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notesSlides/notesSlide15.xml" ContentType="application/vnd.openxmlformats-officedocument.presentationml.notesSlide+xml"/>
  <Override PartName="/ppt/charts/chart2.xml" ContentType="application/vnd.openxmlformats-officedocument.drawingml.chart+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3.xml" ContentType="application/vnd.openxmlformats-officedocument.drawingml.chart+xml"/>
  <Override PartName="/ppt/notesSlides/notesSlide38.xml" ContentType="application/vnd.openxmlformats-officedocument.presentationml.notesSlide+xml"/>
  <Override PartName="/ppt/charts/chart4.xml" ContentType="application/vnd.openxmlformats-officedocument.drawingml.chart+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rts/chart5.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2.xml" ContentType="application/vnd.openxmlformats-officedocument.presentationml.notesSlide+xml"/>
  <Override PartName="/ppt/charts/chart6.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1"/>
  </p:sldMasterIdLst>
  <p:notesMasterIdLst>
    <p:notesMasterId r:id="rId64"/>
  </p:notesMasterIdLst>
  <p:handoutMasterIdLst>
    <p:handoutMasterId r:id="rId65"/>
  </p:handoutMasterIdLst>
  <p:sldIdLst>
    <p:sldId id="1093" r:id="rId2"/>
    <p:sldId id="1094" r:id="rId3"/>
    <p:sldId id="1095" r:id="rId4"/>
    <p:sldId id="1096" r:id="rId5"/>
    <p:sldId id="1097" r:id="rId6"/>
    <p:sldId id="1132" r:id="rId7"/>
    <p:sldId id="1133" r:id="rId8"/>
    <p:sldId id="1134" r:id="rId9"/>
    <p:sldId id="1098" r:id="rId10"/>
    <p:sldId id="1099" r:id="rId11"/>
    <p:sldId id="1100" r:id="rId12"/>
    <p:sldId id="1102" r:id="rId13"/>
    <p:sldId id="1103" r:id="rId14"/>
    <p:sldId id="1104" r:id="rId15"/>
    <p:sldId id="1105" r:id="rId16"/>
    <p:sldId id="1106" r:id="rId17"/>
    <p:sldId id="1107" r:id="rId18"/>
    <p:sldId id="1108" r:id="rId19"/>
    <p:sldId id="1109" r:id="rId20"/>
    <p:sldId id="1110" r:id="rId21"/>
    <p:sldId id="1111" r:id="rId22"/>
    <p:sldId id="1112" r:id="rId23"/>
    <p:sldId id="1113" r:id="rId24"/>
    <p:sldId id="1114" r:id="rId25"/>
    <p:sldId id="1115" r:id="rId26"/>
    <p:sldId id="1116" r:id="rId27"/>
    <p:sldId id="1117" r:id="rId28"/>
    <p:sldId id="1118" r:id="rId29"/>
    <p:sldId id="992" r:id="rId30"/>
    <p:sldId id="994" r:id="rId31"/>
    <p:sldId id="1055" r:id="rId32"/>
    <p:sldId id="997" r:id="rId33"/>
    <p:sldId id="996" r:id="rId34"/>
    <p:sldId id="998" r:id="rId35"/>
    <p:sldId id="999" r:id="rId36"/>
    <p:sldId id="1000" r:id="rId37"/>
    <p:sldId id="1084" r:id="rId38"/>
    <p:sldId id="1002" r:id="rId39"/>
    <p:sldId id="1085" r:id="rId40"/>
    <p:sldId id="1009" r:id="rId41"/>
    <p:sldId id="1010" r:id="rId42"/>
    <p:sldId id="1092" r:id="rId43"/>
    <p:sldId id="1086" r:id="rId44"/>
    <p:sldId id="1012" r:id="rId45"/>
    <p:sldId id="1013" r:id="rId46"/>
    <p:sldId id="1014" r:id="rId47"/>
    <p:sldId id="1087" r:id="rId48"/>
    <p:sldId id="1088" r:id="rId49"/>
    <p:sldId id="1090" r:id="rId50"/>
    <p:sldId id="1091" r:id="rId51"/>
    <p:sldId id="1089" r:id="rId52"/>
    <p:sldId id="1018" r:id="rId53"/>
    <p:sldId id="1122" r:id="rId54"/>
    <p:sldId id="1123" r:id="rId55"/>
    <p:sldId id="1124" r:id="rId56"/>
    <p:sldId id="1125" r:id="rId57"/>
    <p:sldId id="1044" r:id="rId58"/>
    <p:sldId id="1045" r:id="rId59"/>
    <p:sldId id="1046" r:id="rId60"/>
    <p:sldId id="1027" r:id="rId61"/>
    <p:sldId id="1028" r:id="rId62"/>
    <p:sldId id="856" r:id="rId63"/>
  </p:sldIdLst>
  <p:sldSz cx="12188825" cy="6858000"/>
  <p:notesSz cx="7315200" cy="9601200"/>
  <p:defaultTextStyle>
    <a:defPPr>
      <a:defRPr lang="en-US"/>
    </a:defPPr>
    <a:lvl1pPr marL="0" algn="l" defTabSz="1088291" rtl="0" eaLnBrk="1" latinLnBrk="0" hangingPunct="1">
      <a:defRPr sz="2100" kern="1200">
        <a:solidFill>
          <a:schemeClr val="tx1"/>
        </a:solidFill>
        <a:latin typeface="+mn-lt"/>
        <a:ea typeface="+mn-ea"/>
        <a:cs typeface="+mn-cs"/>
      </a:defRPr>
    </a:lvl1pPr>
    <a:lvl2pPr marL="544145" algn="l" defTabSz="1088291" rtl="0" eaLnBrk="1" latinLnBrk="0" hangingPunct="1">
      <a:defRPr sz="2100" kern="1200">
        <a:solidFill>
          <a:schemeClr val="tx1"/>
        </a:solidFill>
        <a:latin typeface="+mn-lt"/>
        <a:ea typeface="+mn-ea"/>
        <a:cs typeface="+mn-cs"/>
      </a:defRPr>
    </a:lvl2pPr>
    <a:lvl3pPr marL="1088291" algn="l" defTabSz="1088291" rtl="0" eaLnBrk="1" latinLnBrk="0" hangingPunct="1">
      <a:defRPr sz="2100" kern="1200">
        <a:solidFill>
          <a:schemeClr val="tx1"/>
        </a:solidFill>
        <a:latin typeface="+mn-lt"/>
        <a:ea typeface="+mn-ea"/>
        <a:cs typeface="+mn-cs"/>
      </a:defRPr>
    </a:lvl3pPr>
    <a:lvl4pPr marL="1632436" algn="l" defTabSz="1088291" rtl="0" eaLnBrk="1" latinLnBrk="0" hangingPunct="1">
      <a:defRPr sz="2100" kern="1200">
        <a:solidFill>
          <a:schemeClr val="tx1"/>
        </a:solidFill>
        <a:latin typeface="+mn-lt"/>
        <a:ea typeface="+mn-ea"/>
        <a:cs typeface="+mn-cs"/>
      </a:defRPr>
    </a:lvl4pPr>
    <a:lvl5pPr marL="2176581" algn="l" defTabSz="1088291" rtl="0" eaLnBrk="1" latinLnBrk="0" hangingPunct="1">
      <a:defRPr sz="2100" kern="1200">
        <a:solidFill>
          <a:schemeClr val="tx1"/>
        </a:solidFill>
        <a:latin typeface="+mn-lt"/>
        <a:ea typeface="+mn-ea"/>
        <a:cs typeface="+mn-cs"/>
      </a:defRPr>
    </a:lvl5pPr>
    <a:lvl6pPr marL="2720726" algn="l" defTabSz="1088291" rtl="0" eaLnBrk="1" latinLnBrk="0" hangingPunct="1">
      <a:defRPr sz="2100" kern="1200">
        <a:solidFill>
          <a:schemeClr val="tx1"/>
        </a:solidFill>
        <a:latin typeface="+mn-lt"/>
        <a:ea typeface="+mn-ea"/>
        <a:cs typeface="+mn-cs"/>
      </a:defRPr>
    </a:lvl6pPr>
    <a:lvl7pPr marL="3264872" algn="l" defTabSz="1088291" rtl="0" eaLnBrk="1" latinLnBrk="0" hangingPunct="1">
      <a:defRPr sz="2100" kern="1200">
        <a:solidFill>
          <a:schemeClr val="tx1"/>
        </a:solidFill>
        <a:latin typeface="+mn-lt"/>
        <a:ea typeface="+mn-ea"/>
        <a:cs typeface="+mn-cs"/>
      </a:defRPr>
    </a:lvl7pPr>
    <a:lvl8pPr marL="3809017" algn="l" defTabSz="1088291" rtl="0" eaLnBrk="1" latinLnBrk="0" hangingPunct="1">
      <a:defRPr sz="2100" kern="1200">
        <a:solidFill>
          <a:schemeClr val="tx1"/>
        </a:solidFill>
        <a:latin typeface="+mn-lt"/>
        <a:ea typeface="+mn-ea"/>
        <a:cs typeface="+mn-cs"/>
      </a:defRPr>
    </a:lvl8pPr>
    <a:lvl9pPr marL="4353162" algn="l" defTabSz="1088291"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4" orient="horz" pos="5631">
          <p15:clr>
            <a:srgbClr val="A4A3A4"/>
          </p15:clr>
        </p15:guide>
        <p15:guide id="15" orient="horz" pos="4319">
          <p15:clr>
            <a:srgbClr val="A4A3A4"/>
          </p15:clr>
        </p15:guide>
        <p15:guide id="16" pos="7677">
          <p15:clr>
            <a:srgbClr val="A4A3A4"/>
          </p15:clr>
        </p15:guide>
      </p15:sldGuideLst>
    </p:ext>
    <p:ext uri="{2D200454-40CA-4A62-9FC3-DE9A4176ACB9}">
      <p15:notesGuideLst xmlns:p15="http://schemas.microsoft.com/office/powerpoint/2012/main">
        <p15:guide id="1" orient="horz" pos="3024">
          <p15:clr>
            <a:srgbClr val="A4A3A4"/>
          </p15:clr>
        </p15:guide>
        <p15:guide id="2" orient="horz" pos="5970">
          <p15:clr>
            <a:srgbClr val="A4A3A4"/>
          </p15:clr>
        </p15:guide>
        <p15:guide id="3" pos="2304">
          <p15:clr>
            <a:srgbClr val="A4A3A4"/>
          </p15:clr>
        </p15:guide>
        <p15:guide id="4" pos="258">
          <p15:clr>
            <a:srgbClr val="A4A3A4"/>
          </p15:clr>
        </p15:guide>
        <p15:guide id="5" pos="4357">
          <p15:clr>
            <a:srgbClr val="A4A3A4"/>
          </p15:clr>
        </p15:guide>
        <p15:guide id="6" orient="horz" pos="2475">
          <p15:clr>
            <a:srgbClr val="A4A3A4"/>
          </p15:clr>
        </p15:guide>
        <p15:guide id="7" orient="horz" pos="4392">
          <p15:clr>
            <a:srgbClr val="A4A3A4"/>
          </p15:clr>
        </p15:guide>
        <p15:guide id="8" pos="3024">
          <p15:clr>
            <a:srgbClr val="A4A3A4"/>
          </p15:clr>
        </p15:guide>
        <p15:guide id="9" pos="339">
          <p15:clr>
            <a:srgbClr val="A4A3A4"/>
          </p15:clr>
        </p15:guide>
        <p15:guide id="10" pos="5719">
          <p15:clr>
            <a:srgbClr val="A4A3A4"/>
          </p15:clr>
        </p15:guide>
        <p15:guide id="11" orient="horz" pos="7836">
          <p15:clr>
            <a:srgbClr val="A4A3A4"/>
          </p15:clr>
        </p15:guide>
        <p15:guide id="12" orient="horz" pos="5595">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B2B2"/>
    <a:srgbClr val="D65F00"/>
    <a:srgbClr val="00A1E0"/>
    <a:srgbClr val="414141"/>
    <a:srgbClr val="7F7F7F"/>
    <a:srgbClr val="6B359D"/>
    <a:srgbClr val="B5BE00"/>
    <a:srgbClr val="E1261C"/>
    <a:srgbClr val="326195"/>
    <a:srgbClr val="4976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3" autoAdjust="0"/>
    <p:restoredTop sz="69578" autoAdjust="0"/>
  </p:normalViewPr>
  <p:slideViewPr>
    <p:cSldViewPr snapToGrid="0" snapToObjects="1" showGuides="1">
      <p:cViewPr varScale="1">
        <p:scale>
          <a:sx n="78" d="100"/>
          <a:sy n="78" d="100"/>
        </p:scale>
        <p:origin x="1896" y="168"/>
      </p:cViewPr>
      <p:guideLst>
        <p:guide orient="horz" pos="5631"/>
        <p:guide orient="horz" pos="4319"/>
        <p:guide pos="7677"/>
      </p:guideLst>
    </p:cSldViewPr>
  </p:slideViewPr>
  <p:outlineViewPr>
    <p:cViewPr>
      <p:scale>
        <a:sx n="33" d="100"/>
        <a:sy n="33" d="100"/>
      </p:scale>
      <p:origin x="0" y="-5214"/>
    </p:cViewPr>
  </p:outlineViewPr>
  <p:notesTextViewPr>
    <p:cViewPr>
      <p:scale>
        <a:sx n="3" d="2"/>
        <a:sy n="3" d="2"/>
      </p:scale>
      <p:origin x="0" y="0"/>
    </p:cViewPr>
  </p:notesTextViewPr>
  <p:sorterViewPr>
    <p:cViewPr>
      <p:scale>
        <a:sx n="70" d="100"/>
        <a:sy n="70" d="100"/>
      </p:scale>
      <p:origin x="0" y="0"/>
    </p:cViewPr>
  </p:sorterViewPr>
  <p:notesViewPr>
    <p:cSldViewPr snapToGrid="0" snapToObjects="1">
      <p:cViewPr>
        <p:scale>
          <a:sx n="99" d="100"/>
          <a:sy n="99" d="100"/>
        </p:scale>
        <p:origin x="2472" y="-1884"/>
      </p:cViewPr>
      <p:guideLst>
        <p:guide orient="horz" pos="3024"/>
        <p:guide orient="horz" pos="5970"/>
        <p:guide pos="2304"/>
        <p:guide pos="258"/>
        <p:guide pos="4357"/>
        <p:guide orient="horz" pos="2475"/>
        <p:guide orient="horz" pos="4392"/>
        <p:guide pos="3024"/>
        <p:guide pos="339"/>
        <p:guide pos="5719"/>
        <p:guide orient="horz" pos="7836"/>
        <p:guide orient="horz" pos="5595"/>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notesMaster" Target="notesMasters/notesMaster1.xml"/><Relationship Id="rId65" Type="http://schemas.openxmlformats.org/officeDocument/2006/relationships/handoutMaster" Target="handoutMasters/handoutMaster1.xml"/><Relationship Id="rId66" Type="http://schemas.openxmlformats.org/officeDocument/2006/relationships/commentAuthors" Target="commentAuthors.xml"/><Relationship Id="rId67" Type="http://schemas.openxmlformats.org/officeDocument/2006/relationships/presProps" Target="presProps.xml"/><Relationship Id="rId68" Type="http://schemas.openxmlformats.org/officeDocument/2006/relationships/viewProps" Target="viewProps.xml"/><Relationship Id="rId69" Type="http://schemas.openxmlformats.org/officeDocument/2006/relationships/theme" Target="theme/theme1.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Loay\Desktop\Azuredata\Techready20\Azure%20SS%20Result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Loay\Desktop\Azuredata\Techready20\Azure%20SS%20Result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Loay\Desktop\Azuredata\Techready20\Azure%20SS%20Result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Loay\Desktop\Azuredata\Techready20\Azure%20SS%20Results.xlsx" TargetMode="External"/></Relationships>
</file>

<file path=ppt/charts/_rels/chart5.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oleObject" Target="file:///C:\Users\Loay\Desktop\Azuredata\Techready20\Azure%20SS%20Results.xlsx" TargetMode="External"/></Relationships>
</file>

<file path=ppt/charts/_rels/chart6.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oleObject" Target="file:///C:\Users\Loay\Desktop\Azuredata\Techready20\Azure%20SS%20Resul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n-US" dirty="0"/>
              <a:t>Users per "A" instance</a:t>
            </a:r>
          </a:p>
        </c:rich>
      </c:tx>
      <c:overlay val="0"/>
      <c:spPr>
        <a:noFill/>
        <a:ln>
          <a:noFill/>
        </a:ln>
        <a:effectLst/>
      </c:spPr>
    </c:title>
    <c:autoTitleDeleted val="0"/>
    <c:plotArea>
      <c:layout/>
      <c:barChart>
        <c:barDir val="col"/>
        <c:grouping val="clustered"/>
        <c:varyColors val="0"/>
        <c:ser>
          <c:idx val="0"/>
          <c:order val="0"/>
          <c:tx>
            <c:strRef>
              <c:f>Sheet1!$D$2</c:f>
              <c:strCache>
                <c:ptCount val="1"/>
                <c:pt idx="0">
                  <c:v>Light Workload</c:v>
                </c:pt>
              </c:strCache>
            </c:strRef>
          </c:tx>
          <c:spPr>
            <a:solidFill>
              <a:schemeClr val="accent1"/>
            </a:solidFill>
            <a:ln>
              <a:noFill/>
            </a:ln>
            <a:effectLst/>
          </c:spPr>
          <c:invertIfNegative val="0"/>
          <c:dLbls>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Sheet1!$C$3:$C$9</c:f>
              <c:strCache>
                <c:ptCount val="7"/>
                <c:pt idx="0">
                  <c:v>A1</c:v>
                </c:pt>
                <c:pt idx="1">
                  <c:v>A2</c:v>
                </c:pt>
                <c:pt idx="2">
                  <c:v>A3</c:v>
                </c:pt>
                <c:pt idx="3">
                  <c:v>A4</c:v>
                </c:pt>
                <c:pt idx="4">
                  <c:v>A5</c:v>
                </c:pt>
                <c:pt idx="5">
                  <c:v>A6</c:v>
                </c:pt>
                <c:pt idx="6">
                  <c:v>A7</c:v>
                </c:pt>
              </c:strCache>
            </c:strRef>
          </c:cat>
          <c:val>
            <c:numRef>
              <c:f>Sheet1!$D$3:$D$9</c:f>
              <c:numCache>
                <c:formatCode>General</c:formatCode>
                <c:ptCount val="7"/>
                <c:pt idx="0">
                  <c:v>6.0</c:v>
                </c:pt>
                <c:pt idx="1">
                  <c:v>13.0</c:v>
                </c:pt>
                <c:pt idx="2">
                  <c:v>27.0</c:v>
                </c:pt>
                <c:pt idx="3">
                  <c:v>44.0</c:v>
                </c:pt>
                <c:pt idx="4">
                  <c:v>13.0</c:v>
                </c:pt>
                <c:pt idx="5">
                  <c:v>27.0</c:v>
                </c:pt>
                <c:pt idx="6">
                  <c:v>51.0</c:v>
                </c:pt>
              </c:numCache>
            </c:numRef>
          </c:val>
        </c:ser>
        <c:ser>
          <c:idx val="1"/>
          <c:order val="1"/>
          <c:tx>
            <c:strRef>
              <c:f>Sheet1!$E$2</c:f>
              <c:strCache>
                <c:ptCount val="1"/>
                <c:pt idx="0">
                  <c:v>Medium Workload</c:v>
                </c:pt>
              </c:strCache>
            </c:strRef>
          </c:tx>
          <c:spPr>
            <a:solidFill>
              <a:srgbClr val="BAD80A"/>
            </a:solidFill>
            <a:ln>
              <a:noFill/>
            </a:ln>
            <a:effectLst/>
          </c:spPr>
          <c:invertIfNegative val="0"/>
          <c:dLbls>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Sheet1!$C$3:$C$9</c:f>
              <c:strCache>
                <c:ptCount val="7"/>
                <c:pt idx="0">
                  <c:v>A1</c:v>
                </c:pt>
                <c:pt idx="1">
                  <c:v>A2</c:v>
                </c:pt>
                <c:pt idx="2">
                  <c:v>A3</c:v>
                </c:pt>
                <c:pt idx="3">
                  <c:v>A4</c:v>
                </c:pt>
                <c:pt idx="4">
                  <c:v>A5</c:v>
                </c:pt>
                <c:pt idx="5">
                  <c:v>A6</c:v>
                </c:pt>
                <c:pt idx="6">
                  <c:v>A7</c:v>
                </c:pt>
              </c:strCache>
            </c:strRef>
          </c:cat>
          <c:val>
            <c:numRef>
              <c:f>Sheet1!$E$3:$E$9</c:f>
              <c:numCache>
                <c:formatCode>General</c:formatCode>
                <c:ptCount val="7"/>
                <c:pt idx="0">
                  <c:v>4.0</c:v>
                </c:pt>
                <c:pt idx="1">
                  <c:v>9.0</c:v>
                </c:pt>
                <c:pt idx="2">
                  <c:v>18.0</c:v>
                </c:pt>
                <c:pt idx="3">
                  <c:v>27.0</c:v>
                </c:pt>
                <c:pt idx="4">
                  <c:v>9.0</c:v>
                </c:pt>
                <c:pt idx="5">
                  <c:v>20.0</c:v>
                </c:pt>
                <c:pt idx="6">
                  <c:v>31.0</c:v>
                </c:pt>
              </c:numCache>
            </c:numRef>
          </c:val>
        </c:ser>
        <c:dLbls>
          <c:dLblPos val="outEnd"/>
          <c:showLegendKey val="0"/>
          <c:showVal val="1"/>
          <c:showCatName val="0"/>
          <c:showSerName val="0"/>
          <c:showPercent val="0"/>
          <c:showBubbleSize val="0"/>
        </c:dLbls>
        <c:gapWidth val="219"/>
        <c:overlap val="-27"/>
        <c:axId val="-2073541200"/>
        <c:axId val="-2108292176"/>
      </c:barChart>
      <c:catAx>
        <c:axId val="-2073541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2108292176"/>
        <c:crosses val="autoZero"/>
        <c:auto val="1"/>
        <c:lblAlgn val="ctr"/>
        <c:lblOffset val="100"/>
        <c:noMultiLvlLbl val="0"/>
      </c:catAx>
      <c:valAx>
        <c:axId val="-21082921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n-US" dirty="0" smtClean="0"/>
                  <a:t>Users</a:t>
                </a:r>
                <a:endParaRPr lang="en-US" dirty="0"/>
              </a:p>
            </c:rich>
          </c:tx>
          <c:layout>
            <c:manualLayout>
              <c:xMode val="edge"/>
              <c:yMode val="edge"/>
              <c:x val="0.013442923147761"/>
              <c:y val="0.421558758291547"/>
            </c:manualLayout>
          </c:layout>
          <c:overlay val="0"/>
          <c:spPr>
            <a:noFill/>
            <a:ln>
              <a:noFill/>
            </a:ln>
            <a:effectLst/>
          </c:spPr>
        </c:title>
        <c:numFmt formatCode="General" sourceLinked="1"/>
        <c:majorTickMark val="none"/>
        <c:minorTickMark val="none"/>
        <c:tickLblPos val="nextTo"/>
        <c:spPr>
          <a:noFill/>
          <a:ln>
            <a:noFill/>
          </a:ln>
          <a:effectLst/>
        </c:spPr>
        <c:txPr>
          <a:bodyPr rot="-60000000" vert="horz"/>
          <a:lstStyle/>
          <a:p>
            <a:pPr>
              <a:defRPr/>
            </a:pPr>
            <a:endParaRPr lang="en-US"/>
          </a:p>
        </c:txPr>
        <c:crossAx val="-2073541200"/>
        <c:crosses val="autoZero"/>
        <c:crossBetween val="between"/>
      </c:valAx>
      <c:spPr>
        <a:noFill/>
        <a:ln>
          <a:noFill/>
        </a:ln>
        <a:effectLst/>
      </c:spPr>
    </c:plotArea>
    <c:legend>
      <c:legendPos val="b"/>
      <c:overlay val="0"/>
      <c:spPr>
        <a:noFill/>
        <a:ln>
          <a:noFill/>
        </a:ln>
        <a:effectLst/>
      </c:spPr>
      <c:txPr>
        <a:bodyPr rot="0" vert="horz"/>
        <a:lstStyle/>
        <a:p>
          <a:pPr>
            <a:defRPr/>
          </a:pPr>
          <a:endParaRPr lang="en-US"/>
        </a:p>
      </c:txPr>
    </c:legend>
    <c:plotVisOnly val="1"/>
    <c:dispBlanksAs val="gap"/>
    <c:showDLblsOverMax val="0"/>
  </c:chart>
  <c:spPr>
    <a:noFill/>
    <a:ln>
      <a:noFill/>
    </a:ln>
    <a:effectLst/>
  </c:spPr>
  <c:txPr>
    <a:bodyPr/>
    <a:lstStyle/>
    <a:p>
      <a:pPr>
        <a:defRPr b="1"/>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lgn="ctr" rtl="0">
              <a:defRPr/>
            </a:pPr>
            <a:r>
              <a:rPr lang="en-US"/>
              <a:t>Users per “D” instance</a:t>
            </a:r>
          </a:p>
        </c:rich>
      </c:tx>
      <c:overlay val="0"/>
      <c:spPr>
        <a:noFill/>
        <a:ln>
          <a:noFill/>
        </a:ln>
        <a:effectLst/>
      </c:spPr>
    </c:title>
    <c:autoTitleDeleted val="0"/>
    <c:plotArea>
      <c:layout/>
      <c:barChart>
        <c:barDir val="col"/>
        <c:grouping val="clustered"/>
        <c:varyColors val="0"/>
        <c:ser>
          <c:idx val="0"/>
          <c:order val="0"/>
          <c:tx>
            <c:strRef>
              <c:f>Sheet1!$F$12</c:f>
              <c:strCache>
                <c:ptCount val="1"/>
                <c:pt idx="0">
                  <c:v>TaskWorker</c:v>
                </c:pt>
              </c:strCache>
            </c:strRef>
          </c:tx>
          <c:spPr>
            <a:solidFill>
              <a:schemeClr val="accent1"/>
            </a:solidFill>
            <a:ln>
              <a:noFill/>
            </a:ln>
            <a:effectLst/>
          </c:spPr>
          <c:invertIfNegative val="0"/>
          <c:dLbls>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Sheet1!$C$13:$C$20</c:f>
              <c:strCache>
                <c:ptCount val="8"/>
                <c:pt idx="0">
                  <c:v>D1</c:v>
                </c:pt>
                <c:pt idx="1">
                  <c:v>D2</c:v>
                </c:pt>
                <c:pt idx="2">
                  <c:v>D3</c:v>
                </c:pt>
                <c:pt idx="3">
                  <c:v>D4</c:v>
                </c:pt>
                <c:pt idx="4">
                  <c:v>D11</c:v>
                </c:pt>
                <c:pt idx="5">
                  <c:v>D12</c:v>
                </c:pt>
                <c:pt idx="6">
                  <c:v>D13</c:v>
                </c:pt>
                <c:pt idx="7">
                  <c:v>D14 (In Progress)</c:v>
                </c:pt>
              </c:strCache>
            </c:strRef>
          </c:cat>
          <c:val>
            <c:numRef>
              <c:f>Sheet1!$F$13:$F$20</c:f>
              <c:numCache>
                <c:formatCode>General</c:formatCode>
                <c:ptCount val="8"/>
                <c:pt idx="0">
                  <c:v>6.0</c:v>
                </c:pt>
                <c:pt idx="1">
                  <c:v>11.0</c:v>
                </c:pt>
                <c:pt idx="2">
                  <c:v>26.0</c:v>
                </c:pt>
                <c:pt idx="3">
                  <c:v>50.0</c:v>
                </c:pt>
                <c:pt idx="4">
                  <c:v>13.0</c:v>
                </c:pt>
                <c:pt idx="5">
                  <c:v>26.0</c:v>
                </c:pt>
                <c:pt idx="6">
                  <c:v>52.0</c:v>
                </c:pt>
              </c:numCache>
            </c:numRef>
          </c:val>
        </c:ser>
        <c:ser>
          <c:idx val="1"/>
          <c:order val="1"/>
          <c:tx>
            <c:strRef>
              <c:f>Sheet1!$G$12</c:f>
              <c:strCache>
                <c:ptCount val="1"/>
                <c:pt idx="0">
                  <c:v>OfficeWorker</c:v>
                </c:pt>
              </c:strCache>
            </c:strRef>
          </c:tx>
          <c:spPr>
            <a:solidFill>
              <a:schemeClr val="accent4">
                <a:lumMod val="75000"/>
              </a:schemeClr>
            </a:solidFill>
            <a:ln>
              <a:noFill/>
            </a:ln>
            <a:effectLst/>
          </c:spPr>
          <c:invertIfNegative val="0"/>
          <c:dLbls>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Sheet1!$C$13:$C$20</c:f>
              <c:strCache>
                <c:ptCount val="8"/>
                <c:pt idx="0">
                  <c:v>D1</c:v>
                </c:pt>
                <c:pt idx="1">
                  <c:v>D2</c:v>
                </c:pt>
                <c:pt idx="2">
                  <c:v>D3</c:v>
                </c:pt>
                <c:pt idx="3">
                  <c:v>D4</c:v>
                </c:pt>
                <c:pt idx="4">
                  <c:v>D11</c:v>
                </c:pt>
                <c:pt idx="5">
                  <c:v>D12</c:v>
                </c:pt>
                <c:pt idx="6">
                  <c:v>D13</c:v>
                </c:pt>
                <c:pt idx="7">
                  <c:v>D14 (In Progress)</c:v>
                </c:pt>
              </c:strCache>
            </c:strRef>
          </c:cat>
          <c:val>
            <c:numRef>
              <c:f>Sheet1!$G$13:$G$20</c:f>
              <c:numCache>
                <c:formatCode>General</c:formatCode>
                <c:ptCount val="8"/>
                <c:pt idx="0">
                  <c:v>5.0</c:v>
                </c:pt>
                <c:pt idx="1">
                  <c:v>10.0</c:v>
                </c:pt>
                <c:pt idx="2">
                  <c:v>22.0</c:v>
                </c:pt>
                <c:pt idx="3">
                  <c:v>45.0</c:v>
                </c:pt>
                <c:pt idx="4">
                  <c:v>12.0</c:v>
                </c:pt>
                <c:pt idx="5">
                  <c:v>22.0</c:v>
                </c:pt>
                <c:pt idx="6">
                  <c:v>45.0</c:v>
                </c:pt>
              </c:numCache>
            </c:numRef>
          </c:val>
        </c:ser>
        <c:ser>
          <c:idx val="2"/>
          <c:order val="2"/>
          <c:tx>
            <c:strRef>
              <c:f>Sheet1!$H$12</c:f>
              <c:strCache>
                <c:ptCount val="1"/>
                <c:pt idx="0">
                  <c:v>KnowledgeWorker</c:v>
                </c:pt>
              </c:strCache>
            </c:strRef>
          </c:tx>
          <c:spPr>
            <a:solidFill>
              <a:schemeClr val="accent3"/>
            </a:solidFill>
            <a:ln>
              <a:noFill/>
            </a:ln>
            <a:effectLst/>
          </c:spPr>
          <c:invertIfNegative val="0"/>
          <c:dLbls>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Sheet1!$C$13:$C$20</c:f>
              <c:strCache>
                <c:ptCount val="8"/>
                <c:pt idx="0">
                  <c:v>D1</c:v>
                </c:pt>
                <c:pt idx="1">
                  <c:v>D2</c:v>
                </c:pt>
                <c:pt idx="2">
                  <c:v>D3</c:v>
                </c:pt>
                <c:pt idx="3">
                  <c:v>D4</c:v>
                </c:pt>
                <c:pt idx="4">
                  <c:v>D11</c:v>
                </c:pt>
                <c:pt idx="5">
                  <c:v>D12</c:v>
                </c:pt>
                <c:pt idx="6">
                  <c:v>D13</c:v>
                </c:pt>
                <c:pt idx="7">
                  <c:v>D14 (In Progress)</c:v>
                </c:pt>
              </c:strCache>
            </c:strRef>
          </c:cat>
          <c:val>
            <c:numRef>
              <c:f>Sheet1!$H$13:$H$20</c:f>
              <c:numCache>
                <c:formatCode>General</c:formatCode>
                <c:ptCount val="8"/>
                <c:pt idx="0">
                  <c:v>4.0</c:v>
                </c:pt>
                <c:pt idx="1">
                  <c:v>9.0</c:v>
                </c:pt>
                <c:pt idx="2">
                  <c:v>21.0</c:v>
                </c:pt>
                <c:pt idx="3">
                  <c:v>41.0</c:v>
                </c:pt>
                <c:pt idx="4">
                  <c:v>12.0</c:v>
                </c:pt>
                <c:pt idx="5">
                  <c:v>21.0</c:v>
                </c:pt>
                <c:pt idx="6">
                  <c:v>41.0</c:v>
                </c:pt>
              </c:numCache>
            </c:numRef>
          </c:val>
        </c:ser>
        <c:dLbls>
          <c:dLblPos val="outEnd"/>
          <c:showLegendKey val="0"/>
          <c:showVal val="1"/>
          <c:showCatName val="0"/>
          <c:showSerName val="0"/>
          <c:showPercent val="0"/>
          <c:showBubbleSize val="0"/>
        </c:dLbls>
        <c:gapWidth val="219"/>
        <c:overlap val="-27"/>
        <c:axId val="-2073622736"/>
        <c:axId val="2130480368"/>
      </c:barChart>
      <c:catAx>
        <c:axId val="-2073622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2130480368"/>
        <c:crosses val="autoZero"/>
        <c:auto val="1"/>
        <c:lblAlgn val="ctr"/>
        <c:lblOffset val="100"/>
        <c:noMultiLvlLbl val="0"/>
      </c:catAx>
      <c:valAx>
        <c:axId val="21304803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n-US" dirty="0" smtClean="0"/>
                  <a:t>Users</a:t>
                </a:r>
                <a:endParaRPr lang="en-US" dirty="0"/>
              </a:p>
            </c:rich>
          </c:tx>
          <c:overlay val="0"/>
          <c:spPr>
            <a:noFill/>
            <a:ln>
              <a:noFill/>
            </a:ln>
            <a:effectLst/>
          </c:spPr>
        </c:title>
        <c:numFmt formatCode="General" sourceLinked="1"/>
        <c:majorTickMark val="none"/>
        <c:minorTickMark val="none"/>
        <c:tickLblPos val="nextTo"/>
        <c:spPr>
          <a:noFill/>
          <a:ln>
            <a:noFill/>
          </a:ln>
          <a:effectLst/>
        </c:spPr>
        <c:txPr>
          <a:bodyPr rot="-60000000" vert="horz"/>
          <a:lstStyle/>
          <a:p>
            <a:pPr>
              <a:defRPr/>
            </a:pPr>
            <a:endParaRPr lang="en-US"/>
          </a:p>
        </c:txPr>
        <c:crossAx val="-2073622736"/>
        <c:crosses val="autoZero"/>
        <c:crossBetween val="between"/>
      </c:valAx>
      <c:spPr>
        <a:noFill/>
        <a:ln>
          <a:noFill/>
        </a:ln>
        <a:effectLst/>
      </c:spPr>
    </c:plotArea>
    <c:legend>
      <c:legendPos val="b"/>
      <c:overlay val="0"/>
      <c:spPr>
        <a:noFill/>
        <a:ln>
          <a:noFill/>
        </a:ln>
        <a:effectLst/>
      </c:spPr>
      <c:txPr>
        <a:bodyPr rot="0" vert="horz"/>
        <a:lstStyle/>
        <a:p>
          <a:pPr>
            <a:defRPr/>
          </a:pPr>
          <a:endParaRPr lang="en-US"/>
        </a:p>
      </c:txPr>
    </c:legend>
    <c:plotVisOnly val="1"/>
    <c:dispBlanksAs val="gap"/>
    <c:showDLblsOverMax val="0"/>
  </c:chart>
  <c:spPr>
    <a:noFill/>
    <a:ln>
      <a:noFill/>
    </a:ln>
    <a:effectLst/>
  </c:spPr>
  <c:txPr>
    <a:bodyPr/>
    <a:lstStyle/>
    <a:p>
      <a:pPr>
        <a:defRPr b="1"/>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n-US" dirty="0"/>
              <a:t>Users per "A" instance</a:t>
            </a:r>
          </a:p>
        </c:rich>
      </c:tx>
      <c:overlay val="0"/>
      <c:spPr>
        <a:noFill/>
        <a:ln>
          <a:noFill/>
        </a:ln>
        <a:effectLst/>
      </c:spPr>
    </c:title>
    <c:autoTitleDeleted val="0"/>
    <c:plotArea>
      <c:layout/>
      <c:barChart>
        <c:barDir val="col"/>
        <c:grouping val="clustered"/>
        <c:varyColors val="0"/>
        <c:ser>
          <c:idx val="0"/>
          <c:order val="0"/>
          <c:tx>
            <c:strRef>
              <c:f>Sheet1!$D$2</c:f>
              <c:strCache>
                <c:ptCount val="1"/>
                <c:pt idx="0">
                  <c:v>Light Workload</c:v>
                </c:pt>
              </c:strCache>
            </c:strRef>
          </c:tx>
          <c:spPr>
            <a:solidFill>
              <a:schemeClr val="accent1"/>
            </a:solidFill>
            <a:ln>
              <a:noFill/>
            </a:ln>
            <a:effectLst/>
          </c:spPr>
          <c:invertIfNegative val="0"/>
          <c:dLbls>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Sheet1!$C$3:$C$9</c:f>
              <c:strCache>
                <c:ptCount val="7"/>
                <c:pt idx="0">
                  <c:v>A1</c:v>
                </c:pt>
                <c:pt idx="1">
                  <c:v>A2</c:v>
                </c:pt>
                <c:pt idx="2">
                  <c:v>A3</c:v>
                </c:pt>
                <c:pt idx="3">
                  <c:v>A4</c:v>
                </c:pt>
                <c:pt idx="4">
                  <c:v>A5</c:v>
                </c:pt>
                <c:pt idx="5">
                  <c:v>A6</c:v>
                </c:pt>
                <c:pt idx="6">
                  <c:v>A7</c:v>
                </c:pt>
              </c:strCache>
            </c:strRef>
          </c:cat>
          <c:val>
            <c:numRef>
              <c:f>Sheet1!$D$3:$D$9</c:f>
              <c:numCache>
                <c:formatCode>General</c:formatCode>
                <c:ptCount val="7"/>
                <c:pt idx="0">
                  <c:v>6.0</c:v>
                </c:pt>
                <c:pt idx="1">
                  <c:v>13.0</c:v>
                </c:pt>
                <c:pt idx="2">
                  <c:v>27.0</c:v>
                </c:pt>
                <c:pt idx="3">
                  <c:v>44.0</c:v>
                </c:pt>
                <c:pt idx="4">
                  <c:v>13.0</c:v>
                </c:pt>
                <c:pt idx="5">
                  <c:v>27.0</c:v>
                </c:pt>
                <c:pt idx="6">
                  <c:v>51.0</c:v>
                </c:pt>
              </c:numCache>
            </c:numRef>
          </c:val>
        </c:ser>
        <c:ser>
          <c:idx val="1"/>
          <c:order val="1"/>
          <c:tx>
            <c:strRef>
              <c:f>Sheet1!$E$2</c:f>
              <c:strCache>
                <c:ptCount val="1"/>
                <c:pt idx="0">
                  <c:v>Medium Workload</c:v>
                </c:pt>
              </c:strCache>
            </c:strRef>
          </c:tx>
          <c:spPr>
            <a:solidFill>
              <a:srgbClr val="BAD80A"/>
            </a:solidFill>
            <a:ln>
              <a:noFill/>
            </a:ln>
            <a:effectLst/>
          </c:spPr>
          <c:invertIfNegative val="0"/>
          <c:dLbls>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Sheet1!$C$3:$C$9</c:f>
              <c:strCache>
                <c:ptCount val="7"/>
                <c:pt idx="0">
                  <c:v>A1</c:v>
                </c:pt>
                <c:pt idx="1">
                  <c:v>A2</c:v>
                </c:pt>
                <c:pt idx="2">
                  <c:v>A3</c:v>
                </c:pt>
                <c:pt idx="3">
                  <c:v>A4</c:v>
                </c:pt>
                <c:pt idx="4">
                  <c:v>A5</c:v>
                </c:pt>
                <c:pt idx="5">
                  <c:v>A6</c:v>
                </c:pt>
                <c:pt idx="6">
                  <c:v>A7</c:v>
                </c:pt>
              </c:strCache>
            </c:strRef>
          </c:cat>
          <c:val>
            <c:numRef>
              <c:f>Sheet1!$E$3:$E$9</c:f>
              <c:numCache>
                <c:formatCode>General</c:formatCode>
                <c:ptCount val="7"/>
                <c:pt idx="0">
                  <c:v>4.0</c:v>
                </c:pt>
                <c:pt idx="1">
                  <c:v>9.0</c:v>
                </c:pt>
                <c:pt idx="2">
                  <c:v>18.0</c:v>
                </c:pt>
                <c:pt idx="3">
                  <c:v>27.0</c:v>
                </c:pt>
                <c:pt idx="4">
                  <c:v>9.0</c:v>
                </c:pt>
                <c:pt idx="5">
                  <c:v>20.0</c:v>
                </c:pt>
                <c:pt idx="6">
                  <c:v>31.0</c:v>
                </c:pt>
              </c:numCache>
            </c:numRef>
          </c:val>
        </c:ser>
        <c:dLbls>
          <c:dLblPos val="outEnd"/>
          <c:showLegendKey val="0"/>
          <c:showVal val="1"/>
          <c:showCatName val="0"/>
          <c:showSerName val="0"/>
          <c:showPercent val="0"/>
          <c:showBubbleSize val="0"/>
        </c:dLbls>
        <c:gapWidth val="219"/>
        <c:overlap val="-27"/>
        <c:axId val="-2075148720"/>
        <c:axId val="-2072848128"/>
      </c:barChart>
      <c:catAx>
        <c:axId val="-2075148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2072848128"/>
        <c:crosses val="autoZero"/>
        <c:auto val="1"/>
        <c:lblAlgn val="ctr"/>
        <c:lblOffset val="100"/>
        <c:noMultiLvlLbl val="0"/>
      </c:catAx>
      <c:valAx>
        <c:axId val="-20728481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n-US" dirty="0" smtClean="0"/>
                  <a:t>Users</a:t>
                </a:r>
                <a:endParaRPr lang="en-US" dirty="0"/>
              </a:p>
            </c:rich>
          </c:tx>
          <c:layout>
            <c:manualLayout>
              <c:xMode val="edge"/>
              <c:yMode val="edge"/>
              <c:x val="0.013442923147761"/>
              <c:y val="0.421558758291547"/>
            </c:manualLayout>
          </c:layout>
          <c:overlay val="0"/>
          <c:spPr>
            <a:noFill/>
            <a:ln>
              <a:noFill/>
            </a:ln>
            <a:effectLst/>
          </c:spPr>
        </c:title>
        <c:numFmt formatCode="General" sourceLinked="1"/>
        <c:majorTickMark val="none"/>
        <c:minorTickMark val="none"/>
        <c:tickLblPos val="nextTo"/>
        <c:spPr>
          <a:noFill/>
          <a:ln>
            <a:noFill/>
          </a:ln>
          <a:effectLst/>
        </c:spPr>
        <c:txPr>
          <a:bodyPr rot="-60000000" vert="horz"/>
          <a:lstStyle/>
          <a:p>
            <a:pPr>
              <a:defRPr/>
            </a:pPr>
            <a:endParaRPr lang="en-US"/>
          </a:p>
        </c:txPr>
        <c:crossAx val="-2075148720"/>
        <c:crosses val="autoZero"/>
        <c:crossBetween val="between"/>
      </c:valAx>
      <c:spPr>
        <a:noFill/>
        <a:ln>
          <a:noFill/>
        </a:ln>
        <a:effectLst/>
      </c:spPr>
    </c:plotArea>
    <c:legend>
      <c:legendPos val="b"/>
      <c:overlay val="0"/>
      <c:spPr>
        <a:noFill/>
        <a:ln>
          <a:noFill/>
        </a:ln>
        <a:effectLst/>
      </c:spPr>
      <c:txPr>
        <a:bodyPr rot="0" vert="horz"/>
        <a:lstStyle/>
        <a:p>
          <a:pPr>
            <a:defRPr/>
          </a:pPr>
          <a:endParaRPr lang="en-US"/>
        </a:p>
      </c:txPr>
    </c:legend>
    <c:plotVisOnly val="1"/>
    <c:dispBlanksAs val="gap"/>
    <c:showDLblsOverMax val="0"/>
  </c:chart>
  <c:spPr>
    <a:noFill/>
    <a:ln>
      <a:noFill/>
    </a:ln>
    <a:effectLst/>
  </c:spPr>
  <c:txPr>
    <a:bodyPr/>
    <a:lstStyle/>
    <a:p>
      <a:pPr>
        <a:defRPr b="1"/>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lgn="ctr" rtl="0">
              <a:defRPr/>
            </a:pPr>
            <a:r>
              <a:rPr lang="en-US"/>
              <a:t>Users per “D” instance</a:t>
            </a:r>
          </a:p>
        </c:rich>
      </c:tx>
      <c:overlay val="0"/>
      <c:spPr>
        <a:noFill/>
        <a:ln>
          <a:noFill/>
        </a:ln>
        <a:effectLst/>
      </c:spPr>
    </c:title>
    <c:autoTitleDeleted val="0"/>
    <c:plotArea>
      <c:layout/>
      <c:barChart>
        <c:barDir val="col"/>
        <c:grouping val="clustered"/>
        <c:varyColors val="0"/>
        <c:ser>
          <c:idx val="0"/>
          <c:order val="0"/>
          <c:tx>
            <c:strRef>
              <c:f>Sheet1!$F$12</c:f>
              <c:strCache>
                <c:ptCount val="1"/>
                <c:pt idx="0">
                  <c:v>TaskWorker</c:v>
                </c:pt>
              </c:strCache>
            </c:strRef>
          </c:tx>
          <c:spPr>
            <a:solidFill>
              <a:schemeClr val="accent1"/>
            </a:solidFill>
            <a:ln>
              <a:noFill/>
            </a:ln>
            <a:effectLst/>
          </c:spPr>
          <c:invertIfNegative val="0"/>
          <c:dLbls>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Sheet1!$C$13:$C$20</c:f>
              <c:strCache>
                <c:ptCount val="8"/>
                <c:pt idx="0">
                  <c:v>D1</c:v>
                </c:pt>
                <c:pt idx="1">
                  <c:v>D2</c:v>
                </c:pt>
                <c:pt idx="2">
                  <c:v>D3</c:v>
                </c:pt>
                <c:pt idx="3">
                  <c:v>D4</c:v>
                </c:pt>
                <c:pt idx="4">
                  <c:v>D11</c:v>
                </c:pt>
                <c:pt idx="5">
                  <c:v>D12</c:v>
                </c:pt>
                <c:pt idx="6">
                  <c:v>D13</c:v>
                </c:pt>
                <c:pt idx="7">
                  <c:v>D14 (In Progress)</c:v>
                </c:pt>
              </c:strCache>
            </c:strRef>
          </c:cat>
          <c:val>
            <c:numRef>
              <c:f>Sheet1!$F$13:$F$20</c:f>
              <c:numCache>
                <c:formatCode>General</c:formatCode>
                <c:ptCount val="8"/>
                <c:pt idx="0">
                  <c:v>6.0</c:v>
                </c:pt>
                <c:pt idx="1">
                  <c:v>11.0</c:v>
                </c:pt>
                <c:pt idx="2">
                  <c:v>26.0</c:v>
                </c:pt>
                <c:pt idx="3">
                  <c:v>50.0</c:v>
                </c:pt>
                <c:pt idx="4">
                  <c:v>13.0</c:v>
                </c:pt>
                <c:pt idx="5">
                  <c:v>26.0</c:v>
                </c:pt>
                <c:pt idx="6">
                  <c:v>52.0</c:v>
                </c:pt>
              </c:numCache>
            </c:numRef>
          </c:val>
        </c:ser>
        <c:ser>
          <c:idx val="1"/>
          <c:order val="1"/>
          <c:tx>
            <c:strRef>
              <c:f>Sheet1!$G$12</c:f>
              <c:strCache>
                <c:ptCount val="1"/>
                <c:pt idx="0">
                  <c:v>OfficeWorker</c:v>
                </c:pt>
              </c:strCache>
            </c:strRef>
          </c:tx>
          <c:spPr>
            <a:solidFill>
              <a:schemeClr val="accent4">
                <a:lumMod val="75000"/>
              </a:schemeClr>
            </a:solidFill>
            <a:ln>
              <a:noFill/>
            </a:ln>
            <a:effectLst/>
          </c:spPr>
          <c:invertIfNegative val="0"/>
          <c:dLbls>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Sheet1!$C$13:$C$20</c:f>
              <c:strCache>
                <c:ptCount val="8"/>
                <c:pt idx="0">
                  <c:v>D1</c:v>
                </c:pt>
                <c:pt idx="1">
                  <c:v>D2</c:v>
                </c:pt>
                <c:pt idx="2">
                  <c:v>D3</c:v>
                </c:pt>
                <c:pt idx="3">
                  <c:v>D4</c:v>
                </c:pt>
                <c:pt idx="4">
                  <c:v>D11</c:v>
                </c:pt>
                <c:pt idx="5">
                  <c:v>D12</c:v>
                </c:pt>
                <c:pt idx="6">
                  <c:v>D13</c:v>
                </c:pt>
                <c:pt idx="7">
                  <c:v>D14 (In Progress)</c:v>
                </c:pt>
              </c:strCache>
            </c:strRef>
          </c:cat>
          <c:val>
            <c:numRef>
              <c:f>Sheet1!$G$13:$G$20</c:f>
              <c:numCache>
                <c:formatCode>General</c:formatCode>
                <c:ptCount val="8"/>
                <c:pt idx="0">
                  <c:v>5.0</c:v>
                </c:pt>
                <c:pt idx="1">
                  <c:v>10.0</c:v>
                </c:pt>
                <c:pt idx="2">
                  <c:v>22.0</c:v>
                </c:pt>
                <c:pt idx="3">
                  <c:v>45.0</c:v>
                </c:pt>
                <c:pt idx="4">
                  <c:v>12.0</c:v>
                </c:pt>
                <c:pt idx="5">
                  <c:v>22.0</c:v>
                </c:pt>
                <c:pt idx="6">
                  <c:v>45.0</c:v>
                </c:pt>
              </c:numCache>
            </c:numRef>
          </c:val>
        </c:ser>
        <c:ser>
          <c:idx val="2"/>
          <c:order val="2"/>
          <c:tx>
            <c:strRef>
              <c:f>Sheet1!$H$12</c:f>
              <c:strCache>
                <c:ptCount val="1"/>
                <c:pt idx="0">
                  <c:v>KnowledgeWorker</c:v>
                </c:pt>
              </c:strCache>
            </c:strRef>
          </c:tx>
          <c:spPr>
            <a:solidFill>
              <a:schemeClr val="accent3"/>
            </a:solidFill>
            <a:ln>
              <a:noFill/>
            </a:ln>
            <a:effectLst/>
          </c:spPr>
          <c:invertIfNegative val="0"/>
          <c:dLbls>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Sheet1!$C$13:$C$20</c:f>
              <c:strCache>
                <c:ptCount val="8"/>
                <c:pt idx="0">
                  <c:v>D1</c:v>
                </c:pt>
                <c:pt idx="1">
                  <c:v>D2</c:v>
                </c:pt>
                <c:pt idx="2">
                  <c:v>D3</c:v>
                </c:pt>
                <c:pt idx="3">
                  <c:v>D4</c:v>
                </c:pt>
                <c:pt idx="4">
                  <c:v>D11</c:v>
                </c:pt>
                <c:pt idx="5">
                  <c:v>D12</c:v>
                </c:pt>
                <c:pt idx="6">
                  <c:v>D13</c:v>
                </c:pt>
                <c:pt idx="7">
                  <c:v>D14 (In Progress)</c:v>
                </c:pt>
              </c:strCache>
            </c:strRef>
          </c:cat>
          <c:val>
            <c:numRef>
              <c:f>Sheet1!$H$13:$H$20</c:f>
              <c:numCache>
                <c:formatCode>General</c:formatCode>
                <c:ptCount val="8"/>
                <c:pt idx="0">
                  <c:v>4.0</c:v>
                </c:pt>
                <c:pt idx="1">
                  <c:v>9.0</c:v>
                </c:pt>
                <c:pt idx="2">
                  <c:v>21.0</c:v>
                </c:pt>
                <c:pt idx="3">
                  <c:v>41.0</c:v>
                </c:pt>
                <c:pt idx="4">
                  <c:v>12.0</c:v>
                </c:pt>
                <c:pt idx="5">
                  <c:v>21.0</c:v>
                </c:pt>
                <c:pt idx="6">
                  <c:v>41.0</c:v>
                </c:pt>
              </c:numCache>
            </c:numRef>
          </c:val>
        </c:ser>
        <c:dLbls>
          <c:dLblPos val="outEnd"/>
          <c:showLegendKey val="0"/>
          <c:showVal val="1"/>
          <c:showCatName val="0"/>
          <c:showSerName val="0"/>
          <c:showPercent val="0"/>
          <c:showBubbleSize val="0"/>
        </c:dLbls>
        <c:gapWidth val="219"/>
        <c:overlap val="-27"/>
        <c:axId val="-2074184048"/>
        <c:axId val="-2074400304"/>
      </c:barChart>
      <c:catAx>
        <c:axId val="-2074184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2074400304"/>
        <c:crosses val="autoZero"/>
        <c:auto val="1"/>
        <c:lblAlgn val="ctr"/>
        <c:lblOffset val="100"/>
        <c:noMultiLvlLbl val="0"/>
      </c:catAx>
      <c:valAx>
        <c:axId val="-20744003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n-US" dirty="0" smtClean="0"/>
                  <a:t>Users</a:t>
                </a:r>
                <a:endParaRPr lang="en-US" dirty="0"/>
              </a:p>
            </c:rich>
          </c:tx>
          <c:overlay val="0"/>
          <c:spPr>
            <a:noFill/>
            <a:ln>
              <a:noFill/>
            </a:ln>
            <a:effectLst/>
          </c:spPr>
        </c:title>
        <c:numFmt formatCode="General" sourceLinked="1"/>
        <c:majorTickMark val="none"/>
        <c:minorTickMark val="none"/>
        <c:tickLblPos val="nextTo"/>
        <c:spPr>
          <a:noFill/>
          <a:ln>
            <a:noFill/>
          </a:ln>
          <a:effectLst/>
        </c:spPr>
        <c:txPr>
          <a:bodyPr rot="-60000000" vert="horz"/>
          <a:lstStyle/>
          <a:p>
            <a:pPr>
              <a:defRPr/>
            </a:pPr>
            <a:endParaRPr lang="en-US"/>
          </a:p>
        </c:txPr>
        <c:crossAx val="-2074184048"/>
        <c:crosses val="autoZero"/>
        <c:crossBetween val="between"/>
      </c:valAx>
      <c:spPr>
        <a:noFill/>
        <a:ln>
          <a:noFill/>
        </a:ln>
        <a:effectLst/>
      </c:spPr>
    </c:plotArea>
    <c:legend>
      <c:legendPos val="b"/>
      <c:overlay val="0"/>
      <c:spPr>
        <a:noFill/>
        <a:ln>
          <a:noFill/>
        </a:ln>
        <a:effectLst/>
      </c:spPr>
      <c:txPr>
        <a:bodyPr rot="0" vert="horz"/>
        <a:lstStyle/>
        <a:p>
          <a:pPr>
            <a:defRPr/>
          </a:pPr>
          <a:endParaRPr lang="en-US"/>
        </a:p>
      </c:txPr>
    </c:legend>
    <c:plotVisOnly val="1"/>
    <c:dispBlanksAs val="gap"/>
    <c:showDLblsOverMax val="0"/>
  </c:chart>
  <c:spPr>
    <a:noFill/>
    <a:ln>
      <a:noFill/>
    </a:ln>
    <a:effectLst/>
  </c:spPr>
  <c:txPr>
    <a:bodyPr/>
    <a:lstStyle/>
    <a:p>
      <a:pPr>
        <a:defRPr b="1"/>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a:t>Price per user per hour</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Sheet1!$I$2</c:f>
              <c:strCache>
                <c:ptCount val="1"/>
                <c:pt idx="0">
                  <c:v>Light Workload</c:v>
                </c:pt>
              </c:strCache>
            </c:strRef>
          </c:tx>
          <c:spPr>
            <a:solidFill>
              <a:schemeClr val="accent1"/>
            </a:solidFill>
            <a:ln>
              <a:noFill/>
            </a:ln>
            <a:effectLst/>
          </c:spPr>
          <c:invertIfNegative val="0"/>
          <c:dLbls>
            <c:dLbl>
              <c:idx val="2"/>
              <c:layout>
                <c:manualLayout>
                  <c:x val="0.0"/>
                  <c:y val="-0.0177570141371"/>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Sheet1!$C$3:$C$9</c:f>
              <c:strCache>
                <c:ptCount val="7"/>
                <c:pt idx="0">
                  <c:v>A1</c:v>
                </c:pt>
                <c:pt idx="1">
                  <c:v>A2</c:v>
                </c:pt>
                <c:pt idx="2">
                  <c:v>A3</c:v>
                </c:pt>
                <c:pt idx="3">
                  <c:v>A4</c:v>
                </c:pt>
                <c:pt idx="4">
                  <c:v>A5</c:v>
                </c:pt>
                <c:pt idx="5">
                  <c:v>A6</c:v>
                </c:pt>
                <c:pt idx="6">
                  <c:v>A7</c:v>
                </c:pt>
              </c:strCache>
            </c:strRef>
          </c:cat>
          <c:val>
            <c:numRef>
              <c:f>Sheet1!$I$3:$I$9</c:f>
              <c:numCache>
                <c:formatCode>_([$$-409]* #,##0.000_);_([$$-409]* \(#,##0.000\);_([$$-409]* "-"??_);_(@_)</c:formatCode>
                <c:ptCount val="7"/>
                <c:pt idx="0">
                  <c:v>0.015</c:v>
                </c:pt>
                <c:pt idx="1">
                  <c:v>0.0138461538461538</c:v>
                </c:pt>
                <c:pt idx="2">
                  <c:v>0.0133333333333333</c:v>
                </c:pt>
                <c:pt idx="3">
                  <c:v>0.0163636363636364</c:v>
                </c:pt>
                <c:pt idx="4">
                  <c:v>0.0253846153846154</c:v>
                </c:pt>
                <c:pt idx="5">
                  <c:v>0.0244444444444444</c:v>
                </c:pt>
                <c:pt idx="6">
                  <c:v>0.0258823529411765</c:v>
                </c:pt>
              </c:numCache>
            </c:numRef>
          </c:val>
        </c:ser>
        <c:ser>
          <c:idx val="1"/>
          <c:order val="1"/>
          <c:tx>
            <c:strRef>
              <c:f>Sheet1!$J$2</c:f>
              <c:strCache>
                <c:ptCount val="1"/>
                <c:pt idx="0">
                  <c:v>Medium Workload</c:v>
                </c:pt>
              </c:strCache>
            </c:strRef>
          </c:tx>
          <c:spPr>
            <a:solidFill>
              <a:srgbClr val="BAD80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Sheet1!$C$3:$C$9</c:f>
              <c:strCache>
                <c:ptCount val="7"/>
                <c:pt idx="0">
                  <c:v>A1</c:v>
                </c:pt>
                <c:pt idx="1">
                  <c:v>A2</c:v>
                </c:pt>
                <c:pt idx="2">
                  <c:v>A3</c:v>
                </c:pt>
                <c:pt idx="3">
                  <c:v>A4</c:v>
                </c:pt>
                <c:pt idx="4">
                  <c:v>A5</c:v>
                </c:pt>
                <c:pt idx="5">
                  <c:v>A6</c:v>
                </c:pt>
                <c:pt idx="6">
                  <c:v>A7</c:v>
                </c:pt>
              </c:strCache>
            </c:strRef>
          </c:cat>
          <c:val>
            <c:numRef>
              <c:f>Sheet1!$J$3:$J$9</c:f>
              <c:numCache>
                <c:formatCode>_([$$-409]* #,##0.000_);_([$$-409]* \(#,##0.000\);_([$$-409]* "-"??_);_(@_)</c:formatCode>
                <c:ptCount val="7"/>
                <c:pt idx="0">
                  <c:v>0.0225</c:v>
                </c:pt>
                <c:pt idx="1">
                  <c:v>0.02</c:v>
                </c:pt>
                <c:pt idx="2">
                  <c:v>0.02</c:v>
                </c:pt>
                <c:pt idx="3">
                  <c:v>0.0266666666666667</c:v>
                </c:pt>
                <c:pt idx="4">
                  <c:v>0.0366666666666667</c:v>
                </c:pt>
                <c:pt idx="5">
                  <c:v>0.033</c:v>
                </c:pt>
                <c:pt idx="6">
                  <c:v>0.0425806451612903</c:v>
                </c:pt>
              </c:numCache>
            </c:numRef>
          </c:val>
        </c:ser>
        <c:dLbls>
          <c:dLblPos val="outEnd"/>
          <c:showLegendKey val="0"/>
          <c:showVal val="1"/>
          <c:showCatName val="0"/>
          <c:showSerName val="0"/>
          <c:showPercent val="0"/>
          <c:showBubbleSize val="0"/>
        </c:dLbls>
        <c:gapWidth val="219"/>
        <c:overlap val="-27"/>
        <c:axId val="-2076891504"/>
        <c:axId val="-2076888176"/>
      </c:barChart>
      <c:catAx>
        <c:axId val="-2076891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076888176"/>
        <c:crosses val="autoZero"/>
        <c:auto val="1"/>
        <c:lblAlgn val="ctr"/>
        <c:lblOffset val="100"/>
        <c:noMultiLvlLbl val="0"/>
      </c:catAx>
      <c:valAx>
        <c:axId val="-2076888176"/>
        <c:scaling>
          <c:orientation val="minMax"/>
        </c:scaling>
        <c:delete val="0"/>
        <c:axPos val="l"/>
        <c:majorGridlines>
          <c:spPr>
            <a:ln w="9525" cap="flat" cmpd="sng" algn="ctr">
              <a:solidFill>
                <a:schemeClr val="tx1">
                  <a:lumMod val="15000"/>
                  <a:lumOff val="85000"/>
                </a:schemeClr>
              </a:solidFill>
              <a:round/>
            </a:ln>
            <a:effectLst/>
          </c:spPr>
        </c:majorGridlines>
        <c:numFmt formatCode="_([$$-409]* #,##0.000_);_([$$-409]* \(#,##0.000\);_([$$-409]* &quot;-&quot;??_);_(@_)"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0768915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a:t>Price per user per hour</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Sheet1!$I$12</c:f>
              <c:strCache>
                <c:ptCount val="1"/>
                <c:pt idx="0">
                  <c:v>TaskWorker</c:v>
                </c:pt>
              </c:strCache>
            </c:strRef>
          </c:tx>
          <c:spPr>
            <a:solidFill>
              <a:schemeClr val="accent1"/>
            </a:solidFill>
            <a:ln>
              <a:noFill/>
            </a:ln>
            <a:effectLst/>
          </c:spPr>
          <c:invertIfNegative val="0"/>
          <c:dLbls>
            <c:dLbl>
              <c:idx val="0"/>
              <c:layout>
                <c:manualLayout>
                  <c:x val="-0.00335570469798659"/>
                  <c:y val="-0.0185246463230349"/>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Sheet1!$C$13:$C$19</c:f>
              <c:strCache>
                <c:ptCount val="7"/>
                <c:pt idx="0">
                  <c:v>D1</c:v>
                </c:pt>
                <c:pt idx="1">
                  <c:v>D2</c:v>
                </c:pt>
                <c:pt idx="2">
                  <c:v>D3</c:v>
                </c:pt>
                <c:pt idx="3">
                  <c:v>D4</c:v>
                </c:pt>
                <c:pt idx="4">
                  <c:v>D11</c:v>
                </c:pt>
                <c:pt idx="5">
                  <c:v>D12</c:v>
                </c:pt>
                <c:pt idx="6">
                  <c:v>D13</c:v>
                </c:pt>
              </c:strCache>
            </c:strRef>
          </c:cat>
          <c:val>
            <c:numRef>
              <c:f>Sheet1!$I$13:$I$19</c:f>
              <c:numCache>
                <c:formatCode>_("$"* #,##0.000_);_("$"* \(#,##0.000\);_("$"* "-"??_);_(@_)</c:formatCode>
                <c:ptCount val="7"/>
                <c:pt idx="0">
                  <c:v>0.0285</c:v>
                </c:pt>
                <c:pt idx="1">
                  <c:v>0.0310909090909091</c:v>
                </c:pt>
                <c:pt idx="2">
                  <c:v>0.0263076923076923</c:v>
                </c:pt>
                <c:pt idx="3">
                  <c:v>0.02736</c:v>
                </c:pt>
                <c:pt idx="4">
                  <c:v>0.031</c:v>
                </c:pt>
                <c:pt idx="5">
                  <c:v>0.031</c:v>
                </c:pt>
                <c:pt idx="6">
                  <c:v>0.0279038461538462</c:v>
                </c:pt>
              </c:numCache>
            </c:numRef>
          </c:val>
        </c:ser>
        <c:ser>
          <c:idx val="1"/>
          <c:order val="1"/>
          <c:tx>
            <c:strRef>
              <c:f>Sheet1!$J$12</c:f>
              <c:strCache>
                <c:ptCount val="1"/>
                <c:pt idx="0">
                  <c:v>OfficeWorker</c:v>
                </c:pt>
              </c:strCache>
            </c:strRef>
          </c:tx>
          <c:spPr>
            <a:solidFill>
              <a:schemeClr val="accent4">
                <a:lumMod val="75000"/>
              </a:schemeClr>
            </a:solidFill>
            <a:ln>
              <a:noFill/>
            </a:ln>
            <a:effectLst/>
          </c:spPr>
          <c:invertIfNegative val="0"/>
          <c:dLbls>
            <c:dLbl>
              <c:idx val="4"/>
              <c:layout>
                <c:manualLayout>
                  <c:x val="-0.00671140939597324"/>
                  <c:y val="-0.00264637804614783"/>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Sheet1!$C$13:$C$19</c:f>
              <c:strCache>
                <c:ptCount val="7"/>
                <c:pt idx="0">
                  <c:v>D1</c:v>
                </c:pt>
                <c:pt idx="1">
                  <c:v>D2</c:v>
                </c:pt>
                <c:pt idx="2">
                  <c:v>D3</c:v>
                </c:pt>
                <c:pt idx="3">
                  <c:v>D4</c:v>
                </c:pt>
                <c:pt idx="4">
                  <c:v>D11</c:v>
                </c:pt>
                <c:pt idx="5">
                  <c:v>D12</c:v>
                </c:pt>
                <c:pt idx="6">
                  <c:v>D13</c:v>
                </c:pt>
              </c:strCache>
            </c:strRef>
          </c:cat>
          <c:val>
            <c:numRef>
              <c:f>Sheet1!$J$13:$J$19</c:f>
              <c:numCache>
                <c:formatCode>_("$"* #,##0.000_);_("$"* \(#,##0.000\);_("$"* "-"??_);_(@_)</c:formatCode>
                <c:ptCount val="7"/>
                <c:pt idx="0">
                  <c:v>0.0342</c:v>
                </c:pt>
                <c:pt idx="1">
                  <c:v>0.0342</c:v>
                </c:pt>
                <c:pt idx="2">
                  <c:v>0.0310909090909091</c:v>
                </c:pt>
                <c:pt idx="3">
                  <c:v>0.0304</c:v>
                </c:pt>
                <c:pt idx="4">
                  <c:v>0.0335833333333333</c:v>
                </c:pt>
                <c:pt idx="5">
                  <c:v>0.0366363636363636</c:v>
                </c:pt>
                <c:pt idx="6">
                  <c:v>0.0322444444444444</c:v>
                </c:pt>
              </c:numCache>
            </c:numRef>
          </c:val>
        </c:ser>
        <c:ser>
          <c:idx val="2"/>
          <c:order val="2"/>
          <c:tx>
            <c:strRef>
              <c:f>Sheet1!$K$12</c:f>
              <c:strCache>
                <c:ptCount val="1"/>
                <c:pt idx="0">
                  <c:v>KnowledgeWorker</c:v>
                </c:pt>
              </c:strCache>
            </c:strRef>
          </c:tx>
          <c:spPr>
            <a:solidFill>
              <a:schemeClr val="accent3"/>
            </a:solidFill>
            <a:ln>
              <a:noFill/>
            </a:ln>
            <a:effectLst/>
          </c:spPr>
          <c:invertIfNegative val="0"/>
          <c:dLbls>
            <c:dLbl>
              <c:idx val="3"/>
              <c:layout>
                <c:manualLayout>
                  <c:x val="0.00335570469798658"/>
                  <c:y val="0.010585512184591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4"/>
              <c:layout>
                <c:manualLayout>
                  <c:x val="8.20273894744913E-17"/>
                  <c:y val="-0.015878268276887"/>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5"/>
              <c:layout>
                <c:manualLayout>
                  <c:x val="-0.00223713646532439"/>
                  <c:y val="-0.015878268276887"/>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Sheet1!$C$13:$C$19</c:f>
              <c:strCache>
                <c:ptCount val="7"/>
                <c:pt idx="0">
                  <c:v>D1</c:v>
                </c:pt>
                <c:pt idx="1">
                  <c:v>D2</c:v>
                </c:pt>
                <c:pt idx="2">
                  <c:v>D3</c:v>
                </c:pt>
                <c:pt idx="3">
                  <c:v>D4</c:v>
                </c:pt>
                <c:pt idx="4">
                  <c:v>D11</c:v>
                </c:pt>
                <c:pt idx="5">
                  <c:v>D12</c:v>
                </c:pt>
                <c:pt idx="6">
                  <c:v>D13</c:v>
                </c:pt>
              </c:strCache>
            </c:strRef>
          </c:cat>
          <c:val>
            <c:numRef>
              <c:f>Sheet1!$K$13:$K$19</c:f>
              <c:numCache>
                <c:formatCode>_("$"* #,##0.000_);_("$"* \(#,##0.000\);_("$"* "-"??_);_(@_)</c:formatCode>
                <c:ptCount val="7"/>
                <c:pt idx="0">
                  <c:v>0.04275</c:v>
                </c:pt>
                <c:pt idx="1">
                  <c:v>0.038</c:v>
                </c:pt>
                <c:pt idx="2">
                  <c:v>0.0325714285714286</c:v>
                </c:pt>
                <c:pt idx="3">
                  <c:v>0.0333658536585366</c:v>
                </c:pt>
                <c:pt idx="4">
                  <c:v>0.0335833333333333</c:v>
                </c:pt>
                <c:pt idx="5">
                  <c:v>0.0383809523809524</c:v>
                </c:pt>
                <c:pt idx="6">
                  <c:v>0.035390243902439</c:v>
                </c:pt>
              </c:numCache>
            </c:numRef>
          </c:val>
        </c:ser>
        <c:dLbls>
          <c:dLblPos val="outEnd"/>
          <c:showLegendKey val="0"/>
          <c:showVal val="1"/>
          <c:showCatName val="0"/>
          <c:showSerName val="0"/>
          <c:showPercent val="0"/>
          <c:showBubbleSize val="0"/>
        </c:dLbls>
        <c:gapWidth val="219"/>
        <c:overlap val="-27"/>
        <c:axId val="-2076975200"/>
        <c:axId val="-2076971808"/>
      </c:barChart>
      <c:catAx>
        <c:axId val="-2076975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076971808"/>
        <c:crosses val="autoZero"/>
        <c:auto val="1"/>
        <c:lblAlgn val="ctr"/>
        <c:lblOffset val="100"/>
        <c:noMultiLvlLbl val="0"/>
      </c:catAx>
      <c:valAx>
        <c:axId val="-2076971808"/>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000_);_(&quot;$&quot;* \(#,##0.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0769752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46FEE8-21F7-41E5-A1F5-F0749F0A9E4F}" type="doc">
      <dgm:prSet loTypeId="urn:microsoft.com/office/officeart/2005/8/layout/radial4" loCatId="relationship" qsTypeId="urn:microsoft.com/office/officeart/2005/8/quickstyle/simple1" qsCatId="simple" csTypeId="urn:microsoft.com/office/officeart/2005/8/colors/colorful1" csCatId="colorful" phldr="1"/>
      <dgm:spPr/>
      <dgm:t>
        <a:bodyPr/>
        <a:lstStyle/>
        <a:p>
          <a:endParaRPr lang="en-US"/>
        </a:p>
      </dgm:t>
    </dgm:pt>
    <dgm:pt modelId="{ECC042D2-BCFC-49E0-8890-E5ECE6E6E622}">
      <dgm:prSet phldrT="[Text]"/>
      <dgm:spPr/>
      <dgm:t>
        <a:bodyPr/>
        <a:lstStyle/>
        <a:p>
          <a:r>
            <a:rPr lang="en-US" dirty="0" smtClean="0"/>
            <a:t>XenApp on Azure Architecture</a:t>
          </a:r>
          <a:endParaRPr lang="en-US" dirty="0"/>
        </a:p>
      </dgm:t>
    </dgm:pt>
    <dgm:pt modelId="{7759F95D-E8AF-40F9-AB1B-9F1296A3C75F}" type="parTrans" cxnId="{B44B4A86-2DE7-4146-AD84-CCE499A5B745}">
      <dgm:prSet/>
      <dgm:spPr/>
      <dgm:t>
        <a:bodyPr/>
        <a:lstStyle/>
        <a:p>
          <a:endParaRPr lang="en-US"/>
        </a:p>
      </dgm:t>
    </dgm:pt>
    <dgm:pt modelId="{914C73D3-CF35-4313-A25D-35107F55AC06}" type="sibTrans" cxnId="{B44B4A86-2DE7-4146-AD84-CCE499A5B745}">
      <dgm:prSet/>
      <dgm:spPr/>
      <dgm:t>
        <a:bodyPr/>
        <a:lstStyle/>
        <a:p>
          <a:endParaRPr lang="en-US"/>
        </a:p>
      </dgm:t>
    </dgm:pt>
    <dgm:pt modelId="{00924C6B-999D-45A8-B122-511F335733CC}">
      <dgm:prSet phldrT="[Text]" custT="1"/>
      <dgm:spPr/>
      <dgm:t>
        <a:bodyPr anchor="t"/>
        <a:lstStyle/>
        <a:p>
          <a:pPr algn="l"/>
          <a:r>
            <a:rPr lang="en-US" sz="6000" dirty="0" smtClean="0"/>
            <a:t>1</a:t>
          </a:r>
        </a:p>
        <a:p>
          <a:pPr algn="l"/>
          <a:r>
            <a:rPr lang="en-US" sz="2400" dirty="0" smtClean="0"/>
            <a:t>Get customer requirements</a:t>
          </a:r>
          <a:endParaRPr lang="en-US" sz="3600" dirty="0" smtClean="0"/>
        </a:p>
      </dgm:t>
    </dgm:pt>
    <dgm:pt modelId="{82324AFA-6D54-479D-8FE4-57843BAF0E80}" type="parTrans" cxnId="{63093231-57B7-4FFA-B032-41312EE99E6F}">
      <dgm:prSet/>
      <dgm:spPr/>
      <dgm:t>
        <a:bodyPr/>
        <a:lstStyle/>
        <a:p>
          <a:endParaRPr lang="en-US"/>
        </a:p>
      </dgm:t>
    </dgm:pt>
    <dgm:pt modelId="{B6BE859B-B079-4DD6-AC96-1A51F39EFF11}" type="sibTrans" cxnId="{63093231-57B7-4FFA-B032-41312EE99E6F}">
      <dgm:prSet/>
      <dgm:spPr/>
      <dgm:t>
        <a:bodyPr/>
        <a:lstStyle/>
        <a:p>
          <a:endParaRPr lang="en-US"/>
        </a:p>
      </dgm:t>
    </dgm:pt>
    <dgm:pt modelId="{22CF824F-F0B1-415A-8D10-44D6B91EBF7A}">
      <dgm:prSet phldrT="[Text]" custT="1"/>
      <dgm:spPr/>
      <dgm:t>
        <a:bodyPr/>
        <a:lstStyle/>
        <a:p>
          <a:pPr algn="l"/>
          <a:r>
            <a:rPr lang="en-US" sz="6000" dirty="0" smtClean="0"/>
            <a:t>2</a:t>
          </a:r>
        </a:p>
        <a:p>
          <a:pPr algn="l"/>
          <a:r>
            <a:rPr lang="en-US" sz="2400" dirty="0" smtClean="0"/>
            <a:t>Understand performance benchmarks</a:t>
          </a:r>
          <a:endParaRPr lang="en-US" sz="3200" dirty="0"/>
        </a:p>
      </dgm:t>
    </dgm:pt>
    <dgm:pt modelId="{24783AF7-EEC7-4BB1-9BD7-67E9D70994B2}" type="parTrans" cxnId="{BA2FC0AF-B037-4DAE-9854-6CBF8951880F}">
      <dgm:prSet/>
      <dgm:spPr/>
      <dgm:t>
        <a:bodyPr/>
        <a:lstStyle/>
        <a:p>
          <a:endParaRPr lang="en-US"/>
        </a:p>
      </dgm:t>
    </dgm:pt>
    <dgm:pt modelId="{1F20C841-CE50-4E68-8460-4B4BA7DE1D58}" type="sibTrans" cxnId="{BA2FC0AF-B037-4DAE-9854-6CBF8951880F}">
      <dgm:prSet/>
      <dgm:spPr/>
      <dgm:t>
        <a:bodyPr/>
        <a:lstStyle/>
        <a:p>
          <a:endParaRPr lang="en-US"/>
        </a:p>
      </dgm:t>
    </dgm:pt>
    <dgm:pt modelId="{EE61DC73-92A2-448B-B7A8-50DBB00067B2}">
      <dgm:prSet phldrT="[Text]" custT="1"/>
      <dgm:spPr/>
      <dgm:t>
        <a:bodyPr/>
        <a:lstStyle/>
        <a:p>
          <a:pPr algn="l"/>
          <a:r>
            <a:rPr lang="en-US" sz="6000" dirty="0" smtClean="0"/>
            <a:t>3</a:t>
          </a:r>
        </a:p>
        <a:p>
          <a:pPr algn="l"/>
          <a:r>
            <a:rPr lang="en-US" sz="2400" dirty="0" smtClean="0"/>
            <a:t>Understand Azure limits</a:t>
          </a:r>
          <a:endParaRPr lang="en-US" sz="2400" dirty="0"/>
        </a:p>
      </dgm:t>
    </dgm:pt>
    <dgm:pt modelId="{3E225D29-A9BF-43F3-973D-D85D762390E5}" type="parTrans" cxnId="{1123F810-B3B2-412C-B3E2-A43895DDD769}">
      <dgm:prSet/>
      <dgm:spPr/>
      <dgm:t>
        <a:bodyPr/>
        <a:lstStyle/>
        <a:p>
          <a:endParaRPr lang="en-US"/>
        </a:p>
      </dgm:t>
    </dgm:pt>
    <dgm:pt modelId="{8CB0CC09-4AA5-4562-833A-701CAC9052F5}" type="sibTrans" cxnId="{1123F810-B3B2-412C-B3E2-A43895DDD769}">
      <dgm:prSet/>
      <dgm:spPr/>
      <dgm:t>
        <a:bodyPr/>
        <a:lstStyle/>
        <a:p>
          <a:endParaRPr lang="en-US"/>
        </a:p>
      </dgm:t>
    </dgm:pt>
    <dgm:pt modelId="{42B129B7-FFA0-4FFB-AC4A-9FA6565E0E5F}" type="pres">
      <dgm:prSet presAssocID="{0446FEE8-21F7-41E5-A1F5-F0749F0A9E4F}" presName="cycle" presStyleCnt="0">
        <dgm:presLayoutVars>
          <dgm:chMax val="1"/>
          <dgm:dir/>
          <dgm:animLvl val="ctr"/>
          <dgm:resizeHandles val="exact"/>
        </dgm:presLayoutVars>
      </dgm:prSet>
      <dgm:spPr/>
      <dgm:t>
        <a:bodyPr/>
        <a:lstStyle/>
        <a:p>
          <a:endParaRPr lang="en-US"/>
        </a:p>
      </dgm:t>
    </dgm:pt>
    <dgm:pt modelId="{51B0A878-C915-46D7-B1BE-B8D6A8270D15}" type="pres">
      <dgm:prSet presAssocID="{ECC042D2-BCFC-49E0-8890-E5ECE6E6E622}" presName="centerShape" presStyleLbl="node0" presStyleIdx="0" presStyleCnt="1"/>
      <dgm:spPr/>
      <dgm:t>
        <a:bodyPr/>
        <a:lstStyle/>
        <a:p>
          <a:endParaRPr lang="en-US"/>
        </a:p>
      </dgm:t>
    </dgm:pt>
    <dgm:pt modelId="{E77AD157-0DDF-4239-B4F3-1941122BDEBD}" type="pres">
      <dgm:prSet presAssocID="{82324AFA-6D54-479D-8FE4-57843BAF0E80}" presName="parTrans" presStyleLbl="bgSibTrans2D1" presStyleIdx="0" presStyleCnt="3" custLinFactNeighborX="2971" custLinFactNeighborY="1997"/>
      <dgm:spPr/>
      <dgm:t>
        <a:bodyPr/>
        <a:lstStyle/>
        <a:p>
          <a:endParaRPr lang="en-US"/>
        </a:p>
      </dgm:t>
    </dgm:pt>
    <dgm:pt modelId="{52582CEA-A048-4AE6-9DFE-346ADE6EF011}" type="pres">
      <dgm:prSet presAssocID="{00924C6B-999D-45A8-B122-511F335733CC}" presName="node" presStyleLbl="node1" presStyleIdx="0" presStyleCnt="3" custScaleY="122813">
        <dgm:presLayoutVars>
          <dgm:bulletEnabled val="1"/>
        </dgm:presLayoutVars>
      </dgm:prSet>
      <dgm:spPr/>
      <dgm:t>
        <a:bodyPr/>
        <a:lstStyle/>
        <a:p>
          <a:endParaRPr lang="en-US"/>
        </a:p>
      </dgm:t>
    </dgm:pt>
    <dgm:pt modelId="{24819937-1B01-4BE4-9D27-F19F3D71B43B}" type="pres">
      <dgm:prSet presAssocID="{24783AF7-EEC7-4BB1-9BD7-67E9D70994B2}" presName="parTrans" presStyleLbl="bgSibTrans2D1" presStyleIdx="1" presStyleCnt="3"/>
      <dgm:spPr/>
      <dgm:t>
        <a:bodyPr/>
        <a:lstStyle/>
        <a:p>
          <a:endParaRPr lang="en-US"/>
        </a:p>
      </dgm:t>
    </dgm:pt>
    <dgm:pt modelId="{D7561B93-905A-42C3-8D26-E11783DF6D26}" type="pres">
      <dgm:prSet presAssocID="{22CF824F-F0B1-415A-8D10-44D6B91EBF7A}" presName="node" presStyleLbl="node1" presStyleIdx="1" presStyleCnt="3" custScaleY="118997" custRadScaleRad="89662" custRadScaleInc="1503">
        <dgm:presLayoutVars>
          <dgm:bulletEnabled val="1"/>
        </dgm:presLayoutVars>
      </dgm:prSet>
      <dgm:spPr/>
      <dgm:t>
        <a:bodyPr/>
        <a:lstStyle/>
        <a:p>
          <a:endParaRPr lang="en-US"/>
        </a:p>
      </dgm:t>
    </dgm:pt>
    <dgm:pt modelId="{C3D743E2-C863-4BD4-A658-CCCAA12E747C}" type="pres">
      <dgm:prSet presAssocID="{3E225D29-A9BF-43F3-973D-D85D762390E5}" presName="parTrans" presStyleLbl="bgSibTrans2D1" presStyleIdx="2" presStyleCnt="3"/>
      <dgm:spPr/>
      <dgm:t>
        <a:bodyPr/>
        <a:lstStyle/>
        <a:p>
          <a:endParaRPr lang="en-US"/>
        </a:p>
      </dgm:t>
    </dgm:pt>
    <dgm:pt modelId="{86AFA936-D82C-4EF8-8DF6-7F10D181BC8A}" type="pres">
      <dgm:prSet presAssocID="{EE61DC73-92A2-448B-B7A8-50DBB00067B2}" presName="node" presStyleLbl="node1" presStyleIdx="2" presStyleCnt="3" custScaleX="100871" custScaleY="114937">
        <dgm:presLayoutVars>
          <dgm:bulletEnabled val="1"/>
        </dgm:presLayoutVars>
      </dgm:prSet>
      <dgm:spPr/>
      <dgm:t>
        <a:bodyPr/>
        <a:lstStyle/>
        <a:p>
          <a:endParaRPr lang="en-US"/>
        </a:p>
      </dgm:t>
    </dgm:pt>
  </dgm:ptLst>
  <dgm:cxnLst>
    <dgm:cxn modelId="{B1980151-FEC7-4AD1-85BD-5B6BFA048604}" type="presOf" srcId="{ECC042D2-BCFC-49E0-8890-E5ECE6E6E622}" destId="{51B0A878-C915-46D7-B1BE-B8D6A8270D15}" srcOrd="0" destOrd="0" presId="urn:microsoft.com/office/officeart/2005/8/layout/radial4"/>
    <dgm:cxn modelId="{B44B4A86-2DE7-4146-AD84-CCE499A5B745}" srcId="{0446FEE8-21F7-41E5-A1F5-F0749F0A9E4F}" destId="{ECC042D2-BCFC-49E0-8890-E5ECE6E6E622}" srcOrd="0" destOrd="0" parTransId="{7759F95D-E8AF-40F9-AB1B-9F1296A3C75F}" sibTransId="{914C73D3-CF35-4313-A25D-35107F55AC06}"/>
    <dgm:cxn modelId="{63093231-57B7-4FFA-B032-41312EE99E6F}" srcId="{ECC042D2-BCFC-49E0-8890-E5ECE6E6E622}" destId="{00924C6B-999D-45A8-B122-511F335733CC}" srcOrd="0" destOrd="0" parTransId="{82324AFA-6D54-479D-8FE4-57843BAF0E80}" sibTransId="{B6BE859B-B079-4DD6-AC96-1A51F39EFF11}"/>
    <dgm:cxn modelId="{983C0842-FC11-470D-AC8D-A28C1F18D9DA}" type="presOf" srcId="{24783AF7-EEC7-4BB1-9BD7-67E9D70994B2}" destId="{24819937-1B01-4BE4-9D27-F19F3D71B43B}" srcOrd="0" destOrd="0" presId="urn:microsoft.com/office/officeart/2005/8/layout/radial4"/>
    <dgm:cxn modelId="{19567D89-D672-48DF-A09A-694E9CB95FF1}" type="presOf" srcId="{3E225D29-A9BF-43F3-973D-D85D762390E5}" destId="{C3D743E2-C863-4BD4-A658-CCCAA12E747C}" srcOrd="0" destOrd="0" presId="urn:microsoft.com/office/officeart/2005/8/layout/radial4"/>
    <dgm:cxn modelId="{7722C551-CEDF-4A4D-8AFE-FA14E695586A}" type="presOf" srcId="{0446FEE8-21F7-41E5-A1F5-F0749F0A9E4F}" destId="{42B129B7-FFA0-4FFB-AC4A-9FA6565E0E5F}" srcOrd="0" destOrd="0" presId="urn:microsoft.com/office/officeart/2005/8/layout/radial4"/>
    <dgm:cxn modelId="{6157D26A-923B-453D-B7D7-934964F26891}" type="presOf" srcId="{00924C6B-999D-45A8-B122-511F335733CC}" destId="{52582CEA-A048-4AE6-9DFE-346ADE6EF011}" srcOrd="0" destOrd="0" presId="urn:microsoft.com/office/officeart/2005/8/layout/radial4"/>
    <dgm:cxn modelId="{35869AE5-32CF-4A84-9391-E02F811F1C71}" type="presOf" srcId="{22CF824F-F0B1-415A-8D10-44D6B91EBF7A}" destId="{D7561B93-905A-42C3-8D26-E11783DF6D26}" srcOrd="0" destOrd="0" presId="urn:microsoft.com/office/officeart/2005/8/layout/radial4"/>
    <dgm:cxn modelId="{108DE438-8E29-487A-B6FC-3A7DB607141D}" type="presOf" srcId="{82324AFA-6D54-479D-8FE4-57843BAF0E80}" destId="{E77AD157-0DDF-4239-B4F3-1941122BDEBD}" srcOrd="0" destOrd="0" presId="urn:microsoft.com/office/officeart/2005/8/layout/radial4"/>
    <dgm:cxn modelId="{BA2FC0AF-B037-4DAE-9854-6CBF8951880F}" srcId="{ECC042D2-BCFC-49E0-8890-E5ECE6E6E622}" destId="{22CF824F-F0B1-415A-8D10-44D6B91EBF7A}" srcOrd="1" destOrd="0" parTransId="{24783AF7-EEC7-4BB1-9BD7-67E9D70994B2}" sibTransId="{1F20C841-CE50-4E68-8460-4B4BA7DE1D58}"/>
    <dgm:cxn modelId="{1123F810-B3B2-412C-B3E2-A43895DDD769}" srcId="{ECC042D2-BCFC-49E0-8890-E5ECE6E6E622}" destId="{EE61DC73-92A2-448B-B7A8-50DBB00067B2}" srcOrd="2" destOrd="0" parTransId="{3E225D29-A9BF-43F3-973D-D85D762390E5}" sibTransId="{8CB0CC09-4AA5-4562-833A-701CAC9052F5}"/>
    <dgm:cxn modelId="{A68F385C-2F1C-4730-AABF-FFB7159EE5F6}" type="presOf" srcId="{EE61DC73-92A2-448B-B7A8-50DBB00067B2}" destId="{86AFA936-D82C-4EF8-8DF6-7F10D181BC8A}" srcOrd="0" destOrd="0" presId="urn:microsoft.com/office/officeart/2005/8/layout/radial4"/>
    <dgm:cxn modelId="{46BEB90D-41DC-4286-BF46-AC11CF6A7B0F}" type="presParOf" srcId="{42B129B7-FFA0-4FFB-AC4A-9FA6565E0E5F}" destId="{51B0A878-C915-46D7-B1BE-B8D6A8270D15}" srcOrd="0" destOrd="0" presId="urn:microsoft.com/office/officeart/2005/8/layout/radial4"/>
    <dgm:cxn modelId="{39A2C6B9-2C2C-47F0-AB91-E01C0C7A693F}" type="presParOf" srcId="{42B129B7-FFA0-4FFB-AC4A-9FA6565E0E5F}" destId="{E77AD157-0DDF-4239-B4F3-1941122BDEBD}" srcOrd="1" destOrd="0" presId="urn:microsoft.com/office/officeart/2005/8/layout/radial4"/>
    <dgm:cxn modelId="{8B0E43A8-E498-4488-8E48-B3D231AC3D47}" type="presParOf" srcId="{42B129B7-FFA0-4FFB-AC4A-9FA6565E0E5F}" destId="{52582CEA-A048-4AE6-9DFE-346ADE6EF011}" srcOrd="2" destOrd="0" presId="urn:microsoft.com/office/officeart/2005/8/layout/radial4"/>
    <dgm:cxn modelId="{18781FC3-6BDD-4B42-94A3-5AF3E9A0E090}" type="presParOf" srcId="{42B129B7-FFA0-4FFB-AC4A-9FA6565E0E5F}" destId="{24819937-1B01-4BE4-9D27-F19F3D71B43B}" srcOrd="3" destOrd="0" presId="urn:microsoft.com/office/officeart/2005/8/layout/radial4"/>
    <dgm:cxn modelId="{2097D4C9-6CCF-4A1A-8483-9ADF3FA776B6}" type="presParOf" srcId="{42B129B7-FFA0-4FFB-AC4A-9FA6565E0E5F}" destId="{D7561B93-905A-42C3-8D26-E11783DF6D26}" srcOrd="4" destOrd="0" presId="urn:microsoft.com/office/officeart/2005/8/layout/radial4"/>
    <dgm:cxn modelId="{1B67D3C5-1085-4632-95A1-5851B9ACE14F}" type="presParOf" srcId="{42B129B7-FFA0-4FFB-AC4A-9FA6565E0E5F}" destId="{C3D743E2-C863-4BD4-A658-CCCAA12E747C}" srcOrd="5" destOrd="0" presId="urn:microsoft.com/office/officeart/2005/8/layout/radial4"/>
    <dgm:cxn modelId="{718CE000-C43F-41A7-9E96-660BE44B6342}" type="presParOf" srcId="{42B129B7-FFA0-4FFB-AC4A-9FA6565E0E5F}" destId="{86AFA936-D82C-4EF8-8DF6-7F10D181BC8A}" srcOrd="6" destOrd="0" presId="urn:microsoft.com/office/officeart/2005/8/layout/radial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446FEE8-21F7-41E5-A1F5-F0749F0A9E4F}" type="doc">
      <dgm:prSet loTypeId="urn:microsoft.com/office/officeart/2005/8/layout/radial4" loCatId="relationship" qsTypeId="urn:microsoft.com/office/officeart/2005/8/quickstyle/simple1" qsCatId="simple" csTypeId="urn:microsoft.com/office/officeart/2005/8/colors/colorful1" csCatId="colorful" phldr="1"/>
      <dgm:spPr/>
      <dgm:t>
        <a:bodyPr/>
        <a:lstStyle/>
        <a:p>
          <a:endParaRPr lang="en-US"/>
        </a:p>
      </dgm:t>
    </dgm:pt>
    <dgm:pt modelId="{ECC042D2-BCFC-49E0-8890-E5ECE6E6E622}">
      <dgm:prSet phldrT="[Text]"/>
      <dgm:spPr>
        <a:solidFill>
          <a:schemeClr val="bg1">
            <a:lumMod val="85000"/>
          </a:schemeClr>
        </a:solidFill>
      </dgm:spPr>
      <dgm:t>
        <a:bodyPr/>
        <a:lstStyle/>
        <a:p>
          <a:r>
            <a:rPr lang="en-US" dirty="0" smtClean="0"/>
            <a:t>XenApp on Azure Architecture</a:t>
          </a:r>
          <a:endParaRPr lang="en-US" dirty="0"/>
        </a:p>
      </dgm:t>
    </dgm:pt>
    <dgm:pt modelId="{7759F95D-E8AF-40F9-AB1B-9F1296A3C75F}" type="parTrans" cxnId="{B44B4A86-2DE7-4146-AD84-CCE499A5B745}">
      <dgm:prSet/>
      <dgm:spPr/>
      <dgm:t>
        <a:bodyPr/>
        <a:lstStyle/>
        <a:p>
          <a:endParaRPr lang="en-US"/>
        </a:p>
      </dgm:t>
    </dgm:pt>
    <dgm:pt modelId="{914C73D3-CF35-4313-A25D-35107F55AC06}" type="sibTrans" cxnId="{B44B4A86-2DE7-4146-AD84-CCE499A5B745}">
      <dgm:prSet/>
      <dgm:spPr/>
      <dgm:t>
        <a:bodyPr/>
        <a:lstStyle/>
        <a:p>
          <a:endParaRPr lang="en-US"/>
        </a:p>
      </dgm:t>
    </dgm:pt>
    <dgm:pt modelId="{00924C6B-999D-45A8-B122-511F335733CC}">
      <dgm:prSet phldrT="[Text]" custT="1"/>
      <dgm:spPr/>
      <dgm:t>
        <a:bodyPr anchor="t"/>
        <a:lstStyle/>
        <a:p>
          <a:pPr algn="l"/>
          <a:r>
            <a:rPr lang="en-US" sz="6000" dirty="0" smtClean="0"/>
            <a:t>1</a:t>
          </a:r>
        </a:p>
        <a:p>
          <a:pPr algn="l"/>
          <a:r>
            <a:rPr lang="en-US" sz="2400" dirty="0" smtClean="0"/>
            <a:t>Get customer requirements</a:t>
          </a:r>
          <a:endParaRPr lang="en-US" sz="3600" dirty="0" smtClean="0"/>
        </a:p>
      </dgm:t>
    </dgm:pt>
    <dgm:pt modelId="{82324AFA-6D54-479D-8FE4-57843BAF0E80}" type="parTrans" cxnId="{63093231-57B7-4FFA-B032-41312EE99E6F}">
      <dgm:prSet/>
      <dgm:spPr>
        <a:solidFill>
          <a:schemeClr val="bg1">
            <a:lumMod val="85000"/>
          </a:schemeClr>
        </a:solidFill>
      </dgm:spPr>
      <dgm:t>
        <a:bodyPr/>
        <a:lstStyle/>
        <a:p>
          <a:endParaRPr lang="en-US"/>
        </a:p>
      </dgm:t>
    </dgm:pt>
    <dgm:pt modelId="{B6BE859B-B079-4DD6-AC96-1A51F39EFF11}" type="sibTrans" cxnId="{63093231-57B7-4FFA-B032-41312EE99E6F}">
      <dgm:prSet/>
      <dgm:spPr/>
      <dgm:t>
        <a:bodyPr/>
        <a:lstStyle/>
        <a:p>
          <a:endParaRPr lang="en-US"/>
        </a:p>
      </dgm:t>
    </dgm:pt>
    <dgm:pt modelId="{22CF824F-F0B1-415A-8D10-44D6B91EBF7A}">
      <dgm:prSet phldrT="[Text]" custT="1"/>
      <dgm:spPr>
        <a:solidFill>
          <a:schemeClr val="bg1">
            <a:lumMod val="85000"/>
          </a:schemeClr>
        </a:solidFill>
      </dgm:spPr>
      <dgm:t>
        <a:bodyPr/>
        <a:lstStyle/>
        <a:p>
          <a:pPr algn="l"/>
          <a:r>
            <a:rPr lang="en-US" sz="6000" dirty="0" smtClean="0"/>
            <a:t>2</a:t>
          </a:r>
        </a:p>
        <a:p>
          <a:pPr algn="l"/>
          <a:r>
            <a:rPr lang="en-US" sz="2400" dirty="0" smtClean="0"/>
            <a:t>Understand performance benchmarks</a:t>
          </a:r>
          <a:endParaRPr lang="en-US" sz="3200" dirty="0"/>
        </a:p>
      </dgm:t>
    </dgm:pt>
    <dgm:pt modelId="{24783AF7-EEC7-4BB1-9BD7-67E9D70994B2}" type="parTrans" cxnId="{BA2FC0AF-B037-4DAE-9854-6CBF8951880F}">
      <dgm:prSet/>
      <dgm:spPr>
        <a:solidFill>
          <a:schemeClr val="bg1">
            <a:lumMod val="85000"/>
          </a:schemeClr>
        </a:solidFill>
      </dgm:spPr>
      <dgm:t>
        <a:bodyPr/>
        <a:lstStyle/>
        <a:p>
          <a:endParaRPr lang="en-US"/>
        </a:p>
      </dgm:t>
    </dgm:pt>
    <dgm:pt modelId="{1F20C841-CE50-4E68-8460-4B4BA7DE1D58}" type="sibTrans" cxnId="{BA2FC0AF-B037-4DAE-9854-6CBF8951880F}">
      <dgm:prSet/>
      <dgm:spPr/>
      <dgm:t>
        <a:bodyPr/>
        <a:lstStyle/>
        <a:p>
          <a:endParaRPr lang="en-US"/>
        </a:p>
      </dgm:t>
    </dgm:pt>
    <dgm:pt modelId="{EE61DC73-92A2-448B-B7A8-50DBB00067B2}">
      <dgm:prSet phldrT="[Text]" custT="1"/>
      <dgm:spPr>
        <a:solidFill>
          <a:schemeClr val="bg1">
            <a:lumMod val="85000"/>
          </a:schemeClr>
        </a:solidFill>
      </dgm:spPr>
      <dgm:t>
        <a:bodyPr/>
        <a:lstStyle/>
        <a:p>
          <a:pPr algn="l"/>
          <a:r>
            <a:rPr lang="en-US" sz="6000" dirty="0" smtClean="0"/>
            <a:t>3</a:t>
          </a:r>
        </a:p>
        <a:p>
          <a:pPr algn="l"/>
          <a:r>
            <a:rPr lang="en-US" sz="2400" dirty="0" smtClean="0"/>
            <a:t>Understand Azure limits</a:t>
          </a:r>
          <a:endParaRPr lang="en-US" sz="2400" dirty="0"/>
        </a:p>
      </dgm:t>
    </dgm:pt>
    <dgm:pt modelId="{3E225D29-A9BF-43F3-973D-D85D762390E5}" type="parTrans" cxnId="{1123F810-B3B2-412C-B3E2-A43895DDD769}">
      <dgm:prSet/>
      <dgm:spPr>
        <a:solidFill>
          <a:schemeClr val="bg1">
            <a:lumMod val="85000"/>
          </a:schemeClr>
        </a:solidFill>
      </dgm:spPr>
      <dgm:t>
        <a:bodyPr/>
        <a:lstStyle/>
        <a:p>
          <a:endParaRPr lang="en-US"/>
        </a:p>
      </dgm:t>
    </dgm:pt>
    <dgm:pt modelId="{8CB0CC09-4AA5-4562-833A-701CAC9052F5}" type="sibTrans" cxnId="{1123F810-B3B2-412C-B3E2-A43895DDD769}">
      <dgm:prSet/>
      <dgm:spPr/>
      <dgm:t>
        <a:bodyPr/>
        <a:lstStyle/>
        <a:p>
          <a:endParaRPr lang="en-US"/>
        </a:p>
      </dgm:t>
    </dgm:pt>
    <dgm:pt modelId="{42B129B7-FFA0-4FFB-AC4A-9FA6565E0E5F}" type="pres">
      <dgm:prSet presAssocID="{0446FEE8-21F7-41E5-A1F5-F0749F0A9E4F}" presName="cycle" presStyleCnt="0">
        <dgm:presLayoutVars>
          <dgm:chMax val="1"/>
          <dgm:dir/>
          <dgm:animLvl val="ctr"/>
          <dgm:resizeHandles val="exact"/>
        </dgm:presLayoutVars>
      </dgm:prSet>
      <dgm:spPr/>
      <dgm:t>
        <a:bodyPr/>
        <a:lstStyle/>
        <a:p>
          <a:endParaRPr lang="en-US"/>
        </a:p>
      </dgm:t>
    </dgm:pt>
    <dgm:pt modelId="{51B0A878-C915-46D7-B1BE-B8D6A8270D15}" type="pres">
      <dgm:prSet presAssocID="{ECC042D2-BCFC-49E0-8890-E5ECE6E6E622}" presName="centerShape" presStyleLbl="node0" presStyleIdx="0" presStyleCnt="1"/>
      <dgm:spPr/>
      <dgm:t>
        <a:bodyPr/>
        <a:lstStyle/>
        <a:p>
          <a:endParaRPr lang="en-US"/>
        </a:p>
      </dgm:t>
    </dgm:pt>
    <dgm:pt modelId="{E77AD157-0DDF-4239-B4F3-1941122BDEBD}" type="pres">
      <dgm:prSet presAssocID="{82324AFA-6D54-479D-8FE4-57843BAF0E80}" presName="parTrans" presStyleLbl="bgSibTrans2D1" presStyleIdx="0" presStyleCnt="3" custLinFactNeighborX="2971" custLinFactNeighborY="1997"/>
      <dgm:spPr/>
      <dgm:t>
        <a:bodyPr/>
        <a:lstStyle/>
        <a:p>
          <a:endParaRPr lang="en-US"/>
        </a:p>
      </dgm:t>
    </dgm:pt>
    <dgm:pt modelId="{52582CEA-A048-4AE6-9DFE-346ADE6EF011}" type="pres">
      <dgm:prSet presAssocID="{00924C6B-999D-45A8-B122-511F335733CC}" presName="node" presStyleLbl="node1" presStyleIdx="0" presStyleCnt="3" custScaleY="122813">
        <dgm:presLayoutVars>
          <dgm:bulletEnabled val="1"/>
        </dgm:presLayoutVars>
      </dgm:prSet>
      <dgm:spPr/>
      <dgm:t>
        <a:bodyPr/>
        <a:lstStyle/>
        <a:p>
          <a:endParaRPr lang="en-US"/>
        </a:p>
      </dgm:t>
    </dgm:pt>
    <dgm:pt modelId="{24819937-1B01-4BE4-9D27-F19F3D71B43B}" type="pres">
      <dgm:prSet presAssocID="{24783AF7-EEC7-4BB1-9BD7-67E9D70994B2}" presName="parTrans" presStyleLbl="bgSibTrans2D1" presStyleIdx="1" presStyleCnt="3"/>
      <dgm:spPr/>
      <dgm:t>
        <a:bodyPr/>
        <a:lstStyle/>
        <a:p>
          <a:endParaRPr lang="en-US"/>
        </a:p>
      </dgm:t>
    </dgm:pt>
    <dgm:pt modelId="{D7561B93-905A-42C3-8D26-E11783DF6D26}" type="pres">
      <dgm:prSet presAssocID="{22CF824F-F0B1-415A-8D10-44D6B91EBF7A}" presName="node" presStyleLbl="node1" presStyleIdx="1" presStyleCnt="3" custScaleY="118997" custRadScaleRad="89662" custRadScaleInc="1503">
        <dgm:presLayoutVars>
          <dgm:bulletEnabled val="1"/>
        </dgm:presLayoutVars>
      </dgm:prSet>
      <dgm:spPr/>
      <dgm:t>
        <a:bodyPr/>
        <a:lstStyle/>
        <a:p>
          <a:endParaRPr lang="en-US"/>
        </a:p>
      </dgm:t>
    </dgm:pt>
    <dgm:pt modelId="{C3D743E2-C863-4BD4-A658-CCCAA12E747C}" type="pres">
      <dgm:prSet presAssocID="{3E225D29-A9BF-43F3-973D-D85D762390E5}" presName="parTrans" presStyleLbl="bgSibTrans2D1" presStyleIdx="2" presStyleCnt="3"/>
      <dgm:spPr/>
      <dgm:t>
        <a:bodyPr/>
        <a:lstStyle/>
        <a:p>
          <a:endParaRPr lang="en-US"/>
        </a:p>
      </dgm:t>
    </dgm:pt>
    <dgm:pt modelId="{86AFA936-D82C-4EF8-8DF6-7F10D181BC8A}" type="pres">
      <dgm:prSet presAssocID="{EE61DC73-92A2-448B-B7A8-50DBB00067B2}" presName="node" presStyleLbl="node1" presStyleIdx="2" presStyleCnt="3" custScaleX="100871" custScaleY="114937">
        <dgm:presLayoutVars>
          <dgm:bulletEnabled val="1"/>
        </dgm:presLayoutVars>
      </dgm:prSet>
      <dgm:spPr/>
      <dgm:t>
        <a:bodyPr/>
        <a:lstStyle/>
        <a:p>
          <a:endParaRPr lang="en-US"/>
        </a:p>
      </dgm:t>
    </dgm:pt>
  </dgm:ptLst>
  <dgm:cxnLst>
    <dgm:cxn modelId="{8EE3962A-3780-44CE-9AB5-AFA87C3C55CB}" type="presOf" srcId="{EE61DC73-92A2-448B-B7A8-50DBB00067B2}" destId="{86AFA936-D82C-4EF8-8DF6-7F10D181BC8A}" srcOrd="0" destOrd="0" presId="urn:microsoft.com/office/officeart/2005/8/layout/radial4"/>
    <dgm:cxn modelId="{9D4EFBD6-6F76-41B0-A840-A48E00B5DA34}" type="presOf" srcId="{82324AFA-6D54-479D-8FE4-57843BAF0E80}" destId="{E77AD157-0DDF-4239-B4F3-1941122BDEBD}" srcOrd="0" destOrd="0" presId="urn:microsoft.com/office/officeart/2005/8/layout/radial4"/>
    <dgm:cxn modelId="{BA2FC0AF-B037-4DAE-9854-6CBF8951880F}" srcId="{ECC042D2-BCFC-49E0-8890-E5ECE6E6E622}" destId="{22CF824F-F0B1-415A-8D10-44D6B91EBF7A}" srcOrd="1" destOrd="0" parTransId="{24783AF7-EEC7-4BB1-9BD7-67E9D70994B2}" sibTransId="{1F20C841-CE50-4E68-8460-4B4BA7DE1D58}"/>
    <dgm:cxn modelId="{7A5AD490-A1D8-456B-9253-921F46C2F4A3}" type="presOf" srcId="{3E225D29-A9BF-43F3-973D-D85D762390E5}" destId="{C3D743E2-C863-4BD4-A658-CCCAA12E747C}" srcOrd="0" destOrd="0" presId="urn:microsoft.com/office/officeart/2005/8/layout/radial4"/>
    <dgm:cxn modelId="{63093231-57B7-4FFA-B032-41312EE99E6F}" srcId="{ECC042D2-BCFC-49E0-8890-E5ECE6E6E622}" destId="{00924C6B-999D-45A8-B122-511F335733CC}" srcOrd="0" destOrd="0" parTransId="{82324AFA-6D54-479D-8FE4-57843BAF0E80}" sibTransId="{B6BE859B-B079-4DD6-AC96-1A51F39EFF11}"/>
    <dgm:cxn modelId="{D5C4606F-FDFA-4A22-BC2C-1D1E4906BB81}" type="presOf" srcId="{ECC042D2-BCFC-49E0-8890-E5ECE6E6E622}" destId="{51B0A878-C915-46D7-B1BE-B8D6A8270D15}" srcOrd="0" destOrd="0" presId="urn:microsoft.com/office/officeart/2005/8/layout/radial4"/>
    <dgm:cxn modelId="{B44B4A86-2DE7-4146-AD84-CCE499A5B745}" srcId="{0446FEE8-21F7-41E5-A1F5-F0749F0A9E4F}" destId="{ECC042D2-BCFC-49E0-8890-E5ECE6E6E622}" srcOrd="0" destOrd="0" parTransId="{7759F95D-E8AF-40F9-AB1B-9F1296A3C75F}" sibTransId="{914C73D3-CF35-4313-A25D-35107F55AC06}"/>
    <dgm:cxn modelId="{887613AF-52E8-4FA1-B0DD-13547EE29315}" type="presOf" srcId="{00924C6B-999D-45A8-B122-511F335733CC}" destId="{52582CEA-A048-4AE6-9DFE-346ADE6EF011}" srcOrd="0" destOrd="0" presId="urn:microsoft.com/office/officeart/2005/8/layout/radial4"/>
    <dgm:cxn modelId="{56A4AD19-33B0-4F06-AD98-D13D68054A78}" type="presOf" srcId="{0446FEE8-21F7-41E5-A1F5-F0749F0A9E4F}" destId="{42B129B7-FFA0-4FFB-AC4A-9FA6565E0E5F}" srcOrd="0" destOrd="0" presId="urn:microsoft.com/office/officeart/2005/8/layout/radial4"/>
    <dgm:cxn modelId="{1123F810-B3B2-412C-B3E2-A43895DDD769}" srcId="{ECC042D2-BCFC-49E0-8890-E5ECE6E6E622}" destId="{EE61DC73-92A2-448B-B7A8-50DBB00067B2}" srcOrd="2" destOrd="0" parTransId="{3E225D29-A9BF-43F3-973D-D85D762390E5}" sibTransId="{8CB0CC09-4AA5-4562-833A-701CAC9052F5}"/>
    <dgm:cxn modelId="{A33B7C98-63CD-47F7-829A-5E2E80CF23BC}" type="presOf" srcId="{22CF824F-F0B1-415A-8D10-44D6B91EBF7A}" destId="{D7561B93-905A-42C3-8D26-E11783DF6D26}" srcOrd="0" destOrd="0" presId="urn:microsoft.com/office/officeart/2005/8/layout/radial4"/>
    <dgm:cxn modelId="{26C84E41-593B-475B-8FC8-68E177D67C8E}" type="presOf" srcId="{24783AF7-EEC7-4BB1-9BD7-67E9D70994B2}" destId="{24819937-1B01-4BE4-9D27-F19F3D71B43B}" srcOrd="0" destOrd="0" presId="urn:microsoft.com/office/officeart/2005/8/layout/radial4"/>
    <dgm:cxn modelId="{942E9DB0-3185-47C4-B0D9-4E3FD34042FF}" type="presParOf" srcId="{42B129B7-FFA0-4FFB-AC4A-9FA6565E0E5F}" destId="{51B0A878-C915-46D7-B1BE-B8D6A8270D15}" srcOrd="0" destOrd="0" presId="urn:microsoft.com/office/officeart/2005/8/layout/radial4"/>
    <dgm:cxn modelId="{3AAFAC3E-12E9-4C16-BE1E-F9D43759CA18}" type="presParOf" srcId="{42B129B7-FFA0-4FFB-AC4A-9FA6565E0E5F}" destId="{E77AD157-0DDF-4239-B4F3-1941122BDEBD}" srcOrd="1" destOrd="0" presId="urn:microsoft.com/office/officeart/2005/8/layout/radial4"/>
    <dgm:cxn modelId="{BD6B59B0-63EF-479F-8FC0-9965A178DCA7}" type="presParOf" srcId="{42B129B7-FFA0-4FFB-AC4A-9FA6565E0E5F}" destId="{52582CEA-A048-4AE6-9DFE-346ADE6EF011}" srcOrd="2" destOrd="0" presId="urn:microsoft.com/office/officeart/2005/8/layout/radial4"/>
    <dgm:cxn modelId="{0EAAE311-1352-4E0E-8BE3-7BE9801F3160}" type="presParOf" srcId="{42B129B7-FFA0-4FFB-AC4A-9FA6565E0E5F}" destId="{24819937-1B01-4BE4-9D27-F19F3D71B43B}" srcOrd="3" destOrd="0" presId="urn:microsoft.com/office/officeart/2005/8/layout/radial4"/>
    <dgm:cxn modelId="{B25C97B6-7122-4EAB-9902-0DD0795AA4DA}" type="presParOf" srcId="{42B129B7-FFA0-4FFB-AC4A-9FA6565E0E5F}" destId="{D7561B93-905A-42C3-8D26-E11783DF6D26}" srcOrd="4" destOrd="0" presId="urn:microsoft.com/office/officeart/2005/8/layout/radial4"/>
    <dgm:cxn modelId="{64A1969A-EA06-49D4-94F0-8E8E66BE27E1}" type="presParOf" srcId="{42B129B7-FFA0-4FFB-AC4A-9FA6565E0E5F}" destId="{C3D743E2-C863-4BD4-A658-CCCAA12E747C}" srcOrd="5" destOrd="0" presId="urn:microsoft.com/office/officeart/2005/8/layout/radial4"/>
    <dgm:cxn modelId="{CAC9B8C5-D2BF-46E0-979C-5A33F233A677}" type="presParOf" srcId="{42B129B7-FFA0-4FFB-AC4A-9FA6565E0E5F}" destId="{86AFA936-D82C-4EF8-8DF6-7F10D181BC8A}" srcOrd="6" destOrd="0" presId="urn:microsoft.com/office/officeart/2005/8/layout/radial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446FEE8-21F7-41E5-A1F5-F0749F0A9E4F}" type="doc">
      <dgm:prSet loTypeId="urn:microsoft.com/office/officeart/2005/8/layout/radial4" loCatId="relationship" qsTypeId="urn:microsoft.com/office/officeart/2005/8/quickstyle/simple1" qsCatId="simple" csTypeId="urn:microsoft.com/office/officeart/2005/8/colors/colorful1" csCatId="colorful" phldr="1"/>
      <dgm:spPr/>
      <dgm:t>
        <a:bodyPr/>
        <a:lstStyle/>
        <a:p>
          <a:endParaRPr lang="en-US"/>
        </a:p>
      </dgm:t>
    </dgm:pt>
    <dgm:pt modelId="{ECC042D2-BCFC-49E0-8890-E5ECE6E6E622}">
      <dgm:prSet phldrT="[Text]"/>
      <dgm:spPr>
        <a:solidFill>
          <a:schemeClr val="bg1">
            <a:lumMod val="75000"/>
          </a:schemeClr>
        </a:solidFill>
      </dgm:spPr>
      <dgm:t>
        <a:bodyPr/>
        <a:lstStyle/>
        <a:p>
          <a:r>
            <a:rPr lang="en-US" dirty="0" smtClean="0"/>
            <a:t>XenApp on Azure Architecture</a:t>
          </a:r>
          <a:endParaRPr lang="en-US" dirty="0"/>
        </a:p>
      </dgm:t>
    </dgm:pt>
    <dgm:pt modelId="{7759F95D-E8AF-40F9-AB1B-9F1296A3C75F}" type="parTrans" cxnId="{B44B4A86-2DE7-4146-AD84-CCE499A5B745}">
      <dgm:prSet/>
      <dgm:spPr/>
      <dgm:t>
        <a:bodyPr/>
        <a:lstStyle/>
        <a:p>
          <a:endParaRPr lang="en-US"/>
        </a:p>
      </dgm:t>
    </dgm:pt>
    <dgm:pt modelId="{914C73D3-CF35-4313-A25D-35107F55AC06}" type="sibTrans" cxnId="{B44B4A86-2DE7-4146-AD84-CCE499A5B745}">
      <dgm:prSet/>
      <dgm:spPr/>
      <dgm:t>
        <a:bodyPr/>
        <a:lstStyle/>
        <a:p>
          <a:endParaRPr lang="en-US"/>
        </a:p>
      </dgm:t>
    </dgm:pt>
    <dgm:pt modelId="{00924C6B-999D-45A8-B122-511F335733CC}">
      <dgm:prSet phldrT="[Text]" custT="1"/>
      <dgm:spPr>
        <a:solidFill>
          <a:schemeClr val="bg1">
            <a:lumMod val="75000"/>
          </a:schemeClr>
        </a:solidFill>
      </dgm:spPr>
      <dgm:t>
        <a:bodyPr anchor="t"/>
        <a:lstStyle/>
        <a:p>
          <a:pPr algn="l"/>
          <a:r>
            <a:rPr lang="en-US" sz="6000" dirty="0" smtClean="0"/>
            <a:t>1</a:t>
          </a:r>
        </a:p>
        <a:p>
          <a:pPr algn="l"/>
          <a:r>
            <a:rPr lang="en-US" sz="2400" dirty="0" smtClean="0"/>
            <a:t>Get customer requirements</a:t>
          </a:r>
          <a:endParaRPr lang="en-US" sz="3600" dirty="0" smtClean="0"/>
        </a:p>
      </dgm:t>
    </dgm:pt>
    <dgm:pt modelId="{82324AFA-6D54-479D-8FE4-57843BAF0E80}" type="parTrans" cxnId="{63093231-57B7-4FFA-B032-41312EE99E6F}">
      <dgm:prSet/>
      <dgm:spPr>
        <a:solidFill>
          <a:schemeClr val="bg1">
            <a:lumMod val="75000"/>
          </a:schemeClr>
        </a:solidFill>
      </dgm:spPr>
      <dgm:t>
        <a:bodyPr/>
        <a:lstStyle/>
        <a:p>
          <a:endParaRPr lang="en-US"/>
        </a:p>
      </dgm:t>
    </dgm:pt>
    <dgm:pt modelId="{B6BE859B-B079-4DD6-AC96-1A51F39EFF11}" type="sibTrans" cxnId="{63093231-57B7-4FFA-B032-41312EE99E6F}">
      <dgm:prSet/>
      <dgm:spPr/>
      <dgm:t>
        <a:bodyPr/>
        <a:lstStyle/>
        <a:p>
          <a:endParaRPr lang="en-US"/>
        </a:p>
      </dgm:t>
    </dgm:pt>
    <dgm:pt modelId="{22CF824F-F0B1-415A-8D10-44D6B91EBF7A}">
      <dgm:prSet phldrT="[Text]" custT="1"/>
      <dgm:spPr/>
      <dgm:t>
        <a:bodyPr/>
        <a:lstStyle/>
        <a:p>
          <a:pPr algn="l"/>
          <a:r>
            <a:rPr lang="en-US" sz="6000" dirty="0" smtClean="0"/>
            <a:t>2</a:t>
          </a:r>
        </a:p>
        <a:p>
          <a:pPr algn="l"/>
          <a:r>
            <a:rPr lang="en-US" sz="2400" dirty="0" smtClean="0"/>
            <a:t>Understand performance benchmarks</a:t>
          </a:r>
          <a:endParaRPr lang="en-US" sz="3200" dirty="0"/>
        </a:p>
      </dgm:t>
    </dgm:pt>
    <dgm:pt modelId="{24783AF7-EEC7-4BB1-9BD7-67E9D70994B2}" type="parTrans" cxnId="{BA2FC0AF-B037-4DAE-9854-6CBF8951880F}">
      <dgm:prSet/>
      <dgm:spPr/>
      <dgm:t>
        <a:bodyPr/>
        <a:lstStyle/>
        <a:p>
          <a:endParaRPr lang="en-US"/>
        </a:p>
      </dgm:t>
    </dgm:pt>
    <dgm:pt modelId="{1F20C841-CE50-4E68-8460-4B4BA7DE1D58}" type="sibTrans" cxnId="{BA2FC0AF-B037-4DAE-9854-6CBF8951880F}">
      <dgm:prSet/>
      <dgm:spPr/>
      <dgm:t>
        <a:bodyPr/>
        <a:lstStyle/>
        <a:p>
          <a:endParaRPr lang="en-US"/>
        </a:p>
      </dgm:t>
    </dgm:pt>
    <dgm:pt modelId="{EE61DC73-92A2-448B-B7A8-50DBB00067B2}">
      <dgm:prSet phldrT="[Text]" custT="1"/>
      <dgm:spPr>
        <a:solidFill>
          <a:schemeClr val="bg1">
            <a:lumMod val="75000"/>
          </a:schemeClr>
        </a:solidFill>
      </dgm:spPr>
      <dgm:t>
        <a:bodyPr/>
        <a:lstStyle/>
        <a:p>
          <a:pPr algn="l"/>
          <a:r>
            <a:rPr lang="en-US" sz="6000" dirty="0" smtClean="0"/>
            <a:t>3</a:t>
          </a:r>
        </a:p>
        <a:p>
          <a:pPr algn="l"/>
          <a:r>
            <a:rPr lang="en-US" sz="2400" dirty="0" smtClean="0"/>
            <a:t>Understand Azure limits</a:t>
          </a:r>
          <a:endParaRPr lang="en-US" sz="2400" dirty="0"/>
        </a:p>
      </dgm:t>
    </dgm:pt>
    <dgm:pt modelId="{3E225D29-A9BF-43F3-973D-D85D762390E5}" type="parTrans" cxnId="{1123F810-B3B2-412C-B3E2-A43895DDD769}">
      <dgm:prSet/>
      <dgm:spPr>
        <a:solidFill>
          <a:schemeClr val="bg1">
            <a:lumMod val="75000"/>
          </a:schemeClr>
        </a:solidFill>
      </dgm:spPr>
      <dgm:t>
        <a:bodyPr/>
        <a:lstStyle/>
        <a:p>
          <a:endParaRPr lang="en-US"/>
        </a:p>
      </dgm:t>
    </dgm:pt>
    <dgm:pt modelId="{8CB0CC09-4AA5-4562-833A-701CAC9052F5}" type="sibTrans" cxnId="{1123F810-B3B2-412C-B3E2-A43895DDD769}">
      <dgm:prSet/>
      <dgm:spPr/>
      <dgm:t>
        <a:bodyPr/>
        <a:lstStyle/>
        <a:p>
          <a:endParaRPr lang="en-US"/>
        </a:p>
      </dgm:t>
    </dgm:pt>
    <dgm:pt modelId="{42B129B7-FFA0-4FFB-AC4A-9FA6565E0E5F}" type="pres">
      <dgm:prSet presAssocID="{0446FEE8-21F7-41E5-A1F5-F0749F0A9E4F}" presName="cycle" presStyleCnt="0">
        <dgm:presLayoutVars>
          <dgm:chMax val="1"/>
          <dgm:dir/>
          <dgm:animLvl val="ctr"/>
          <dgm:resizeHandles val="exact"/>
        </dgm:presLayoutVars>
      </dgm:prSet>
      <dgm:spPr/>
      <dgm:t>
        <a:bodyPr/>
        <a:lstStyle/>
        <a:p>
          <a:endParaRPr lang="en-US"/>
        </a:p>
      </dgm:t>
    </dgm:pt>
    <dgm:pt modelId="{51B0A878-C915-46D7-B1BE-B8D6A8270D15}" type="pres">
      <dgm:prSet presAssocID="{ECC042D2-BCFC-49E0-8890-E5ECE6E6E622}" presName="centerShape" presStyleLbl="node0" presStyleIdx="0" presStyleCnt="1"/>
      <dgm:spPr/>
      <dgm:t>
        <a:bodyPr/>
        <a:lstStyle/>
        <a:p>
          <a:endParaRPr lang="en-US"/>
        </a:p>
      </dgm:t>
    </dgm:pt>
    <dgm:pt modelId="{E77AD157-0DDF-4239-B4F3-1941122BDEBD}" type="pres">
      <dgm:prSet presAssocID="{82324AFA-6D54-479D-8FE4-57843BAF0E80}" presName="parTrans" presStyleLbl="bgSibTrans2D1" presStyleIdx="0" presStyleCnt="3" custLinFactNeighborX="2971" custLinFactNeighborY="1997"/>
      <dgm:spPr/>
      <dgm:t>
        <a:bodyPr/>
        <a:lstStyle/>
        <a:p>
          <a:endParaRPr lang="en-US"/>
        </a:p>
      </dgm:t>
    </dgm:pt>
    <dgm:pt modelId="{52582CEA-A048-4AE6-9DFE-346ADE6EF011}" type="pres">
      <dgm:prSet presAssocID="{00924C6B-999D-45A8-B122-511F335733CC}" presName="node" presStyleLbl="node1" presStyleIdx="0" presStyleCnt="3" custScaleY="122813">
        <dgm:presLayoutVars>
          <dgm:bulletEnabled val="1"/>
        </dgm:presLayoutVars>
      </dgm:prSet>
      <dgm:spPr/>
      <dgm:t>
        <a:bodyPr/>
        <a:lstStyle/>
        <a:p>
          <a:endParaRPr lang="en-US"/>
        </a:p>
      </dgm:t>
    </dgm:pt>
    <dgm:pt modelId="{24819937-1B01-4BE4-9D27-F19F3D71B43B}" type="pres">
      <dgm:prSet presAssocID="{24783AF7-EEC7-4BB1-9BD7-67E9D70994B2}" presName="parTrans" presStyleLbl="bgSibTrans2D1" presStyleIdx="1" presStyleCnt="3"/>
      <dgm:spPr/>
      <dgm:t>
        <a:bodyPr/>
        <a:lstStyle/>
        <a:p>
          <a:endParaRPr lang="en-US"/>
        </a:p>
      </dgm:t>
    </dgm:pt>
    <dgm:pt modelId="{D7561B93-905A-42C3-8D26-E11783DF6D26}" type="pres">
      <dgm:prSet presAssocID="{22CF824F-F0B1-415A-8D10-44D6B91EBF7A}" presName="node" presStyleLbl="node1" presStyleIdx="1" presStyleCnt="3" custScaleY="118997" custRadScaleRad="89662" custRadScaleInc="1503">
        <dgm:presLayoutVars>
          <dgm:bulletEnabled val="1"/>
        </dgm:presLayoutVars>
      </dgm:prSet>
      <dgm:spPr/>
      <dgm:t>
        <a:bodyPr/>
        <a:lstStyle/>
        <a:p>
          <a:endParaRPr lang="en-US"/>
        </a:p>
      </dgm:t>
    </dgm:pt>
    <dgm:pt modelId="{C3D743E2-C863-4BD4-A658-CCCAA12E747C}" type="pres">
      <dgm:prSet presAssocID="{3E225D29-A9BF-43F3-973D-D85D762390E5}" presName="parTrans" presStyleLbl="bgSibTrans2D1" presStyleIdx="2" presStyleCnt="3"/>
      <dgm:spPr/>
      <dgm:t>
        <a:bodyPr/>
        <a:lstStyle/>
        <a:p>
          <a:endParaRPr lang="en-US"/>
        </a:p>
      </dgm:t>
    </dgm:pt>
    <dgm:pt modelId="{86AFA936-D82C-4EF8-8DF6-7F10D181BC8A}" type="pres">
      <dgm:prSet presAssocID="{EE61DC73-92A2-448B-B7A8-50DBB00067B2}" presName="node" presStyleLbl="node1" presStyleIdx="2" presStyleCnt="3" custScaleX="100871" custScaleY="114937">
        <dgm:presLayoutVars>
          <dgm:bulletEnabled val="1"/>
        </dgm:presLayoutVars>
      </dgm:prSet>
      <dgm:spPr/>
      <dgm:t>
        <a:bodyPr/>
        <a:lstStyle/>
        <a:p>
          <a:endParaRPr lang="en-US"/>
        </a:p>
      </dgm:t>
    </dgm:pt>
  </dgm:ptLst>
  <dgm:cxnLst>
    <dgm:cxn modelId="{63093231-57B7-4FFA-B032-41312EE99E6F}" srcId="{ECC042D2-BCFC-49E0-8890-E5ECE6E6E622}" destId="{00924C6B-999D-45A8-B122-511F335733CC}" srcOrd="0" destOrd="0" parTransId="{82324AFA-6D54-479D-8FE4-57843BAF0E80}" sibTransId="{B6BE859B-B079-4DD6-AC96-1A51F39EFF11}"/>
    <dgm:cxn modelId="{ED351033-D7B7-4FF5-A1F3-0D3F07EFF18E}" type="presOf" srcId="{0446FEE8-21F7-41E5-A1F5-F0749F0A9E4F}" destId="{42B129B7-FFA0-4FFB-AC4A-9FA6565E0E5F}" srcOrd="0" destOrd="0" presId="urn:microsoft.com/office/officeart/2005/8/layout/radial4"/>
    <dgm:cxn modelId="{05D8607A-3BED-4ADD-AB3D-904E72F230FC}" type="presOf" srcId="{24783AF7-EEC7-4BB1-9BD7-67E9D70994B2}" destId="{24819937-1B01-4BE4-9D27-F19F3D71B43B}" srcOrd="0" destOrd="0" presId="urn:microsoft.com/office/officeart/2005/8/layout/radial4"/>
    <dgm:cxn modelId="{89B8F6C6-9908-4F9B-9792-90A7986D61AD}" type="presOf" srcId="{3E225D29-A9BF-43F3-973D-D85D762390E5}" destId="{C3D743E2-C863-4BD4-A658-CCCAA12E747C}" srcOrd="0" destOrd="0" presId="urn:microsoft.com/office/officeart/2005/8/layout/radial4"/>
    <dgm:cxn modelId="{053D67EF-9FB6-4A0C-A7D7-52C8CB9F56EB}" type="presOf" srcId="{EE61DC73-92A2-448B-B7A8-50DBB00067B2}" destId="{86AFA936-D82C-4EF8-8DF6-7F10D181BC8A}" srcOrd="0" destOrd="0" presId="urn:microsoft.com/office/officeart/2005/8/layout/radial4"/>
    <dgm:cxn modelId="{B44B4A86-2DE7-4146-AD84-CCE499A5B745}" srcId="{0446FEE8-21F7-41E5-A1F5-F0749F0A9E4F}" destId="{ECC042D2-BCFC-49E0-8890-E5ECE6E6E622}" srcOrd="0" destOrd="0" parTransId="{7759F95D-E8AF-40F9-AB1B-9F1296A3C75F}" sibTransId="{914C73D3-CF35-4313-A25D-35107F55AC06}"/>
    <dgm:cxn modelId="{F27AB01C-1101-4509-9DF7-9DF1498B5981}" type="presOf" srcId="{22CF824F-F0B1-415A-8D10-44D6B91EBF7A}" destId="{D7561B93-905A-42C3-8D26-E11783DF6D26}" srcOrd="0" destOrd="0" presId="urn:microsoft.com/office/officeart/2005/8/layout/radial4"/>
    <dgm:cxn modelId="{1123F810-B3B2-412C-B3E2-A43895DDD769}" srcId="{ECC042D2-BCFC-49E0-8890-E5ECE6E6E622}" destId="{EE61DC73-92A2-448B-B7A8-50DBB00067B2}" srcOrd="2" destOrd="0" parTransId="{3E225D29-A9BF-43F3-973D-D85D762390E5}" sibTransId="{8CB0CC09-4AA5-4562-833A-701CAC9052F5}"/>
    <dgm:cxn modelId="{E1687698-88ED-4174-B65D-CCF3AC70B19D}" type="presOf" srcId="{82324AFA-6D54-479D-8FE4-57843BAF0E80}" destId="{E77AD157-0DDF-4239-B4F3-1941122BDEBD}" srcOrd="0" destOrd="0" presId="urn:microsoft.com/office/officeart/2005/8/layout/radial4"/>
    <dgm:cxn modelId="{BA2FC0AF-B037-4DAE-9854-6CBF8951880F}" srcId="{ECC042D2-BCFC-49E0-8890-E5ECE6E6E622}" destId="{22CF824F-F0B1-415A-8D10-44D6B91EBF7A}" srcOrd="1" destOrd="0" parTransId="{24783AF7-EEC7-4BB1-9BD7-67E9D70994B2}" sibTransId="{1F20C841-CE50-4E68-8460-4B4BA7DE1D58}"/>
    <dgm:cxn modelId="{29E15785-A08C-4FC0-9D98-C6215242EE38}" type="presOf" srcId="{00924C6B-999D-45A8-B122-511F335733CC}" destId="{52582CEA-A048-4AE6-9DFE-346ADE6EF011}" srcOrd="0" destOrd="0" presId="urn:microsoft.com/office/officeart/2005/8/layout/radial4"/>
    <dgm:cxn modelId="{F7ACE949-CFC7-42B2-AAE3-024F1981E365}" type="presOf" srcId="{ECC042D2-BCFC-49E0-8890-E5ECE6E6E622}" destId="{51B0A878-C915-46D7-B1BE-B8D6A8270D15}" srcOrd="0" destOrd="0" presId="urn:microsoft.com/office/officeart/2005/8/layout/radial4"/>
    <dgm:cxn modelId="{24348B87-5DAC-4FDD-A313-7FB7336FB9CA}" type="presParOf" srcId="{42B129B7-FFA0-4FFB-AC4A-9FA6565E0E5F}" destId="{51B0A878-C915-46D7-B1BE-B8D6A8270D15}" srcOrd="0" destOrd="0" presId="urn:microsoft.com/office/officeart/2005/8/layout/radial4"/>
    <dgm:cxn modelId="{95A44380-281E-4E7F-B9F8-8F297FBD2DD4}" type="presParOf" srcId="{42B129B7-FFA0-4FFB-AC4A-9FA6565E0E5F}" destId="{E77AD157-0DDF-4239-B4F3-1941122BDEBD}" srcOrd="1" destOrd="0" presId="urn:microsoft.com/office/officeart/2005/8/layout/radial4"/>
    <dgm:cxn modelId="{B7BFCDF2-0D58-4D9A-804A-3C2434B197FC}" type="presParOf" srcId="{42B129B7-FFA0-4FFB-AC4A-9FA6565E0E5F}" destId="{52582CEA-A048-4AE6-9DFE-346ADE6EF011}" srcOrd="2" destOrd="0" presId="urn:microsoft.com/office/officeart/2005/8/layout/radial4"/>
    <dgm:cxn modelId="{B1A1E0D9-CEAF-48D9-9562-EB6568CC1876}" type="presParOf" srcId="{42B129B7-FFA0-4FFB-AC4A-9FA6565E0E5F}" destId="{24819937-1B01-4BE4-9D27-F19F3D71B43B}" srcOrd="3" destOrd="0" presId="urn:microsoft.com/office/officeart/2005/8/layout/radial4"/>
    <dgm:cxn modelId="{9E1DD845-DAE7-42A3-844D-7450361DB23E}" type="presParOf" srcId="{42B129B7-FFA0-4FFB-AC4A-9FA6565E0E5F}" destId="{D7561B93-905A-42C3-8D26-E11783DF6D26}" srcOrd="4" destOrd="0" presId="urn:microsoft.com/office/officeart/2005/8/layout/radial4"/>
    <dgm:cxn modelId="{D6834C44-051F-44B7-8FD7-714106FA034C}" type="presParOf" srcId="{42B129B7-FFA0-4FFB-AC4A-9FA6565E0E5F}" destId="{C3D743E2-C863-4BD4-A658-CCCAA12E747C}" srcOrd="5" destOrd="0" presId="urn:microsoft.com/office/officeart/2005/8/layout/radial4"/>
    <dgm:cxn modelId="{44A2563B-0857-4FB4-8477-F2832D1F51DF}" type="presParOf" srcId="{42B129B7-FFA0-4FFB-AC4A-9FA6565E0E5F}" destId="{86AFA936-D82C-4EF8-8DF6-7F10D181BC8A}" srcOrd="6" destOrd="0" presId="urn:microsoft.com/office/officeart/2005/8/layout/radial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446FEE8-21F7-41E5-A1F5-F0749F0A9E4F}" type="doc">
      <dgm:prSet loTypeId="urn:microsoft.com/office/officeart/2005/8/layout/radial4" loCatId="relationship" qsTypeId="urn:microsoft.com/office/officeart/2005/8/quickstyle/simple1" qsCatId="simple" csTypeId="urn:microsoft.com/office/officeart/2005/8/colors/colorful1" csCatId="colorful" phldr="1"/>
      <dgm:spPr/>
      <dgm:t>
        <a:bodyPr/>
        <a:lstStyle/>
        <a:p>
          <a:endParaRPr lang="en-US"/>
        </a:p>
      </dgm:t>
    </dgm:pt>
    <dgm:pt modelId="{ECC042D2-BCFC-49E0-8890-E5ECE6E6E622}">
      <dgm:prSet phldrT="[Text]"/>
      <dgm:spPr>
        <a:solidFill>
          <a:schemeClr val="bg1">
            <a:lumMod val="75000"/>
          </a:schemeClr>
        </a:solidFill>
      </dgm:spPr>
      <dgm:t>
        <a:bodyPr/>
        <a:lstStyle/>
        <a:p>
          <a:r>
            <a:rPr lang="en-US" dirty="0" smtClean="0"/>
            <a:t>XenApp on Azure Architecture</a:t>
          </a:r>
          <a:endParaRPr lang="en-US" dirty="0"/>
        </a:p>
      </dgm:t>
    </dgm:pt>
    <dgm:pt modelId="{7759F95D-E8AF-40F9-AB1B-9F1296A3C75F}" type="parTrans" cxnId="{B44B4A86-2DE7-4146-AD84-CCE499A5B745}">
      <dgm:prSet/>
      <dgm:spPr/>
      <dgm:t>
        <a:bodyPr/>
        <a:lstStyle/>
        <a:p>
          <a:endParaRPr lang="en-US"/>
        </a:p>
      </dgm:t>
    </dgm:pt>
    <dgm:pt modelId="{914C73D3-CF35-4313-A25D-35107F55AC06}" type="sibTrans" cxnId="{B44B4A86-2DE7-4146-AD84-CCE499A5B745}">
      <dgm:prSet/>
      <dgm:spPr/>
      <dgm:t>
        <a:bodyPr/>
        <a:lstStyle/>
        <a:p>
          <a:endParaRPr lang="en-US"/>
        </a:p>
      </dgm:t>
    </dgm:pt>
    <dgm:pt modelId="{00924C6B-999D-45A8-B122-511F335733CC}">
      <dgm:prSet phldrT="[Text]" custT="1"/>
      <dgm:spPr>
        <a:solidFill>
          <a:schemeClr val="bg1">
            <a:lumMod val="75000"/>
          </a:schemeClr>
        </a:solidFill>
      </dgm:spPr>
      <dgm:t>
        <a:bodyPr anchor="t"/>
        <a:lstStyle/>
        <a:p>
          <a:pPr algn="l"/>
          <a:r>
            <a:rPr lang="en-US" sz="6000" dirty="0" smtClean="0"/>
            <a:t>1</a:t>
          </a:r>
        </a:p>
        <a:p>
          <a:pPr algn="l"/>
          <a:r>
            <a:rPr lang="en-US" sz="2400" dirty="0" smtClean="0"/>
            <a:t>Get customer requirements</a:t>
          </a:r>
          <a:endParaRPr lang="en-US" sz="3600" dirty="0" smtClean="0"/>
        </a:p>
      </dgm:t>
    </dgm:pt>
    <dgm:pt modelId="{82324AFA-6D54-479D-8FE4-57843BAF0E80}" type="parTrans" cxnId="{63093231-57B7-4FFA-B032-41312EE99E6F}">
      <dgm:prSet/>
      <dgm:spPr>
        <a:solidFill>
          <a:schemeClr val="bg1">
            <a:lumMod val="75000"/>
          </a:schemeClr>
        </a:solidFill>
      </dgm:spPr>
      <dgm:t>
        <a:bodyPr/>
        <a:lstStyle/>
        <a:p>
          <a:endParaRPr lang="en-US"/>
        </a:p>
      </dgm:t>
    </dgm:pt>
    <dgm:pt modelId="{B6BE859B-B079-4DD6-AC96-1A51F39EFF11}" type="sibTrans" cxnId="{63093231-57B7-4FFA-B032-41312EE99E6F}">
      <dgm:prSet/>
      <dgm:spPr/>
      <dgm:t>
        <a:bodyPr/>
        <a:lstStyle/>
        <a:p>
          <a:endParaRPr lang="en-US"/>
        </a:p>
      </dgm:t>
    </dgm:pt>
    <dgm:pt modelId="{22CF824F-F0B1-415A-8D10-44D6B91EBF7A}">
      <dgm:prSet phldrT="[Text]" custT="1"/>
      <dgm:spPr>
        <a:solidFill>
          <a:schemeClr val="bg1">
            <a:lumMod val="75000"/>
          </a:schemeClr>
        </a:solidFill>
      </dgm:spPr>
      <dgm:t>
        <a:bodyPr/>
        <a:lstStyle/>
        <a:p>
          <a:pPr algn="l"/>
          <a:r>
            <a:rPr lang="en-US" sz="6000" dirty="0" smtClean="0"/>
            <a:t>2</a:t>
          </a:r>
        </a:p>
        <a:p>
          <a:pPr algn="l"/>
          <a:r>
            <a:rPr lang="en-US" sz="2400" dirty="0" smtClean="0"/>
            <a:t>Understand performance benchmarks</a:t>
          </a:r>
          <a:endParaRPr lang="en-US" sz="3200" dirty="0"/>
        </a:p>
      </dgm:t>
    </dgm:pt>
    <dgm:pt modelId="{24783AF7-EEC7-4BB1-9BD7-67E9D70994B2}" type="parTrans" cxnId="{BA2FC0AF-B037-4DAE-9854-6CBF8951880F}">
      <dgm:prSet/>
      <dgm:spPr>
        <a:solidFill>
          <a:schemeClr val="bg1">
            <a:lumMod val="75000"/>
          </a:schemeClr>
        </a:solidFill>
      </dgm:spPr>
      <dgm:t>
        <a:bodyPr/>
        <a:lstStyle/>
        <a:p>
          <a:endParaRPr lang="en-US"/>
        </a:p>
      </dgm:t>
    </dgm:pt>
    <dgm:pt modelId="{1F20C841-CE50-4E68-8460-4B4BA7DE1D58}" type="sibTrans" cxnId="{BA2FC0AF-B037-4DAE-9854-6CBF8951880F}">
      <dgm:prSet/>
      <dgm:spPr/>
      <dgm:t>
        <a:bodyPr/>
        <a:lstStyle/>
        <a:p>
          <a:endParaRPr lang="en-US"/>
        </a:p>
      </dgm:t>
    </dgm:pt>
    <dgm:pt modelId="{EE61DC73-92A2-448B-B7A8-50DBB00067B2}">
      <dgm:prSet phldrT="[Text]" custT="1"/>
      <dgm:spPr/>
      <dgm:t>
        <a:bodyPr/>
        <a:lstStyle/>
        <a:p>
          <a:pPr algn="l"/>
          <a:r>
            <a:rPr lang="en-US" sz="6000" dirty="0" smtClean="0"/>
            <a:t>3</a:t>
          </a:r>
        </a:p>
        <a:p>
          <a:pPr algn="l"/>
          <a:r>
            <a:rPr lang="en-US" sz="2400" dirty="0" smtClean="0"/>
            <a:t>Understand Azure limits</a:t>
          </a:r>
          <a:endParaRPr lang="en-US" sz="2400" dirty="0"/>
        </a:p>
      </dgm:t>
    </dgm:pt>
    <dgm:pt modelId="{3E225D29-A9BF-43F3-973D-D85D762390E5}" type="parTrans" cxnId="{1123F810-B3B2-412C-B3E2-A43895DDD769}">
      <dgm:prSet/>
      <dgm:spPr>
        <a:solidFill>
          <a:schemeClr val="bg1">
            <a:lumMod val="75000"/>
          </a:schemeClr>
        </a:solidFill>
      </dgm:spPr>
      <dgm:t>
        <a:bodyPr/>
        <a:lstStyle/>
        <a:p>
          <a:endParaRPr lang="en-US"/>
        </a:p>
      </dgm:t>
    </dgm:pt>
    <dgm:pt modelId="{8CB0CC09-4AA5-4562-833A-701CAC9052F5}" type="sibTrans" cxnId="{1123F810-B3B2-412C-B3E2-A43895DDD769}">
      <dgm:prSet/>
      <dgm:spPr/>
      <dgm:t>
        <a:bodyPr/>
        <a:lstStyle/>
        <a:p>
          <a:endParaRPr lang="en-US"/>
        </a:p>
      </dgm:t>
    </dgm:pt>
    <dgm:pt modelId="{42B129B7-FFA0-4FFB-AC4A-9FA6565E0E5F}" type="pres">
      <dgm:prSet presAssocID="{0446FEE8-21F7-41E5-A1F5-F0749F0A9E4F}" presName="cycle" presStyleCnt="0">
        <dgm:presLayoutVars>
          <dgm:chMax val="1"/>
          <dgm:dir/>
          <dgm:animLvl val="ctr"/>
          <dgm:resizeHandles val="exact"/>
        </dgm:presLayoutVars>
      </dgm:prSet>
      <dgm:spPr/>
      <dgm:t>
        <a:bodyPr/>
        <a:lstStyle/>
        <a:p>
          <a:endParaRPr lang="en-US"/>
        </a:p>
      </dgm:t>
    </dgm:pt>
    <dgm:pt modelId="{51B0A878-C915-46D7-B1BE-B8D6A8270D15}" type="pres">
      <dgm:prSet presAssocID="{ECC042D2-BCFC-49E0-8890-E5ECE6E6E622}" presName="centerShape" presStyleLbl="node0" presStyleIdx="0" presStyleCnt="1"/>
      <dgm:spPr/>
      <dgm:t>
        <a:bodyPr/>
        <a:lstStyle/>
        <a:p>
          <a:endParaRPr lang="en-US"/>
        </a:p>
      </dgm:t>
    </dgm:pt>
    <dgm:pt modelId="{E77AD157-0DDF-4239-B4F3-1941122BDEBD}" type="pres">
      <dgm:prSet presAssocID="{82324AFA-6D54-479D-8FE4-57843BAF0E80}" presName="parTrans" presStyleLbl="bgSibTrans2D1" presStyleIdx="0" presStyleCnt="3" custLinFactNeighborX="2971" custLinFactNeighborY="1997"/>
      <dgm:spPr/>
      <dgm:t>
        <a:bodyPr/>
        <a:lstStyle/>
        <a:p>
          <a:endParaRPr lang="en-US"/>
        </a:p>
      </dgm:t>
    </dgm:pt>
    <dgm:pt modelId="{52582CEA-A048-4AE6-9DFE-346ADE6EF011}" type="pres">
      <dgm:prSet presAssocID="{00924C6B-999D-45A8-B122-511F335733CC}" presName="node" presStyleLbl="node1" presStyleIdx="0" presStyleCnt="3" custScaleY="122813">
        <dgm:presLayoutVars>
          <dgm:bulletEnabled val="1"/>
        </dgm:presLayoutVars>
      </dgm:prSet>
      <dgm:spPr/>
      <dgm:t>
        <a:bodyPr/>
        <a:lstStyle/>
        <a:p>
          <a:endParaRPr lang="en-US"/>
        </a:p>
      </dgm:t>
    </dgm:pt>
    <dgm:pt modelId="{24819937-1B01-4BE4-9D27-F19F3D71B43B}" type="pres">
      <dgm:prSet presAssocID="{24783AF7-EEC7-4BB1-9BD7-67E9D70994B2}" presName="parTrans" presStyleLbl="bgSibTrans2D1" presStyleIdx="1" presStyleCnt="3"/>
      <dgm:spPr/>
      <dgm:t>
        <a:bodyPr/>
        <a:lstStyle/>
        <a:p>
          <a:endParaRPr lang="en-US"/>
        </a:p>
      </dgm:t>
    </dgm:pt>
    <dgm:pt modelId="{D7561B93-905A-42C3-8D26-E11783DF6D26}" type="pres">
      <dgm:prSet presAssocID="{22CF824F-F0B1-415A-8D10-44D6B91EBF7A}" presName="node" presStyleLbl="node1" presStyleIdx="1" presStyleCnt="3" custScaleY="118997" custRadScaleRad="89662" custRadScaleInc="1503">
        <dgm:presLayoutVars>
          <dgm:bulletEnabled val="1"/>
        </dgm:presLayoutVars>
      </dgm:prSet>
      <dgm:spPr/>
      <dgm:t>
        <a:bodyPr/>
        <a:lstStyle/>
        <a:p>
          <a:endParaRPr lang="en-US"/>
        </a:p>
      </dgm:t>
    </dgm:pt>
    <dgm:pt modelId="{C3D743E2-C863-4BD4-A658-CCCAA12E747C}" type="pres">
      <dgm:prSet presAssocID="{3E225D29-A9BF-43F3-973D-D85D762390E5}" presName="parTrans" presStyleLbl="bgSibTrans2D1" presStyleIdx="2" presStyleCnt="3"/>
      <dgm:spPr/>
      <dgm:t>
        <a:bodyPr/>
        <a:lstStyle/>
        <a:p>
          <a:endParaRPr lang="en-US"/>
        </a:p>
      </dgm:t>
    </dgm:pt>
    <dgm:pt modelId="{86AFA936-D82C-4EF8-8DF6-7F10D181BC8A}" type="pres">
      <dgm:prSet presAssocID="{EE61DC73-92A2-448B-B7A8-50DBB00067B2}" presName="node" presStyleLbl="node1" presStyleIdx="2" presStyleCnt="3" custScaleX="100871" custScaleY="114937">
        <dgm:presLayoutVars>
          <dgm:bulletEnabled val="1"/>
        </dgm:presLayoutVars>
      </dgm:prSet>
      <dgm:spPr/>
      <dgm:t>
        <a:bodyPr/>
        <a:lstStyle/>
        <a:p>
          <a:endParaRPr lang="en-US"/>
        </a:p>
      </dgm:t>
    </dgm:pt>
  </dgm:ptLst>
  <dgm:cxnLst>
    <dgm:cxn modelId="{B44B4A86-2DE7-4146-AD84-CCE499A5B745}" srcId="{0446FEE8-21F7-41E5-A1F5-F0749F0A9E4F}" destId="{ECC042D2-BCFC-49E0-8890-E5ECE6E6E622}" srcOrd="0" destOrd="0" parTransId="{7759F95D-E8AF-40F9-AB1B-9F1296A3C75F}" sibTransId="{914C73D3-CF35-4313-A25D-35107F55AC06}"/>
    <dgm:cxn modelId="{63093231-57B7-4FFA-B032-41312EE99E6F}" srcId="{ECC042D2-BCFC-49E0-8890-E5ECE6E6E622}" destId="{00924C6B-999D-45A8-B122-511F335733CC}" srcOrd="0" destOrd="0" parTransId="{82324AFA-6D54-479D-8FE4-57843BAF0E80}" sibTransId="{B6BE859B-B079-4DD6-AC96-1A51F39EFF11}"/>
    <dgm:cxn modelId="{9217331B-9BD9-41F1-BE7A-D4439C2FE8EF}" type="presOf" srcId="{24783AF7-EEC7-4BB1-9BD7-67E9D70994B2}" destId="{24819937-1B01-4BE4-9D27-F19F3D71B43B}" srcOrd="0" destOrd="0" presId="urn:microsoft.com/office/officeart/2005/8/layout/radial4"/>
    <dgm:cxn modelId="{447C3D3A-BDCB-417C-B040-FA97A574469E}" type="presOf" srcId="{0446FEE8-21F7-41E5-A1F5-F0749F0A9E4F}" destId="{42B129B7-FFA0-4FFB-AC4A-9FA6565E0E5F}" srcOrd="0" destOrd="0" presId="urn:microsoft.com/office/officeart/2005/8/layout/radial4"/>
    <dgm:cxn modelId="{B3AA264B-E5ED-4343-95A6-C0ABFAC402FF}" type="presOf" srcId="{22CF824F-F0B1-415A-8D10-44D6B91EBF7A}" destId="{D7561B93-905A-42C3-8D26-E11783DF6D26}" srcOrd="0" destOrd="0" presId="urn:microsoft.com/office/officeart/2005/8/layout/radial4"/>
    <dgm:cxn modelId="{6BB56670-993C-4055-86A5-94CE416F3813}" type="presOf" srcId="{82324AFA-6D54-479D-8FE4-57843BAF0E80}" destId="{E77AD157-0DDF-4239-B4F3-1941122BDEBD}" srcOrd="0" destOrd="0" presId="urn:microsoft.com/office/officeart/2005/8/layout/radial4"/>
    <dgm:cxn modelId="{67EFE2B7-4719-4A97-A160-258AE6476A27}" type="presOf" srcId="{00924C6B-999D-45A8-B122-511F335733CC}" destId="{52582CEA-A048-4AE6-9DFE-346ADE6EF011}" srcOrd="0" destOrd="0" presId="urn:microsoft.com/office/officeart/2005/8/layout/radial4"/>
    <dgm:cxn modelId="{BA2FC0AF-B037-4DAE-9854-6CBF8951880F}" srcId="{ECC042D2-BCFC-49E0-8890-E5ECE6E6E622}" destId="{22CF824F-F0B1-415A-8D10-44D6B91EBF7A}" srcOrd="1" destOrd="0" parTransId="{24783AF7-EEC7-4BB1-9BD7-67E9D70994B2}" sibTransId="{1F20C841-CE50-4E68-8460-4B4BA7DE1D58}"/>
    <dgm:cxn modelId="{3890D627-0D71-4635-A52A-CDD099B08F40}" type="presOf" srcId="{3E225D29-A9BF-43F3-973D-D85D762390E5}" destId="{C3D743E2-C863-4BD4-A658-CCCAA12E747C}" srcOrd="0" destOrd="0" presId="urn:microsoft.com/office/officeart/2005/8/layout/radial4"/>
    <dgm:cxn modelId="{1123F810-B3B2-412C-B3E2-A43895DDD769}" srcId="{ECC042D2-BCFC-49E0-8890-E5ECE6E6E622}" destId="{EE61DC73-92A2-448B-B7A8-50DBB00067B2}" srcOrd="2" destOrd="0" parTransId="{3E225D29-A9BF-43F3-973D-D85D762390E5}" sibTransId="{8CB0CC09-4AA5-4562-833A-701CAC9052F5}"/>
    <dgm:cxn modelId="{0E3A8B70-35BA-4AB1-9367-718DFA750F54}" type="presOf" srcId="{EE61DC73-92A2-448B-B7A8-50DBB00067B2}" destId="{86AFA936-D82C-4EF8-8DF6-7F10D181BC8A}" srcOrd="0" destOrd="0" presId="urn:microsoft.com/office/officeart/2005/8/layout/radial4"/>
    <dgm:cxn modelId="{A83A906D-DEA2-4376-A8CB-BC5F18E86CE5}" type="presOf" srcId="{ECC042D2-BCFC-49E0-8890-E5ECE6E6E622}" destId="{51B0A878-C915-46D7-B1BE-B8D6A8270D15}" srcOrd="0" destOrd="0" presId="urn:microsoft.com/office/officeart/2005/8/layout/radial4"/>
    <dgm:cxn modelId="{3DC93EDF-85EE-4291-A268-EA123CFDBEC1}" type="presParOf" srcId="{42B129B7-FFA0-4FFB-AC4A-9FA6565E0E5F}" destId="{51B0A878-C915-46D7-B1BE-B8D6A8270D15}" srcOrd="0" destOrd="0" presId="urn:microsoft.com/office/officeart/2005/8/layout/radial4"/>
    <dgm:cxn modelId="{18CFA437-DDFB-4B0A-87E7-9BB47797A844}" type="presParOf" srcId="{42B129B7-FFA0-4FFB-AC4A-9FA6565E0E5F}" destId="{E77AD157-0DDF-4239-B4F3-1941122BDEBD}" srcOrd="1" destOrd="0" presId="urn:microsoft.com/office/officeart/2005/8/layout/radial4"/>
    <dgm:cxn modelId="{4DD3855D-B6CF-41DD-844A-EB471984F957}" type="presParOf" srcId="{42B129B7-FFA0-4FFB-AC4A-9FA6565E0E5F}" destId="{52582CEA-A048-4AE6-9DFE-346ADE6EF011}" srcOrd="2" destOrd="0" presId="urn:microsoft.com/office/officeart/2005/8/layout/radial4"/>
    <dgm:cxn modelId="{8FF4AEF9-A83D-41A3-82E0-F3206E8CE09F}" type="presParOf" srcId="{42B129B7-FFA0-4FFB-AC4A-9FA6565E0E5F}" destId="{24819937-1B01-4BE4-9D27-F19F3D71B43B}" srcOrd="3" destOrd="0" presId="urn:microsoft.com/office/officeart/2005/8/layout/radial4"/>
    <dgm:cxn modelId="{F1325C7A-C7FA-43BA-A7C1-4107ED4036BD}" type="presParOf" srcId="{42B129B7-FFA0-4FFB-AC4A-9FA6565E0E5F}" destId="{D7561B93-905A-42C3-8D26-E11783DF6D26}" srcOrd="4" destOrd="0" presId="urn:microsoft.com/office/officeart/2005/8/layout/radial4"/>
    <dgm:cxn modelId="{8A08E152-F220-4A37-A660-B95DD4FCD430}" type="presParOf" srcId="{42B129B7-FFA0-4FFB-AC4A-9FA6565E0E5F}" destId="{C3D743E2-C863-4BD4-A658-CCCAA12E747C}" srcOrd="5" destOrd="0" presId="urn:microsoft.com/office/officeart/2005/8/layout/radial4"/>
    <dgm:cxn modelId="{7C162FBE-83AC-4347-A2F3-FF5073A53883}" type="presParOf" srcId="{42B129B7-FFA0-4FFB-AC4A-9FA6565E0E5F}" destId="{86AFA936-D82C-4EF8-8DF6-7F10D181BC8A}" srcOrd="6" destOrd="0" presId="urn:microsoft.com/office/officeart/2005/8/layout/radial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446FEE8-21F7-41E5-A1F5-F0749F0A9E4F}" type="doc">
      <dgm:prSet loTypeId="urn:microsoft.com/office/officeart/2005/8/layout/radial4" loCatId="relationship" qsTypeId="urn:microsoft.com/office/officeart/2005/8/quickstyle/simple1" qsCatId="simple" csTypeId="urn:microsoft.com/office/officeart/2005/8/colors/colorful1" csCatId="colorful" phldr="1"/>
      <dgm:spPr/>
      <dgm:t>
        <a:bodyPr/>
        <a:lstStyle/>
        <a:p>
          <a:endParaRPr lang="en-US"/>
        </a:p>
      </dgm:t>
    </dgm:pt>
    <dgm:pt modelId="{ECC042D2-BCFC-49E0-8890-E5ECE6E6E622}">
      <dgm:prSet phldrT="[Text]"/>
      <dgm:spPr/>
      <dgm:t>
        <a:bodyPr/>
        <a:lstStyle/>
        <a:p>
          <a:r>
            <a:rPr lang="en-US" dirty="0" smtClean="0"/>
            <a:t>XenApp on Azure Architecture</a:t>
          </a:r>
          <a:endParaRPr lang="en-US" dirty="0"/>
        </a:p>
      </dgm:t>
    </dgm:pt>
    <dgm:pt modelId="{7759F95D-E8AF-40F9-AB1B-9F1296A3C75F}" type="parTrans" cxnId="{B44B4A86-2DE7-4146-AD84-CCE499A5B745}">
      <dgm:prSet/>
      <dgm:spPr/>
      <dgm:t>
        <a:bodyPr/>
        <a:lstStyle/>
        <a:p>
          <a:endParaRPr lang="en-US"/>
        </a:p>
      </dgm:t>
    </dgm:pt>
    <dgm:pt modelId="{914C73D3-CF35-4313-A25D-35107F55AC06}" type="sibTrans" cxnId="{B44B4A86-2DE7-4146-AD84-CCE499A5B745}">
      <dgm:prSet/>
      <dgm:spPr/>
      <dgm:t>
        <a:bodyPr/>
        <a:lstStyle/>
        <a:p>
          <a:endParaRPr lang="en-US"/>
        </a:p>
      </dgm:t>
    </dgm:pt>
    <dgm:pt modelId="{00924C6B-999D-45A8-B122-511F335733CC}">
      <dgm:prSet phldrT="[Text]" custT="1"/>
      <dgm:spPr/>
      <dgm:t>
        <a:bodyPr anchor="t"/>
        <a:lstStyle/>
        <a:p>
          <a:pPr algn="l"/>
          <a:r>
            <a:rPr lang="en-US" sz="6000" dirty="0" smtClean="0"/>
            <a:t>1</a:t>
          </a:r>
        </a:p>
        <a:p>
          <a:pPr algn="l"/>
          <a:r>
            <a:rPr lang="en-US" sz="2400" dirty="0" smtClean="0"/>
            <a:t>Get customer requirements</a:t>
          </a:r>
          <a:endParaRPr lang="en-US" sz="3600" dirty="0" smtClean="0"/>
        </a:p>
      </dgm:t>
    </dgm:pt>
    <dgm:pt modelId="{82324AFA-6D54-479D-8FE4-57843BAF0E80}" type="parTrans" cxnId="{63093231-57B7-4FFA-B032-41312EE99E6F}">
      <dgm:prSet/>
      <dgm:spPr/>
      <dgm:t>
        <a:bodyPr/>
        <a:lstStyle/>
        <a:p>
          <a:endParaRPr lang="en-US"/>
        </a:p>
      </dgm:t>
    </dgm:pt>
    <dgm:pt modelId="{B6BE859B-B079-4DD6-AC96-1A51F39EFF11}" type="sibTrans" cxnId="{63093231-57B7-4FFA-B032-41312EE99E6F}">
      <dgm:prSet/>
      <dgm:spPr/>
      <dgm:t>
        <a:bodyPr/>
        <a:lstStyle/>
        <a:p>
          <a:endParaRPr lang="en-US"/>
        </a:p>
      </dgm:t>
    </dgm:pt>
    <dgm:pt modelId="{22CF824F-F0B1-415A-8D10-44D6B91EBF7A}">
      <dgm:prSet phldrT="[Text]" custT="1"/>
      <dgm:spPr/>
      <dgm:t>
        <a:bodyPr/>
        <a:lstStyle/>
        <a:p>
          <a:pPr algn="l"/>
          <a:r>
            <a:rPr lang="en-US" sz="6000" dirty="0" smtClean="0"/>
            <a:t>2</a:t>
          </a:r>
        </a:p>
        <a:p>
          <a:pPr algn="l"/>
          <a:r>
            <a:rPr lang="en-US" sz="2400" dirty="0" smtClean="0"/>
            <a:t>Understand performance benchmarks</a:t>
          </a:r>
          <a:endParaRPr lang="en-US" sz="3200" dirty="0"/>
        </a:p>
      </dgm:t>
    </dgm:pt>
    <dgm:pt modelId="{24783AF7-EEC7-4BB1-9BD7-67E9D70994B2}" type="parTrans" cxnId="{BA2FC0AF-B037-4DAE-9854-6CBF8951880F}">
      <dgm:prSet/>
      <dgm:spPr/>
      <dgm:t>
        <a:bodyPr/>
        <a:lstStyle/>
        <a:p>
          <a:endParaRPr lang="en-US"/>
        </a:p>
      </dgm:t>
    </dgm:pt>
    <dgm:pt modelId="{1F20C841-CE50-4E68-8460-4B4BA7DE1D58}" type="sibTrans" cxnId="{BA2FC0AF-B037-4DAE-9854-6CBF8951880F}">
      <dgm:prSet/>
      <dgm:spPr/>
      <dgm:t>
        <a:bodyPr/>
        <a:lstStyle/>
        <a:p>
          <a:endParaRPr lang="en-US"/>
        </a:p>
      </dgm:t>
    </dgm:pt>
    <dgm:pt modelId="{EE61DC73-92A2-448B-B7A8-50DBB00067B2}">
      <dgm:prSet phldrT="[Text]" custT="1"/>
      <dgm:spPr/>
      <dgm:t>
        <a:bodyPr/>
        <a:lstStyle/>
        <a:p>
          <a:pPr algn="l"/>
          <a:r>
            <a:rPr lang="en-US" sz="6000" dirty="0" smtClean="0"/>
            <a:t>3</a:t>
          </a:r>
        </a:p>
        <a:p>
          <a:pPr algn="l"/>
          <a:r>
            <a:rPr lang="en-US" sz="2400" dirty="0" smtClean="0"/>
            <a:t>Understand Azure limits</a:t>
          </a:r>
          <a:endParaRPr lang="en-US" sz="2400" dirty="0"/>
        </a:p>
      </dgm:t>
    </dgm:pt>
    <dgm:pt modelId="{3E225D29-A9BF-43F3-973D-D85D762390E5}" type="parTrans" cxnId="{1123F810-B3B2-412C-B3E2-A43895DDD769}">
      <dgm:prSet/>
      <dgm:spPr/>
      <dgm:t>
        <a:bodyPr/>
        <a:lstStyle/>
        <a:p>
          <a:endParaRPr lang="en-US"/>
        </a:p>
      </dgm:t>
    </dgm:pt>
    <dgm:pt modelId="{8CB0CC09-4AA5-4562-833A-701CAC9052F5}" type="sibTrans" cxnId="{1123F810-B3B2-412C-B3E2-A43895DDD769}">
      <dgm:prSet/>
      <dgm:spPr/>
      <dgm:t>
        <a:bodyPr/>
        <a:lstStyle/>
        <a:p>
          <a:endParaRPr lang="en-US"/>
        </a:p>
      </dgm:t>
    </dgm:pt>
    <dgm:pt modelId="{42B129B7-FFA0-4FFB-AC4A-9FA6565E0E5F}" type="pres">
      <dgm:prSet presAssocID="{0446FEE8-21F7-41E5-A1F5-F0749F0A9E4F}" presName="cycle" presStyleCnt="0">
        <dgm:presLayoutVars>
          <dgm:chMax val="1"/>
          <dgm:dir/>
          <dgm:animLvl val="ctr"/>
          <dgm:resizeHandles val="exact"/>
        </dgm:presLayoutVars>
      </dgm:prSet>
      <dgm:spPr/>
      <dgm:t>
        <a:bodyPr/>
        <a:lstStyle/>
        <a:p>
          <a:endParaRPr lang="en-US"/>
        </a:p>
      </dgm:t>
    </dgm:pt>
    <dgm:pt modelId="{51B0A878-C915-46D7-B1BE-B8D6A8270D15}" type="pres">
      <dgm:prSet presAssocID="{ECC042D2-BCFC-49E0-8890-E5ECE6E6E622}" presName="centerShape" presStyleLbl="node0" presStyleIdx="0" presStyleCnt="1"/>
      <dgm:spPr/>
      <dgm:t>
        <a:bodyPr/>
        <a:lstStyle/>
        <a:p>
          <a:endParaRPr lang="en-US"/>
        </a:p>
      </dgm:t>
    </dgm:pt>
    <dgm:pt modelId="{E77AD157-0DDF-4239-B4F3-1941122BDEBD}" type="pres">
      <dgm:prSet presAssocID="{82324AFA-6D54-479D-8FE4-57843BAF0E80}" presName="parTrans" presStyleLbl="bgSibTrans2D1" presStyleIdx="0" presStyleCnt="3" custLinFactNeighborX="2971" custLinFactNeighborY="1997"/>
      <dgm:spPr/>
      <dgm:t>
        <a:bodyPr/>
        <a:lstStyle/>
        <a:p>
          <a:endParaRPr lang="en-US"/>
        </a:p>
      </dgm:t>
    </dgm:pt>
    <dgm:pt modelId="{52582CEA-A048-4AE6-9DFE-346ADE6EF011}" type="pres">
      <dgm:prSet presAssocID="{00924C6B-999D-45A8-B122-511F335733CC}" presName="node" presStyleLbl="node1" presStyleIdx="0" presStyleCnt="3" custScaleY="122813">
        <dgm:presLayoutVars>
          <dgm:bulletEnabled val="1"/>
        </dgm:presLayoutVars>
      </dgm:prSet>
      <dgm:spPr/>
      <dgm:t>
        <a:bodyPr/>
        <a:lstStyle/>
        <a:p>
          <a:endParaRPr lang="en-US"/>
        </a:p>
      </dgm:t>
    </dgm:pt>
    <dgm:pt modelId="{24819937-1B01-4BE4-9D27-F19F3D71B43B}" type="pres">
      <dgm:prSet presAssocID="{24783AF7-EEC7-4BB1-9BD7-67E9D70994B2}" presName="parTrans" presStyleLbl="bgSibTrans2D1" presStyleIdx="1" presStyleCnt="3"/>
      <dgm:spPr/>
      <dgm:t>
        <a:bodyPr/>
        <a:lstStyle/>
        <a:p>
          <a:endParaRPr lang="en-US"/>
        </a:p>
      </dgm:t>
    </dgm:pt>
    <dgm:pt modelId="{D7561B93-905A-42C3-8D26-E11783DF6D26}" type="pres">
      <dgm:prSet presAssocID="{22CF824F-F0B1-415A-8D10-44D6B91EBF7A}" presName="node" presStyleLbl="node1" presStyleIdx="1" presStyleCnt="3" custScaleY="118997" custRadScaleRad="89662" custRadScaleInc="1503">
        <dgm:presLayoutVars>
          <dgm:bulletEnabled val="1"/>
        </dgm:presLayoutVars>
      </dgm:prSet>
      <dgm:spPr/>
      <dgm:t>
        <a:bodyPr/>
        <a:lstStyle/>
        <a:p>
          <a:endParaRPr lang="en-US"/>
        </a:p>
      </dgm:t>
    </dgm:pt>
    <dgm:pt modelId="{C3D743E2-C863-4BD4-A658-CCCAA12E747C}" type="pres">
      <dgm:prSet presAssocID="{3E225D29-A9BF-43F3-973D-D85D762390E5}" presName="parTrans" presStyleLbl="bgSibTrans2D1" presStyleIdx="2" presStyleCnt="3"/>
      <dgm:spPr/>
      <dgm:t>
        <a:bodyPr/>
        <a:lstStyle/>
        <a:p>
          <a:endParaRPr lang="en-US"/>
        </a:p>
      </dgm:t>
    </dgm:pt>
    <dgm:pt modelId="{86AFA936-D82C-4EF8-8DF6-7F10D181BC8A}" type="pres">
      <dgm:prSet presAssocID="{EE61DC73-92A2-448B-B7A8-50DBB00067B2}" presName="node" presStyleLbl="node1" presStyleIdx="2" presStyleCnt="3" custScaleX="100871" custScaleY="114937">
        <dgm:presLayoutVars>
          <dgm:bulletEnabled val="1"/>
        </dgm:presLayoutVars>
      </dgm:prSet>
      <dgm:spPr/>
      <dgm:t>
        <a:bodyPr/>
        <a:lstStyle/>
        <a:p>
          <a:endParaRPr lang="en-US"/>
        </a:p>
      </dgm:t>
    </dgm:pt>
  </dgm:ptLst>
  <dgm:cxnLst>
    <dgm:cxn modelId="{63093231-57B7-4FFA-B032-41312EE99E6F}" srcId="{ECC042D2-BCFC-49E0-8890-E5ECE6E6E622}" destId="{00924C6B-999D-45A8-B122-511F335733CC}" srcOrd="0" destOrd="0" parTransId="{82324AFA-6D54-479D-8FE4-57843BAF0E80}" sibTransId="{B6BE859B-B079-4DD6-AC96-1A51F39EFF11}"/>
    <dgm:cxn modelId="{3B0D1DB5-9F68-488E-BB85-4E9FFC851E1D}" type="presOf" srcId="{EE61DC73-92A2-448B-B7A8-50DBB00067B2}" destId="{86AFA936-D82C-4EF8-8DF6-7F10D181BC8A}" srcOrd="0" destOrd="0" presId="urn:microsoft.com/office/officeart/2005/8/layout/radial4"/>
    <dgm:cxn modelId="{FF90E5E1-9731-40D3-B21F-D4D6D8C7126E}" type="presOf" srcId="{ECC042D2-BCFC-49E0-8890-E5ECE6E6E622}" destId="{51B0A878-C915-46D7-B1BE-B8D6A8270D15}" srcOrd="0" destOrd="0" presId="urn:microsoft.com/office/officeart/2005/8/layout/radial4"/>
    <dgm:cxn modelId="{890687C9-D01D-44C6-BC49-A420006D927D}" type="presOf" srcId="{3E225D29-A9BF-43F3-973D-D85D762390E5}" destId="{C3D743E2-C863-4BD4-A658-CCCAA12E747C}" srcOrd="0" destOrd="0" presId="urn:microsoft.com/office/officeart/2005/8/layout/radial4"/>
    <dgm:cxn modelId="{01E8591D-9497-40C6-83A9-2EFEBB40B188}" type="presOf" srcId="{00924C6B-999D-45A8-B122-511F335733CC}" destId="{52582CEA-A048-4AE6-9DFE-346ADE6EF011}" srcOrd="0" destOrd="0" presId="urn:microsoft.com/office/officeart/2005/8/layout/radial4"/>
    <dgm:cxn modelId="{E99E018A-9EFE-41AE-9B9E-9FC7B1837147}" type="presOf" srcId="{0446FEE8-21F7-41E5-A1F5-F0749F0A9E4F}" destId="{42B129B7-FFA0-4FFB-AC4A-9FA6565E0E5F}" srcOrd="0" destOrd="0" presId="urn:microsoft.com/office/officeart/2005/8/layout/radial4"/>
    <dgm:cxn modelId="{CD599814-33AF-4077-9583-7E4A0CCB297D}" type="presOf" srcId="{24783AF7-EEC7-4BB1-9BD7-67E9D70994B2}" destId="{24819937-1B01-4BE4-9D27-F19F3D71B43B}" srcOrd="0" destOrd="0" presId="urn:microsoft.com/office/officeart/2005/8/layout/radial4"/>
    <dgm:cxn modelId="{4AE5F2AA-F7CA-49AE-A3B2-5D3620D7654E}" type="presOf" srcId="{82324AFA-6D54-479D-8FE4-57843BAF0E80}" destId="{E77AD157-0DDF-4239-B4F3-1941122BDEBD}" srcOrd="0" destOrd="0" presId="urn:microsoft.com/office/officeart/2005/8/layout/radial4"/>
    <dgm:cxn modelId="{B44B4A86-2DE7-4146-AD84-CCE499A5B745}" srcId="{0446FEE8-21F7-41E5-A1F5-F0749F0A9E4F}" destId="{ECC042D2-BCFC-49E0-8890-E5ECE6E6E622}" srcOrd="0" destOrd="0" parTransId="{7759F95D-E8AF-40F9-AB1B-9F1296A3C75F}" sibTransId="{914C73D3-CF35-4313-A25D-35107F55AC06}"/>
    <dgm:cxn modelId="{1123F810-B3B2-412C-B3E2-A43895DDD769}" srcId="{ECC042D2-BCFC-49E0-8890-E5ECE6E6E622}" destId="{EE61DC73-92A2-448B-B7A8-50DBB00067B2}" srcOrd="2" destOrd="0" parTransId="{3E225D29-A9BF-43F3-973D-D85D762390E5}" sibTransId="{8CB0CC09-4AA5-4562-833A-701CAC9052F5}"/>
    <dgm:cxn modelId="{BA2FC0AF-B037-4DAE-9854-6CBF8951880F}" srcId="{ECC042D2-BCFC-49E0-8890-E5ECE6E6E622}" destId="{22CF824F-F0B1-415A-8D10-44D6B91EBF7A}" srcOrd="1" destOrd="0" parTransId="{24783AF7-EEC7-4BB1-9BD7-67E9D70994B2}" sibTransId="{1F20C841-CE50-4E68-8460-4B4BA7DE1D58}"/>
    <dgm:cxn modelId="{6B995057-5D2B-4B4C-B2B3-552BCC95B8D5}" type="presOf" srcId="{22CF824F-F0B1-415A-8D10-44D6B91EBF7A}" destId="{D7561B93-905A-42C3-8D26-E11783DF6D26}" srcOrd="0" destOrd="0" presId="urn:microsoft.com/office/officeart/2005/8/layout/radial4"/>
    <dgm:cxn modelId="{425D623F-F7E2-4F6A-9BB7-D5403804D988}" type="presParOf" srcId="{42B129B7-FFA0-4FFB-AC4A-9FA6565E0E5F}" destId="{51B0A878-C915-46D7-B1BE-B8D6A8270D15}" srcOrd="0" destOrd="0" presId="urn:microsoft.com/office/officeart/2005/8/layout/radial4"/>
    <dgm:cxn modelId="{B3362A21-ED22-4DF4-BF0E-2B9B216DF3B6}" type="presParOf" srcId="{42B129B7-FFA0-4FFB-AC4A-9FA6565E0E5F}" destId="{E77AD157-0DDF-4239-B4F3-1941122BDEBD}" srcOrd="1" destOrd="0" presId="urn:microsoft.com/office/officeart/2005/8/layout/radial4"/>
    <dgm:cxn modelId="{92EE90EC-3A4A-44F6-8996-8054AA7825FA}" type="presParOf" srcId="{42B129B7-FFA0-4FFB-AC4A-9FA6565E0E5F}" destId="{52582CEA-A048-4AE6-9DFE-346ADE6EF011}" srcOrd="2" destOrd="0" presId="urn:microsoft.com/office/officeart/2005/8/layout/radial4"/>
    <dgm:cxn modelId="{26936666-358D-403F-A03A-0276AFDA5198}" type="presParOf" srcId="{42B129B7-FFA0-4FFB-AC4A-9FA6565E0E5F}" destId="{24819937-1B01-4BE4-9D27-F19F3D71B43B}" srcOrd="3" destOrd="0" presId="urn:microsoft.com/office/officeart/2005/8/layout/radial4"/>
    <dgm:cxn modelId="{338D7828-2262-47C8-82E5-4CB6AC466981}" type="presParOf" srcId="{42B129B7-FFA0-4FFB-AC4A-9FA6565E0E5F}" destId="{D7561B93-905A-42C3-8D26-E11783DF6D26}" srcOrd="4" destOrd="0" presId="urn:microsoft.com/office/officeart/2005/8/layout/radial4"/>
    <dgm:cxn modelId="{1D25971C-5153-4A3C-874E-FAE8BB2B66D8}" type="presParOf" srcId="{42B129B7-FFA0-4FFB-AC4A-9FA6565E0E5F}" destId="{C3D743E2-C863-4BD4-A658-CCCAA12E747C}" srcOrd="5" destOrd="0" presId="urn:microsoft.com/office/officeart/2005/8/layout/radial4"/>
    <dgm:cxn modelId="{346498E3-2306-435E-91AF-1E86CFA7A7E2}" type="presParOf" srcId="{42B129B7-FFA0-4FFB-AC4A-9FA6565E0E5F}" destId="{86AFA936-D82C-4EF8-8DF6-7F10D181BC8A}" srcOrd="6" destOrd="0" presId="urn:microsoft.com/office/officeart/2005/8/layout/radial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ECE31FD-69C6-4123-9026-1BF5EE354C4F}"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16149C73-DF79-4814-B3BD-A6993F46DA7A}">
      <dgm:prSet phldrT="[Text]" custT="1"/>
      <dgm:spPr/>
      <dgm:t>
        <a:bodyPr/>
        <a:lstStyle/>
        <a:p>
          <a:r>
            <a:rPr lang="en-US" sz="2400" dirty="0" smtClean="0"/>
            <a:t>Infrastructure servers</a:t>
          </a:r>
          <a:endParaRPr lang="en-US" sz="2400" dirty="0"/>
        </a:p>
      </dgm:t>
    </dgm:pt>
    <dgm:pt modelId="{0CC69A65-01D3-451F-9D4C-F1568D789BCD}" type="parTrans" cxnId="{66A6E0E5-0945-4D7C-806A-3EA9E08B9EC7}">
      <dgm:prSet/>
      <dgm:spPr/>
      <dgm:t>
        <a:bodyPr/>
        <a:lstStyle/>
        <a:p>
          <a:endParaRPr lang="en-US"/>
        </a:p>
      </dgm:t>
    </dgm:pt>
    <dgm:pt modelId="{C8E687D7-4366-4CD2-A5A9-1980DA81E2D8}" type="sibTrans" cxnId="{66A6E0E5-0945-4D7C-806A-3EA9E08B9EC7}">
      <dgm:prSet/>
      <dgm:spPr/>
      <dgm:t>
        <a:bodyPr/>
        <a:lstStyle/>
        <a:p>
          <a:endParaRPr lang="en-US"/>
        </a:p>
      </dgm:t>
    </dgm:pt>
    <dgm:pt modelId="{BB190956-6CC9-472C-9C50-1913D878431E}">
      <dgm:prSet phldrT="[Text]" custT="1"/>
      <dgm:spPr/>
      <dgm:t>
        <a:bodyPr/>
        <a:lstStyle/>
        <a:p>
          <a:r>
            <a:rPr lang="en-US" sz="2000" smtClean="0"/>
            <a:t>NetScaler (2)</a:t>
          </a:r>
          <a:endParaRPr lang="en-US" sz="2000" dirty="0"/>
        </a:p>
      </dgm:t>
    </dgm:pt>
    <dgm:pt modelId="{FF2214E5-9D90-428F-94CA-BCD844966303}" type="parTrans" cxnId="{7030AAFF-C71A-431C-8B3A-170BDCAB09F5}">
      <dgm:prSet/>
      <dgm:spPr/>
      <dgm:t>
        <a:bodyPr/>
        <a:lstStyle/>
        <a:p>
          <a:endParaRPr lang="en-US"/>
        </a:p>
      </dgm:t>
    </dgm:pt>
    <dgm:pt modelId="{60F5771A-9B4B-47AF-8F9F-0C4D3606B3A3}" type="sibTrans" cxnId="{7030AAFF-C71A-431C-8B3A-170BDCAB09F5}">
      <dgm:prSet/>
      <dgm:spPr/>
      <dgm:t>
        <a:bodyPr/>
        <a:lstStyle/>
        <a:p>
          <a:endParaRPr lang="en-US"/>
        </a:p>
      </dgm:t>
    </dgm:pt>
    <dgm:pt modelId="{4FDBBBA8-4E3F-464B-A30A-C0543DD72F31}">
      <dgm:prSet phldrT="[Text]" custT="1"/>
      <dgm:spPr/>
      <dgm:t>
        <a:bodyPr/>
        <a:lstStyle/>
        <a:p>
          <a:r>
            <a:rPr lang="en-US" sz="2000" smtClean="0"/>
            <a:t>XenDesktop Controller (2)</a:t>
          </a:r>
          <a:endParaRPr lang="en-US" sz="2000" dirty="0"/>
        </a:p>
      </dgm:t>
    </dgm:pt>
    <dgm:pt modelId="{22EEDE62-A126-47EE-8EAC-5A57AE6DAF1A}" type="parTrans" cxnId="{53E49921-9E93-43CF-AB6E-E8558D4E11F8}">
      <dgm:prSet/>
      <dgm:spPr/>
      <dgm:t>
        <a:bodyPr/>
        <a:lstStyle/>
        <a:p>
          <a:endParaRPr lang="en-US"/>
        </a:p>
      </dgm:t>
    </dgm:pt>
    <dgm:pt modelId="{B349E4C4-7777-4D18-AA58-68CEDB7E2124}" type="sibTrans" cxnId="{53E49921-9E93-43CF-AB6E-E8558D4E11F8}">
      <dgm:prSet/>
      <dgm:spPr/>
      <dgm:t>
        <a:bodyPr/>
        <a:lstStyle/>
        <a:p>
          <a:endParaRPr lang="en-US"/>
        </a:p>
      </dgm:t>
    </dgm:pt>
    <dgm:pt modelId="{D9F83240-7B4F-4F8B-835A-4B3FF045D109}">
      <dgm:prSet phldrT="[Text]" custT="1"/>
      <dgm:spPr/>
      <dgm:t>
        <a:bodyPr/>
        <a:lstStyle/>
        <a:p>
          <a:r>
            <a:rPr lang="en-US" sz="2400" dirty="0" smtClean="0"/>
            <a:t>XenApp session hosts</a:t>
          </a:r>
          <a:endParaRPr lang="en-US" sz="2400" dirty="0"/>
        </a:p>
      </dgm:t>
    </dgm:pt>
    <dgm:pt modelId="{16C0656C-4BBF-481F-9C75-5F3BB1F606D7}" type="parTrans" cxnId="{9185DE0D-6611-47C6-9B58-79C51A330B50}">
      <dgm:prSet/>
      <dgm:spPr/>
      <dgm:t>
        <a:bodyPr/>
        <a:lstStyle/>
        <a:p>
          <a:endParaRPr lang="en-US"/>
        </a:p>
      </dgm:t>
    </dgm:pt>
    <dgm:pt modelId="{5A229A13-4432-40AB-9232-70180F5FE7DE}" type="sibTrans" cxnId="{9185DE0D-6611-47C6-9B58-79C51A330B50}">
      <dgm:prSet/>
      <dgm:spPr/>
      <dgm:t>
        <a:bodyPr/>
        <a:lstStyle/>
        <a:p>
          <a:endParaRPr lang="en-US"/>
        </a:p>
      </dgm:t>
    </dgm:pt>
    <dgm:pt modelId="{5D1A9555-C204-4340-96A2-4BFCBA71D5E4}">
      <dgm:prSet phldrT="[Text]" custT="1"/>
      <dgm:spPr/>
      <dgm:t>
        <a:bodyPr/>
        <a:lstStyle/>
        <a:p>
          <a:r>
            <a:rPr lang="en-US" sz="2000" dirty="0" smtClean="0">
              <a:solidFill>
                <a:schemeClr val="tx1">
                  <a:lumMod val="85000"/>
                  <a:lumOff val="15000"/>
                </a:schemeClr>
              </a:solidFill>
            </a:rPr>
            <a:t>400 users / 18 users per server  ~ 23 servers</a:t>
          </a:r>
          <a:endParaRPr lang="en-US" sz="2000" dirty="0">
            <a:solidFill>
              <a:schemeClr val="tx1">
                <a:lumMod val="85000"/>
                <a:lumOff val="15000"/>
              </a:schemeClr>
            </a:solidFill>
          </a:endParaRPr>
        </a:p>
      </dgm:t>
    </dgm:pt>
    <dgm:pt modelId="{C994A9DF-C813-46EE-8199-0CB6DD5989A1}" type="parTrans" cxnId="{2360BD0F-6BBA-45AA-B78D-06BD198A37A0}">
      <dgm:prSet/>
      <dgm:spPr/>
      <dgm:t>
        <a:bodyPr/>
        <a:lstStyle/>
        <a:p>
          <a:endParaRPr lang="en-US"/>
        </a:p>
      </dgm:t>
    </dgm:pt>
    <dgm:pt modelId="{C97A810D-1A1A-4EB7-8C5C-B60448BEB6FA}" type="sibTrans" cxnId="{2360BD0F-6BBA-45AA-B78D-06BD198A37A0}">
      <dgm:prSet/>
      <dgm:spPr/>
      <dgm:t>
        <a:bodyPr/>
        <a:lstStyle/>
        <a:p>
          <a:endParaRPr lang="en-US"/>
        </a:p>
      </dgm:t>
    </dgm:pt>
    <dgm:pt modelId="{76EC64CA-ADFD-467B-AE8C-BB8C78611E23}">
      <dgm:prSet phldrT="[Text]" custT="1"/>
      <dgm:spPr/>
      <dgm:t>
        <a:bodyPr/>
        <a:lstStyle/>
        <a:p>
          <a:r>
            <a:rPr lang="en-US" sz="2400" dirty="0" smtClean="0"/>
            <a:t>Server VDI hosts</a:t>
          </a:r>
          <a:endParaRPr lang="en-US" sz="2400" dirty="0"/>
        </a:p>
      </dgm:t>
    </dgm:pt>
    <dgm:pt modelId="{B1882FD0-EE1D-499D-985A-510071951F49}" type="parTrans" cxnId="{806E4E55-E16A-458F-BA3E-0376B544EA20}">
      <dgm:prSet/>
      <dgm:spPr/>
      <dgm:t>
        <a:bodyPr/>
        <a:lstStyle/>
        <a:p>
          <a:endParaRPr lang="en-US"/>
        </a:p>
      </dgm:t>
    </dgm:pt>
    <dgm:pt modelId="{EDBEC485-716B-41C0-8226-B4CF3835FB84}" type="sibTrans" cxnId="{806E4E55-E16A-458F-BA3E-0376B544EA20}">
      <dgm:prSet/>
      <dgm:spPr/>
      <dgm:t>
        <a:bodyPr/>
        <a:lstStyle/>
        <a:p>
          <a:endParaRPr lang="en-US"/>
        </a:p>
      </dgm:t>
    </dgm:pt>
    <dgm:pt modelId="{F95C326A-6A3C-43F5-8603-08EB6762EDEB}">
      <dgm:prSet phldrT="[Text]" custT="1"/>
      <dgm:spPr/>
      <dgm:t>
        <a:bodyPr/>
        <a:lstStyle/>
        <a:p>
          <a:r>
            <a:rPr lang="en-US" sz="2000" dirty="0" smtClean="0">
              <a:solidFill>
                <a:schemeClr val="tx1">
                  <a:lumMod val="85000"/>
                  <a:lumOff val="15000"/>
                </a:schemeClr>
              </a:solidFill>
            </a:rPr>
            <a:t>100 servers</a:t>
          </a:r>
          <a:endParaRPr lang="en-US" sz="2000" dirty="0">
            <a:solidFill>
              <a:schemeClr val="tx1">
                <a:lumMod val="85000"/>
                <a:lumOff val="15000"/>
              </a:schemeClr>
            </a:solidFill>
          </a:endParaRPr>
        </a:p>
      </dgm:t>
    </dgm:pt>
    <dgm:pt modelId="{A6F6E578-0D44-4698-B2AC-9FB392CED7D8}" type="parTrans" cxnId="{4E9D9DAF-2CDB-4D27-B789-568DED44469F}">
      <dgm:prSet/>
      <dgm:spPr/>
      <dgm:t>
        <a:bodyPr/>
        <a:lstStyle/>
        <a:p>
          <a:endParaRPr lang="en-US"/>
        </a:p>
      </dgm:t>
    </dgm:pt>
    <dgm:pt modelId="{E42093CD-6C02-4123-96C2-99015D03ACCD}" type="sibTrans" cxnId="{4E9D9DAF-2CDB-4D27-B789-568DED44469F}">
      <dgm:prSet/>
      <dgm:spPr/>
      <dgm:t>
        <a:bodyPr/>
        <a:lstStyle/>
        <a:p>
          <a:endParaRPr lang="en-US"/>
        </a:p>
      </dgm:t>
    </dgm:pt>
    <dgm:pt modelId="{1B1C6607-241A-4628-BD09-5DBECBC7647C}">
      <dgm:prSet phldrT="[Text]" custT="1"/>
      <dgm:spPr/>
      <dgm:t>
        <a:bodyPr/>
        <a:lstStyle/>
        <a:p>
          <a:r>
            <a:rPr lang="en-US" sz="2000" smtClean="0"/>
            <a:t>Storefront (2)</a:t>
          </a:r>
          <a:endParaRPr lang="en-US" sz="2000" dirty="0"/>
        </a:p>
      </dgm:t>
    </dgm:pt>
    <dgm:pt modelId="{2DD2F215-9120-4E6E-B105-74642921107A}" type="parTrans" cxnId="{124B380B-B078-48E2-837D-17CE791DCEAA}">
      <dgm:prSet/>
      <dgm:spPr/>
      <dgm:t>
        <a:bodyPr/>
        <a:lstStyle/>
        <a:p>
          <a:endParaRPr lang="en-US"/>
        </a:p>
      </dgm:t>
    </dgm:pt>
    <dgm:pt modelId="{BAF7E268-453F-432A-A25A-50328FA47F9F}" type="sibTrans" cxnId="{124B380B-B078-48E2-837D-17CE791DCEAA}">
      <dgm:prSet/>
      <dgm:spPr/>
      <dgm:t>
        <a:bodyPr/>
        <a:lstStyle/>
        <a:p>
          <a:endParaRPr lang="en-US"/>
        </a:p>
      </dgm:t>
    </dgm:pt>
    <dgm:pt modelId="{9D3E5A00-D3BF-4A1B-A0E5-BD298E5C7F3C}">
      <dgm:prSet phldrT="[Text]" custT="1"/>
      <dgm:spPr/>
      <dgm:t>
        <a:bodyPr/>
        <a:lstStyle/>
        <a:p>
          <a:r>
            <a:rPr lang="en-US" sz="2000" dirty="0" smtClean="0"/>
            <a:t>License Server (1)</a:t>
          </a:r>
          <a:endParaRPr lang="en-US" sz="2000" dirty="0"/>
        </a:p>
      </dgm:t>
    </dgm:pt>
    <dgm:pt modelId="{12161E5A-A007-4E08-922E-A8272A98A1BF}" type="parTrans" cxnId="{D9FD8688-7DE9-44FC-98BF-6D1DAE919D61}">
      <dgm:prSet/>
      <dgm:spPr/>
      <dgm:t>
        <a:bodyPr/>
        <a:lstStyle/>
        <a:p>
          <a:endParaRPr lang="en-US"/>
        </a:p>
      </dgm:t>
    </dgm:pt>
    <dgm:pt modelId="{8A50966E-7193-47BE-ABCB-B10B0ECAC169}" type="sibTrans" cxnId="{D9FD8688-7DE9-44FC-98BF-6D1DAE919D61}">
      <dgm:prSet/>
      <dgm:spPr/>
      <dgm:t>
        <a:bodyPr/>
        <a:lstStyle/>
        <a:p>
          <a:endParaRPr lang="en-US"/>
        </a:p>
      </dgm:t>
    </dgm:pt>
    <dgm:pt modelId="{B645055C-BFB3-4716-B32D-A9AF7E267FA8}">
      <dgm:prSet phldrT="[Text]" custT="1"/>
      <dgm:spPr/>
      <dgm:t>
        <a:bodyPr/>
        <a:lstStyle/>
        <a:p>
          <a:r>
            <a:rPr lang="en-US" sz="2000" dirty="0" smtClean="0"/>
            <a:t>DC (1)</a:t>
          </a:r>
          <a:endParaRPr lang="en-US" sz="2000" dirty="0"/>
        </a:p>
      </dgm:t>
    </dgm:pt>
    <dgm:pt modelId="{D2FB4E5D-59CB-48AD-99A6-86F8765917C2}" type="parTrans" cxnId="{B483C143-99CA-4DC1-BF15-2435AD8EDA8A}">
      <dgm:prSet/>
      <dgm:spPr/>
      <dgm:t>
        <a:bodyPr/>
        <a:lstStyle/>
        <a:p>
          <a:endParaRPr lang="en-US"/>
        </a:p>
      </dgm:t>
    </dgm:pt>
    <dgm:pt modelId="{E892C9A1-EAFD-4330-9166-BC5C7E0EE97C}" type="sibTrans" cxnId="{B483C143-99CA-4DC1-BF15-2435AD8EDA8A}">
      <dgm:prSet/>
      <dgm:spPr/>
      <dgm:t>
        <a:bodyPr/>
        <a:lstStyle/>
        <a:p>
          <a:endParaRPr lang="en-US"/>
        </a:p>
      </dgm:t>
    </dgm:pt>
    <dgm:pt modelId="{03DBB797-C404-464B-BD58-B311EF214134}">
      <dgm:prSet custT="1"/>
      <dgm:spPr/>
      <dgm:t>
        <a:bodyPr/>
        <a:lstStyle/>
        <a:p>
          <a:r>
            <a:rPr lang="en-US" sz="2000" dirty="0" smtClean="0">
              <a:solidFill>
                <a:schemeClr val="tx1">
                  <a:lumMod val="85000"/>
                  <a:lumOff val="15000"/>
                </a:schemeClr>
              </a:solidFill>
            </a:rPr>
            <a:t>23 servers x 300 IOPS = 6900 IOPS </a:t>
          </a:r>
          <a:endParaRPr lang="en-US" sz="2000" dirty="0">
            <a:solidFill>
              <a:schemeClr val="tx1">
                <a:lumMod val="85000"/>
                <a:lumOff val="15000"/>
              </a:schemeClr>
            </a:solidFill>
          </a:endParaRPr>
        </a:p>
      </dgm:t>
    </dgm:pt>
    <dgm:pt modelId="{D954AF84-376A-4C42-82A9-759D5111D8BF}" type="parTrans" cxnId="{92760495-03B8-4278-9D75-EA9284D0D190}">
      <dgm:prSet/>
      <dgm:spPr/>
      <dgm:t>
        <a:bodyPr/>
        <a:lstStyle/>
        <a:p>
          <a:endParaRPr lang="en-US"/>
        </a:p>
      </dgm:t>
    </dgm:pt>
    <dgm:pt modelId="{2E491B1D-D0F4-4AB5-AF04-BC01E602C2B7}" type="sibTrans" cxnId="{92760495-03B8-4278-9D75-EA9284D0D190}">
      <dgm:prSet/>
      <dgm:spPr/>
      <dgm:t>
        <a:bodyPr/>
        <a:lstStyle/>
        <a:p>
          <a:endParaRPr lang="en-US"/>
        </a:p>
      </dgm:t>
    </dgm:pt>
    <dgm:pt modelId="{8EFA734E-6541-48A8-8C71-85150EF01659}">
      <dgm:prSet custT="1"/>
      <dgm:spPr/>
      <dgm:t>
        <a:bodyPr/>
        <a:lstStyle/>
        <a:p>
          <a:endParaRPr lang="en-US" sz="2000" dirty="0">
            <a:solidFill>
              <a:schemeClr val="tx1">
                <a:lumMod val="85000"/>
                <a:lumOff val="15000"/>
              </a:schemeClr>
            </a:solidFill>
          </a:endParaRPr>
        </a:p>
      </dgm:t>
    </dgm:pt>
    <dgm:pt modelId="{3E383D3F-0555-48B9-91AF-6BD2FFE8BB15}" type="parTrans" cxnId="{B279EB80-92E9-48C4-8FC7-3C8208544E50}">
      <dgm:prSet/>
      <dgm:spPr/>
      <dgm:t>
        <a:bodyPr/>
        <a:lstStyle/>
        <a:p>
          <a:endParaRPr lang="en-US"/>
        </a:p>
      </dgm:t>
    </dgm:pt>
    <dgm:pt modelId="{6A7F99DE-CA77-4DBA-A4CB-52877A7D4B1F}" type="sibTrans" cxnId="{B279EB80-92E9-48C4-8FC7-3C8208544E50}">
      <dgm:prSet/>
      <dgm:spPr/>
      <dgm:t>
        <a:bodyPr/>
        <a:lstStyle/>
        <a:p>
          <a:endParaRPr lang="en-US"/>
        </a:p>
      </dgm:t>
    </dgm:pt>
    <dgm:pt modelId="{5687CFE9-8180-4FD6-8FD9-25A129FA7A26}">
      <dgm:prSet custT="1"/>
      <dgm:spPr/>
      <dgm:t>
        <a:bodyPr/>
        <a:lstStyle/>
        <a:p>
          <a:endParaRPr lang="en-US" sz="2000" dirty="0">
            <a:solidFill>
              <a:schemeClr val="tx1">
                <a:lumMod val="85000"/>
                <a:lumOff val="15000"/>
              </a:schemeClr>
            </a:solidFill>
          </a:endParaRPr>
        </a:p>
      </dgm:t>
    </dgm:pt>
    <dgm:pt modelId="{5012D5B4-40AA-4A62-91B3-C482F4425A69}" type="parTrans" cxnId="{423231CC-BD96-4B0D-AC4F-F22080CD8543}">
      <dgm:prSet/>
      <dgm:spPr/>
      <dgm:t>
        <a:bodyPr/>
        <a:lstStyle/>
        <a:p>
          <a:endParaRPr lang="en-US"/>
        </a:p>
      </dgm:t>
    </dgm:pt>
    <dgm:pt modelId="{8BB0BF9E-F67F-42CE-BA2C-10082D5A8EFB}" type="sibTrans" cxnId="{423231CC-BD96-4B0D-AC4F-F22080CD8543}">
      <dgm:prSet/>
      <dgm:spPr/>
      <dgm:t>
        <a:bodyPr/>
        <a:lstStyle/>
        <a:p>
          <a:endParaRPr lang="en-US"/>
        </a:p>
      </dgm:t>
    </dgm:pt>
    <dgm:pt modelId="{B2E86DE7-89B4-4F6E-884C-2748E9D2E172}">
      <dgm:prSet custT="1"/>
      <dgm:spPr/>
      <dgm:t>
        <a:bodyPr/>
        <a:lstStyle/>
        <a:p>
          <a:r>
            <a:rPr lang="en-US" sz="2000" dirty="0" smtClean="0">
              <a:solidFill>
                <a:schemeClr val="tx1">
                  <a:lumMod val="85000"/>
                  <a:lumOff val="15000"/>
                </a:schemeClr>
              </a:solidFill>
            </a:rPr>
            <a:t>100 servers x 100 IOPS per server = 10000 IOPS</a:t>
          </a:r>
          <a:endParaRPr lang="en-US" sz="2000" dirty="0">
            <a:solidFill>
              <a:schemeClr val="tx1">
                <a:lumMod val="85000"/>
                <a:lumOff val="15000"/>
              </a:schemeClr>
            </a:solidFill>
          </a:endParaRPr>
        </a:p>
      </dgm:t>
    </dgm:pt>
    <dgm:pt modelId="{F9CDD7DB-13E3-42D9-8063-03CD551E319E}" type="parTrans" cxnId="{4D1A29D3-3CBB-4FBF-965C-E8818EB60089}">
      <dgm:prSet/>
      <dgm:spPr/>
      <dgm:t>
        <a:bodyPr/>
        <a:lstStyle/>
        <a:p>
          <a:endParaRPr lang="en-US"/>
        </a:p>
      </dgm:t>
    </dgm:pt>
    <dgm:pt modelId="{AF703AD1-2566-4813-B474-658BD5CC6336}" type="sibTrans" cxnId="{4D1A29D3-3CBB-4FBF-965C-E8818EB60089}">
      <dgm:prSet/>
      <dgm:spPr/>
      <dgm:t>
        <a:bodyPr/>
        <a:lstStyle/>
        <a:p>
          <a:endParaRPr lang="en-US"/>
        </a:p>
      </dgm:t>
    </dgm:pt>
    <dgm:pt modelId="{D12BB073-0605-470F-A469-BC47F94D162F}">
      <dgm:prSet phldrT="[Text]" custT="1"/>
      <dgm:spPr/>
      <dgm:t>
        <a:bodyPr/>
        <a:lstStyle/>
        <a:p>
          <a:endParaRPr lang="en-US" sz="2000" dirty="0">
            <a:solidFill>
              <a:schemeClr val="tx1">
                <a:lumMod val="85000"/>
                <a:lumOff val="15000"/>
              </a:schemeClr>
            </a:solidFill>
          </a:endParaRPr>
        </a:p>
      </dgm:t>
    </dgm:pt>
    <dgm:pt modelId="{A18235E0-FBD5-4773-B1FB-F858AEECE689}" type="parTrans" cxnId="{6C0C6264-4BED-47F6-A06C-9E34B2EE8B50}">
      <dgm:prSet/>
      <dgm:spPr/>
      <dgm:t>
        <a:bodyPr/>
        <a:lstStyle/>
        <a:p>
          <a:endParaRPr lang="en-US"/>
        </a:p>
      </dgm:t>
    </dgm:pt>
    <dgm:pt modelId="{2E28AEC8-3DC4-403C-8205-86B6607F00C5}" type="sibTrans" cxnId="{6C0C6264-4BED-47F6-A06C-9E34B2EE8B50}">
      <dgm:prSet/>
      <dgm:spPr/>
      <dgm:t>
        <a:bodyPr/>
        <a:lstStyle/>
        <a:p>
          <a:endParaRPr lang="en-US"/>
        </a:p>
      </dgm:t>
    </dgm:pt>
    <dgm:pt modelId="{6F8DD1C8-2D77-4EC9-A444-7D77939A0888}">
      <dgm:prSet phldrT="[Text]" custT="1"/>
      <dgm:spPr/>
      <dgm:t>
        <a:bodyPr/>
        <a:lstStyle/>
        <a:p>
          <a:r>
            <a:rPr lang="en-US" sz="2000" dirty="0" smtClean="0"/>
            <a:t>SQL Server (2)</a:t>
          </a:r>
          <a:endParaRPr lang="en-US" sz="2000" dirty="0"/>
        </a:p>
      </dgm:t>
    </dgm:pt>
    <dgm:pt modelId="{63AE7921-A437-4C87-BB37-682D9BD60374}" type="parTrans" cxnId="{35F03520-82D9-42CB-A433-D1372ADC71C7}">
      <dgm:prSet/>
      <dgm:spPr/>
    </dgm:pt>
    <dgm:pt modelId="{41BFACCE-01AA-4A82-9408-CDE101CC5320}" type="sibTrans" cxnId="{35F03520-82D9-42CB-A433-D1372ADC71C7}">
      <dgm:prSet/>
      <dgm:spPr/>
    </dgm:pt>
    <dgm:pt modelId="{4BAEB5C8-91E7-4572-8CAB-14D4A952CA91}" type="pres">
      <dgm:prSet presAssocID="{3ECE31FD-69C6-4123-9026-1BF5EE354C4F}" presName="Name0" presStyleCnt="0">
        <dgm:presLayoutVars>
          <dgm:dir/>
          <dgm:animLvl val="lvl"/>
          <dgm:resizeHandles val="exact"/>
        </dgm:presLayoutVars>
      </dgm:prSet>
      <dgm:spPr/>
      <dgm:t>
        <a:bodyPr/>
        <a:lstStyle/>
        <a:p>
          <a:endParaRPr lang="en-US"/>
        </a:p>
      </dgm:t>
    </dgm:pt>
    <dgm:pt modelId="{3C7EE7C8-B3BF-466D-A13A-8236CCD89323}" type="pres">
      <dgm:prSet presAssocID="{16149C73-DF79-4814-B3BD-A6993F46DA7A}" presName="composite" presStyleCnt="0"/>
      <dgm:spPr/>
    </dgm:pt>
    <dgm:pt modelId="{4BB50DE8-9D0C-42E1-B37A-AC54176C8280}" type="pres">
      <dgm:prSet presAssocID="{16149C73-DF79-4814-B3BD-A6993F46DA7A}" presName="parTx" presStyleLbl="alignNode1" presStyleIdx="0" presStyleCnt="3" custScaleX="118411" custLinFactNeighborX="-511">
        <dgm:presLayoutVars>
          <dgm:chMax val="0"/>
          <dgm:chPref val="0"/>
          <dgm:bulletEnabled val="1"/>
        </dgm:presLayoutVars>
      </dgm:prSet>
      <dgm:spPr/>
      <dgm:t>
        <a:bodyPr/>
        <a:lstStyle/>
        <a:p>
          <a:endParaRPr lang="en-US"/>
        </a:p>
      </dgm:t>
    </dgm:pt>
    <dgm:pt modelId="{5939FAB6-6537-4219-938F-7F95E5690E69}" type="pres">
      <dgm:prSet presAssocID="{16149C73-DF79-4814-B3BD-A6993F46DA7A}" presName="desTx" presStyleLbl="alignAccFollowNode1" presStyleIdx="0" presStyleCnt="3" custScaleX="118411" custScaleY="100000" custLinFactNeighborX="-511">
        <dgm:presLayoutVars>
          <dgm:bulletEnabled val="1"/>
        </dgm:presLayoutVars>
      </dgm:prSet>
      <dgm:spPr/>
      <dgm:t>
        <a:bodyPr/>
        <a:lstStyle/>
        <a:p>
          <a:endParaRPr lang="en-US"/>
        </a:p>
      </dgm:t>
    </dgm:pt>
    <dgm:pt modelId="{D60DE25C-1297-413A-92BC-D2A45DCCC240}" type="pres">
      <dgm:prSet presAssocID="{C8E687D7-4366-4CD2-A5A9-1980DA81E2D8}" presName="space" presStyleCnt="0"/>
      <dgm:spPr/>
    </dgm:pt>
    <dgm:pt modelId="{524A8596-D31C-447E-AEA4-655C56A9144B}" type="pres">
      <dgm:prSet presAssocID="{D9F83240-7B4F-4F8B-835A-4B3FF045D109}" presName="composite" presStyleCnt="0"/>
      <dgm:spPr/>
    </dgm:pt>
    <dgm:pt modelId="{BA7884B0-AF6A-4AF8-BAE4-D4234C43C0CD}" type="pres">
      <dgm:prSet presAssocID="{D9F83240-7B4F-4F8B-835A-4B3FF045D109}" presName="parTx" presStyleLbl="alignNode1" presStyleIdx="1" presStyleCnt="3" custScaleX="117136" custLinFactNeighborX="-4563">
        <dgm:presLayoutVars>
          <dgm:chMax val="0"/>
          <dgm:chPref val="0"/>
          <dgm:bulletEnabled val="1"/>
        </dgm:presLayoutVars>
      </dgm:prSet>
      <dgm:spPr/>
      <dgm:t>
        <a:bodyPr/>
        <a:lstStyle/>
        <a:p>
          <a:endParaRPr lang="en-US"/>
        </a:p>
      </dgm:t>
    </dgm:pt>
    <dgm:pt modelId="{18F721DE-5649-44D3-9679-6286EC569AB9}" type="pres">
      <dgm:prSet presAssocID="{D9F83240-7B4F-4F8B-835A-4B3FF045D109}" presName="desTx" presStyleLbl="alignAccFollowNode1" presStyleIdx="1" presStyleCnt="3" custScaleX="117136" custLinFactNeighborX="-4563">
        <dgm:presLayoutVars>
          <dgm:bulletEnabled val="1"/>
        </dgm:presLayoutVars>
      </dgm:prSet>
      <dgm:spPr/>
      <dgm:t>
        <a:bodyPr/>
        <a:lstStyle/>
        <a:p>
          <a:endParaRPr lang="en-US"/>
        </a:p>
      </dgm:t>
    </dgm:pt>
    <dgm:pt modelId="{66186BC5-20DC-4C74-9956-A9C7E8B19803}" type="pres">
      <dgm:prSet presAssocID="{5A229A13-4432-40AB-9232-70180F5FE7DE}" presName="space" presStyleCnt="0"/>
      <dgm:spPr/>
    </dgm:pt>
    <dgm:pt modelId="{BAC334BC-C70C-48A4-941F-D73821FAE9A4}" type="pres">
      <dgm:prSet presAssocID="{76EC64CA-ADFD-467B-AE8C-BB8C78611E23}" presName="composite" presStyleCnt="0"/>
      <dgm:spPr/>
    </dgm:pt>
    <dgm:pt modelId="{94020B1C-5337-427E-8EFB-564CE8757610}" type="pres">
      <dgm:prSet presAssocID="{76EC64CA-ADFD-467B-AE8C-BB8C78611E23}" presName="parTx" presStyleLbl="alignNode1" presStyleIdx="2" presStyleCnt="3" custScaleX="115579" custLinFactNeighborX="-9904" custLinFactNeighborY="2428">
        <dgm:presLayoutVars>
          <dgm:chMax val="0"/>
          <dgm:chPref val="0"/>
          <dgm:bulletEnabled val="1"/>
        </dgm:presLayoutVars>
      </dgm:prSet>
      <dgm:spPr/>
      <dgm:t>
        <a:bodyPr/>
        <a:lstStyle/>
        <a:p>
          <a:endParaRPr lang="en-US"/>
        </a:p>
      </dgm:t>
    </dgm:pt>
    <dgm:pt modelId="{454CE68E-518E-4585-A7AB-148CBC4C6C94}" type="pres">
      <dgm:prSet presAssocID="{76EC64CA-ADFD-467B-AE8C-BB8C78611E23}" presName="desTx" presStyleLbl="alignAccFollowNode1" presStyleIdx="2" presStyleCnt="3" custScaleX="115579" custLinFactNeighborX="-9904" custLinFactNeighborY="1068">
        <dgm:presLayoutVars>
          <dgm:bulletEnabled val="1"/>
        </dgm:presLayoutVars>
      </dgm:prSet>
      <dgm:spPr/>
      <dgm:t>
        <a:bodyPr/>
        <a:lstStyle/>
        <a:p>
          <a:endParaRPr lang="en-US"/>
        </a:p>
      </dgm:t>
    </dgm:pt>
  </dgm:ptLst>
  <dgm:cxnLst>
    <dgm:cxn modelId="{4DD3243E-D2FE-46D9-B371-8F38E7D6C830}" type="presOf" srcId="{3ECE31FD-69C6-4123-9026-1BF5EE354C4F}" destId="{4BAEB5C8-91E7-4572-8CAB-14D4A952CA91}" srcOrd="0" destOrd="0" presId="urn:microsoft.com/office/officeart/2005/8/layout/hList1"/>
    <dgm:cxn modelId="{92760495-03B8-4278-9D75-EA9284D0D190}" srcId="{D9F83240-7B4F-4F8B-835A-4B3FF045D109}" destId="{03DBB797-C404-464B-BD58-B311EF214134}" srcOrd="3" destOrd="0" parTransId="{D954AF84-376A-4C42-82A9-759D5111D8BF}" sibTransId="{2E491B1D-D0F4-4AB5-AF04-BC01E602C2B7}"/>
    <dgm:cxn modelId="{ADB93394-F2FB-4857-A50F-A0F0E7AA6AC9}" type="presOf" srcId="{BB190956-6CC9-472C-9C50-1913D878431E}" destId="{5939FAB6-6537-4219-938F-7F95E5690E69}" srcOrd="0" destOrd="0" presId="urn:microsoft.com/office/officeart/2005/8/layout/hList1"/>
    <dgm:cxn modelId="{4D1A29D3-3CBB-4FBF-965C-E8818EB60089}" srcId="{76EC64CA-ADFD-467B-AE8C-BB8C78611E23}" destId="{B2E86DE7-89B4-4F6E-884C-2748E9D2E172}" srcOrd="2" destOrd="0" parTransId="{F9CDD7DB-13E3-42D9-8063-03CD551E319E}" sibTransId="{AF703AD1-2566-4813-B474-658BD5CC6336}"/>
    <dgm:cxn modelId="{D9FD8688-7DE9-44FC-98BF-6D1DAE919D61}" srcId="{16149C73-DF79-4814-B3BD-A6993F46DA7A}" destId="{9D3E5A00-D3BF-4A1B-A0E5-BD298E5C7F3C}" srcOrd="3" destOrd="0" parTransId="{12161E5A-A007-4E08-922E-A8272A98A1BF}" sibTransId="{8A50966E-7193-47BE-ABCB-B10B0ECAC169}"/>
    <dgm:cxn modelId="{B279EB80-92E9-48C4-8FC7-3C8208544E50}" srcId="{D9F83240-7B4F-4F8B-835A-4B3FF045D109}" destId="{8EFA734E-6541-48A8-8C71-85150EF01659}" srcOrd="1" destOrd="0" parTransId="{3E383D3F-0555-48B9-91AF-6BD2FFE8BB15}" sibTransId="{6A7F99DE-CA77-4DBA-A4CB-52877A7D4B1F}"/>
    <dgm:cxn modelId="{8536F795-C7B7-4DCD-9481-25E6DDCDE1D2}" type="presOf" srcId="{D9F83240-7B4F-4F8B-835A-4B3FF045D109}" destId="{BA7884B0-AF6A-4AF8-BAE4-D4234C43C0CD}" srcOrd="0" destOrd="0" presId="urn:microsoft.com/office/officeart/2005/8/layout/hList1"/>
    <dgm:cxn modelId="{124B380B-B078-48E2-837D-17CE791DCEAA}" srcId="{16149C73-DF79-4814-B3BD-A6993F46DA7A}" destId="{1B1C6607-241A-4628-BD09-5DBECBC7647C}" srcOrd="2" destOrd="0" parTransId="{2DD2F215-9120-4E6E-B105-74642921107A}" sibTransId="{BAF7E268-453F-432A-A25A-50328FA47F9F}"/>
    <dgm:cxn modelId="{B483C143-99CA-4DC1-BF15-2435AD8EDA8A}" srcId="{16149C73-DF79-4814-B3BD-A6993F46DA7A}" destId="{B645055C-BFB3-4716-B32D-A9AF7E267FA8}" srcOrd="5" destOrd="0" parTransId="{D2FB4E5D-59CB-48AD-99A6-86F8765917C2}" sibTransId="{E892C9A1-EAFD-4330-9166-BC5C7E0EE97C}"/>
    <dgm:cxn modelId="{80772D86-6CA9-440B-AA1C-579C66B45BC1}" type="presOf" srcId="{4FDBBBA8-4E3F-464B-A30A-C0543DD72F31}" destId="{5939FAB6-6537-4219-938F-7F95E5690E69}" srcOrd="0" destOrd="1" presId="urn:microsoft.com/office/officeart/2005/8/layout/hList1"/>
    <dgm:cxn modelId="{DB58623D-7E7A-44DD-B425-B843EF55D76D}" type="presOf" srcId="{8EFA734E-6541-48A8-8C71-85150EF01659}" destId="{18F721DE-5649-44D3-9679-6286EC569AB9}" srcOrd="0" destOrd="1" presId="urn:microsoft.com/office/officeart/2005/8/layout/hList1"/>
    <dgm:cxn modelId="{0721D3BB-CF3D-4BF0-BDDD-5C9D42A425DE}" type="presOf" srcId="{6F8DD1C8-2D77-4EC9-A444-7D77939A0888}" destId="{5939FAB6-6537-4219-938F-7F95E5690E69}" srcOrd="0" destOrd="4" presId="urn:microsoft.com/office/officeart/2005/8/layout/hList1"/>
    <dgm:cxn modelId="{921BEC7F-D970-44D8-9E68-5F0178B0D1B7}" type="presOf" srcId="{76EC64CA-ADFD-467B-AE8C-BB8C78611E23}" destId="{94020B1C-5337-427E-8EFB-564CE8757610}" srcOrd="0" destOrd="0" presId="urn:microsoft.com/office/officeart/2005/8/layout/hList1"/>
    <dgm:cxn modelId="{66A6E0E5-0945-4D7C-806A-3EA9E08B9EC7}" srcId="{3ECE31FD-69C6-4123-9026-1BF5EE354C4F}" destId="{16149C73-DF79-4814-B3BD-A6993F46DA7A}" srcOrd="0" destOrd="0" parTransId="{0CC69A65-01D3-451F-9D4C-F1568D789BCD}" sibTransId="{C8E687D7-4366-4CD2-A5A9-1980DA81E2D8}"/>
    <dgm:cxn modelId="{9185DE0D-6611-47C6-9B58-79C51A330B50}" srcId="{3ECE31FD-69C6-4123-9026-1BF5EE354C4F}" destId="{D9F83240-7B4F-4F8B-835A-4B3FF045D109}" srcOrd="1" destOrd="0" parTransId="{16C0656C-4BBF-481F-9C75-5F3BB1F606D7}" sibTransId="{5A229A13-4432-40AB-9232-70180F5FE7DE}"/>
    <dgm:cxn modelId="{B10C2553-DC4D-47FE-9B26-1FADA5759DBA}" type="presOf" srcId="{1B1C6607-241A-4628-BD09-5DBECBC7647C}" destId="{5939FAB6-6537-4219-938F-7F95E5690E69}" srcOrd="0" destOrd="2" presId="urn:microsoft.com/office/officeart/2005/8/layout/hList1"/>
    <dgm:cxn modelId="{53E49921-9E93-43CF-AB6E-E8558D4E11F8}" srcId="{16149C73-DF79-4814-B3BD-A6993F46DA7A}" destId="{4FDBBBA8-4E3F-464B-A30A-C0543DD72F31}" srcOrd="1" destOrd="0" parTransId="{22EEDE62-A126-47EE-8EAC-5A57AE6DAF1A}" sibTransId="{B349E4C4-7777-4D18-AA58-68CEDB7E2124}"/>
    <dgm:cxn modelId="{7DB5E1E5-F385-4886-919D-792FC5C7B04C}" type="presOf" srcId="{B645055C-BFB3-4716-B32D-A9AF7E267FA8}" destId="{5939FAB6-6537-4219-938F-7F95E5690E69}" srcOrd="0" destOrd="5" presId="urn:microsoft.com/office/officeart/2005/8/layout/hList1"/>
    <dgm:cxn modelId="{EA03C24B-9294-48F4-B531-E8E108EFF7AA}" type="presOf" srcId="{5D1A9555-C204-4340-96A2-4BFCBA71D5E4}" destId="{18F721DE-5649-44D3-9679-6286EC569AB9}" srcOrd="0" destOrd="0" presId="urn:microsoft.com/office/officeart/2005/8/layout/hList1"/>
    <dgm:cxn modelId="{AD5FA312-2243-4BCC-A5BD-DFE07C857B17}" type="presOf" srcId="{D12BB073-0605-470F-A469-BC47F94D162F}" destId="{454CE68E-518E-4585-A7AB-148CBC4C6C94}" srcOrd="0" destOrd="1" presId="urn:microsoft.com/office/officeart/2005/8/layout/hList1"/>
    <dgm:cxn modelId="{8BA0E7BA-FBAF-4B15-8924-FA55C33D473A}" type="presOf" srcId="{B2E86DE7-89B4-4F6E-884C-2748E9D2E172}" destId="{454CE68E-518E-4585-A7AB-148CBC4C6C94}" srcOrd="0" destOrd="2" presId="urn:microsoft.com/office/officeart/2005/8/layout/hList1"/>
    <dgm:cxn modelId="{7030AAFF-C71A-431C-8B3A-170BDCAB09F5}" srcId="{16149C73-DF79-4814-B3BD-A6993F46DA7A}" destId="{BB190956-6CC9-472C-9C50-1913D878431E}" srcOrd="0" destOrd="0" parTransId="{FF2214E5-9D90-428F-94CA-BCD844966303}" sibTransId="{60F5771A-9B4B-47AF-8F9F-0C4D3606B3A3}"/>
    <dgm:cxn modelId="{0C595A25-0AFA-4017-9C91-FC6FADAD5BC1}" type="presOf" srcId="{16149C73-DF79-4814-B3BD-A6993F46DA7A}" destId="{4BB50DE8-9D0C-42E1-B37A-AC54176C8280}" srcOrd="0" destOrd="0" presId="urn:microsoft.com/office/officeart/2005/8/layout/hList1"/>
    <dgm:cxn modelId="{35F03520-82D9-42CB-A433-D1372ADC71C7}" srcId="{16149C73-DF79-4814-B3BD-A6993F46DA7A}" destId="{6F8DD1C8-2D77-4EC9-A444-7D77939A0888}" srcOrd="4" destOrd="0" parTransId="{63AE7921-A437-4C87-BB37-682D9BD60374}" sibTransId="{41BFACCE-01AA-4A82-9408-CDE101CC5320}"/>
    <dgm:cxn modelId="{FF269D55-72F3-45FA-B243-4F93F426D2B6}" type="presOf" srcId="{5687CFE9-8180-4FD6-8FD9-25A129FA7A26}" destId="{18F721DE-5649-44D3-9679-6286EC569AB9}" srcOrd="0" destOrd="2" presId="urn:microsoft.com/office/officeart/2005/8/layout/hList1"/>
    <dgm:cxn modelId="{806E4E55-E16A-458F-BA3E-0376B544EA20}" srcId="{3ECE31FD-69C6-4123-9026-1BF5EE354C4F}" destId="{76EC64CA-ADFD-467B-AE8C-BB8C78611E23}" srcOrd="2" destOrd="0" parTransId="{B1882FD0-EE1D-499D-985A-510071951F49}" sibTransId="{EDBEC485-716B-41C0-8226-B4CF3835FB84}"/>
    <dgm:cxn modelId="{6C0C6264-4BED-47F6-A06C-9E34B2EE8B50}" srcId="{76EC64CA-ADFD-467B-AE8C-BB8C78611E23}" destId="{D12BB073-0605-470F-A469-BC47F94D162F}" srcOrd="1" destOrd="0" parTransId="{A18235E0-FBD5-4773-B1FB-F858AEECE689}" sibTransId="{2E28AEC8-3DC4-403C-8205-86B6607F00C5}"/>
    <dgm:cxn modelId="{3334F5A6-E38B-41D3-95D8-440206EC380B}" type="presOf" srcId="{03DBB797-C404-464B-BD58-B311EF214134}" destId="{18F721DE-5649-44D3-9679-6286EC569AB9}" srcOrd="0" destOrd="3" presId="urn:microsoft.com/office/officeart/2005/8/layout/hList1"/>
    <dgm:cxn modelId="{85FDB365-D561-4B5B-A967-92781EF442D0}" type="presOf" srcId="{9D3E5A00-D3BF-4A1B-A0E5-BD298E5C7F3C}" destId="{5939FAB6-6537-4219-938F-7F95E5690E69}" srcOrd="0" destOrd="3" presId="urn:microsoft.com/office/officeart/2005/8/layout/hList1"/>
    <dgm:cxn modelId="{423231CC-BD96-4B0D-AC4F-F22080CD8543}" srcId="{D9F83240-7B4F-4F8B-835A-4B3FF045D109}" destId="{5687CFE9-8180-4FD6-8FD9-25A129FA7A26}" srcOrd="2" destOrd="0" parTransId="{5012D5B4-40AA-4A62-91B3-C482F4425A69}" sibTransId="{8BB0BF9E-F67F-42CE-BA2C-10082D5A8EFB}"/>
    <dgm:cxn modelId="{4E9D9DAF-2CDB-4D27-B789-568DED44469F}" srcId="{76EC64CA-ADFD-467B-AE8C-BB8C78611E23}" destId="{F95C326A-6A3C-43F5-8603-08EB6762EDEB}" srcOrd="0" destOrd="0" parTransId="{A6F6E578-0D44-4698-B2AC-9FB392CED7D8}" sibTransId="{E42093CD-6C02-4123-96C2-99015D03ACCD}"/>
    <dgm:cxn modelId="{88911142-E29F-43D9-AA4B-B040697CDEBA}" type="presOf" srcId="{F95C326A-6A3C-43F5-8603-08EB6762EDEB}" destId="{454CE68E-518E-4585-A7AB-148CBC4C6C94}" srcOrd="0" destOrd="0" presId="urn:microsoft.com/office/officeart/2005/8/layout/hList1"/>
    <dgm:cxn modelId="{2360BD0F-6BBA-45AA-B78D-06BD198A37A0}" srcId="{D9F83240-7B4F-4F8B-835A-4B3FF045D109}" destId="{5D1A9555-C204-4340-96A2-4BFCBA71D5E4}" srcOrd="0" destOrd="0" parTransId="{C994A9DF-C813-46EE-8199-0CB6DD5989A1}" sibTransId="{C97A810D-1A1A-4EB7-8C5C-B60448BEB6FA}"/>
    <dgm:cxn modelId="{DD056C10-559D-40E8-A54B-4FFF59E9D6EE}" type="presParOf" srcId="{4BAEB5C8-91E7-4572-8CAB-14D4A952CA91}" destId="{3C7EE7C8-B3BF-466D-A13A-8236CCD89323}" srcOrd="0" destOrd="0" presId="urn:microsoft.com/office/officeart/2005/8/layout/hList1"/>
    <dgm:cxn modelId="{098866DA-1C8B-4A2C-9B6D-A9815E2996C1}" type="presParOf" srcId="{3C7EE7C8-B3BF-466D-A13A-8236CCD89323}" destId="{4BB50DE8-9D0C-42E1-B37A-AC54176C8280}" srcOrd="0" destOrd="0" presId="urn:microsoft.com/office/officeart/2005/8/layout/hList1"/>
    <dgm:cxn modelId="{B062223B-10FE-4D21-97A4-ADF4C7A4EA95}" type="presParOf" srcId="{3C7EE7C8-B3BF-466D-A13A-8236CCD89323}" destId="{5939FAB6-6537-4219-938F-7F95E5690E69}" srcOrd="1" destOrd="0" presId="urn:microsoft.com/office/officeart/2005/8/layout/hList1"/>
    <dgm:cxn modelId="{59EA7EBC-6729-4354-B98C-EDA6AEF8C7B9}" type="presParOf" srcId="{4BAEB5C8-91E7-4572-8CAB-14D4A952CA91}" destId="{D60DE25C-1297-413A-92BC-D2A45DCCC240}" srcOrd="1" destOrd="0" presId="urn:microsoft.com/office/officeart/2005/8/layout/hList1"/>
    <dgm:cxn modelId="{DF56B7C1-A233-43AE-990C-AD40FC3C65DB}" type="presParOf" srcId="{4BAEB5C8-91E7-4572-8CAB-14D4A952CA91}" destId="{524A8596-D31C-447E-AEA4-655C56A9144B}" srcOrd="2" destOrd="0" presId="urn:microsoft.com/office/officeart/2005/8/layout/hList1"/>
    <dgm:cxn modelId="{7C6A17C5-1CCD-400B-A4DD-FA50C0DA7C2F}" type="presParOf" srcId="{524A8596-D31C-447E-AEA4-655C56A9144B}" destId="{BA7884B0-AF6A-4AF8-BAE4-D4234C43C0CD}" srcOrd="0" destOrd="0" presId="urn:microsoft.com/office/officeart/2005/8/layout/hList1"/>
    <dgm:cxn modelId="{311B933E-E3E6-46D5-A2C9-EB62EE257308}" type="presParOf" srcId="{524A8596-D31C-447E-AEA4-655C56A9144B}" destId="{18F721DE-5649-44D3-9679-6286EC569AB9}" srcOrd="1" destOrd="0" presId="urn:microsoft.com/office/officeart/2005/8/layout/hList1"/>
    <dgm:cxn modelId="{9808E499-6F0A-49EF-842C-99C3903B6A85}" type="presParOf" srcId="{4BAEB5C8-91E7-4572-8CAB-14D4A952CA91}" destId="{66186BC5-20DC-4C74-9956-A9C7E8B19803}" srcOrd="3" destOrd="0" presId="urn:microsoft.com/office/officeart/2005/8/layout/hList1"/>
    <dgm:cxn modelId="{6DDD90B7-A4C8-412C-8973-2836185CD9AC}" type="presParOf" srcId="{4BAEB5C8-91E7-4572-8CAB-14D4A952CA91}" destId="{BAC334BC-C70C-48A4-941F-D73821FAE9A4}" srcOrd="4" destOrd="0" presId="urn:microsoft.com/office/officeart/2005/8/layout/hList1"/>
    <dgm:cxn modelId="{B7D46E9D-F539-4442-8FA4-985895FB17AE}" type="presParOf" srcId="{BAC334BC-C70C-48A4-941F-D73821FAE9A4}" destId="{94020B1C-5337-427E-8EFB-564CE8757610}" srcOrd="0" destOrd="0" presId="urn:microsoft.com/office/officeart/2005/8/layout/hList1"/>
    <dgm:cxn modelId="{EC65CBAF-7C98-4336-A569-87848E9521FE}" type="presParOf" srcId="{BAC334BC-C70C-48A4-941F-D73821FAE9A4}" destId="{454CE68E-518E-4585-A7AB-148CBC4C6C9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B0A878-C915-46D7-B1BE-B8D6A8270D15}">
      <dsp:nvSpPr>
        <dsp:cNvPr id="0" name=""/>
        <dsp:cNvSpPr/>
      </dsp:nvSpPr>
      <dsp:spPr>
        <a:xfrm>
          <a:off x="4170872" y="3033695"/>
          <a:ext cx="2471408" cy="247140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smtClean="0"/>
            <a:t>XenApp on Azure Architecture</a:t>
          </a:r>
          <a:endParaRPr lang="en-US" sz="2500" kern="1200" dirty="0"/>
        </a:p>
      </dsp:txBody>
      <dsp:txXfrm>
        <a:off x="4532801" y="3395624"/>
        <a:ext cx="1747550" cy="1747550"/>
      </dsp:txXfrm>
    </dsp:sp>
    <dsp:sp modelId="{E77AD157-0DDF-4239-B4F3-1941122BDEBD}">
      <dsp:nvSpPr>
        <dsp:cNvPr id="0" name=""/>
        <dsp:cNvSpPr/>
      </dsp:nvSpPr>
      <dsp:spPr>
        <a:xfrm rot="12900000">
          <a:off x="2637787" y="2616185"/>
          <a:ext cx="1893780" cy="704351"/>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2582CEA-A048-4AE6-9DFE-346ADE6EF011}">
      <dsp:nvSpPr>
        <dsp:cNvPr id="0" name=""/>
        <dsp:cNvSpPr/>
      </dsp:nvSpPr>
      <dsp:spPr>
        <a:xfrm>
          <a:off x="1578847" y="1257801"/>
          <a:ext cx="2347838" cy="230676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t" anchorCtr="0">
          <a:noAutofit/>
        </a:bodyPr>
        <a:lstStyle/>
        <a:p>
          <a:pPr lvl="0" algn="l" defTabSz="2667000">
            <a:lnSpc>
              <a:spcPct val="90000"/>
            </a:lnSpc>
            <a:spcBef>
              <a:spcPct val="0"/>
            </a:spcBef>
            <a:spcAft>
              <a:spcPct val="35000"/>
            </a:spcAft>
          </a:pPr>
          <a:r>
            <a:rPr lang="en-US" sz="6000" kern="1200" dirty="0" smtClean="0"/>
            <a:t>1</a:t>
          </a:r>
        </a:p>
        <a:p>
          <a:pPr lvl="0" algn="l" defTabSz="2667000">
            <a:lnSpc>
              <a:spcPct val="90000"/>
            </a:lnSpc>
            <a:spcBef>
              <a:spcPct val="0"/>
            </a:spcBef>
            <a:spcAft>
              <a:spcPct val="35000"/>
            </a:spcAft>
          </a:pPr>
          <a:r>
            <a:rPr lang="en-US" sz="2400" kern="1200" dirty="0" smtClean="0"/>
            <a:t>Get customer requirements</a:t>
          </a:r>
          <a:endParaRPr lang="en-US" sz="3600" kern="1200" dirty="0" smtClean="0"/>
        </a:p>
      </dsp:txBody>
      <dsp:txXfrm>
        <a:off x="1646410" y="1325364"/>
        <a:ext cx="2212712" cy="2171634"/>
      </dsp:txXfrm>
    </dsp:sp>
    <dsp:sp modelId="{24819937-1B01-4BE4-9D27-F19F3D71B43B}">
      <dsp:nvSpPr>
        <dsp:cNvPr id="0" name=""/>
        <dsp:cNvSpPr/>
      </dsp:nvSpPr>
      <dsp:spPr>
        <a:xfrm rot="16254108">
          <a:off x="4651242" y="1801342"/>
          <a:ext cx="1577280" cy="704351"/>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7561B93-905A-42C3-8D26-E11783DF6D26}">
      <dsp:nvSpPr>
        <dsp:cNvPr id="0" name=""/>
        <dsp:cNvSpPr/>
      </dsp:nvSpPr>
      <dsp:spPr>
        <a:xfrm>
          <a:off x="4278375" y="247432"/>
          <a:ext cx="2347838" cy="2235085"/>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2667000">
            <a:lnSpc>
              <a:spcPct val="90000"/>
            </a:lnSpc>
            <a:spcBef>
              <a:spcPct val="0"/>
            </a:spcBef>
            <a:spcAft>
              <a:spcPct val="35000"/>
            </a:spcAft>
          </a:pPr>
          <a:r>
            <a:rPr lang="en-US" sz="6000" kern="1200" dirty="0" smtClean="0"/>
            <a:t>2</a:t>
          </a:r>
        </a:p>
        <a:p>
          <a:pPr lvl="0" algn="l" defTabSz="2667000">
            <a:lnSpc>
              <a:spcPct val="90000"/>
            </a:lnSpc>
            <a:spcBef>
              <a:spcPct val="0"/>
            </a:spcBef>
            <a:spcAft>
              <a:spcPct val="35000"/>
            </a:spcAft>
          </a:pPr>
          <a:r>
            <a:rPr lang="en-US" sz="2400" kern="1200" dirty="0" smtClean="0"/>
            <a:t>Understand performance benchmarks</a:t>
          </a:r>
          <a:endParaRPr lang="en-US" sz="3200" kern="1200" dirty="0"/>
        </a:p>
      </dsp:txBody>
      <dsp:txXfrm>
        <a:off x="4343838" y="312895"/>
        <a:ext cx="2216912" cy="2104159"/>
      </dsp:txXfrm>
    </dsp:sp>
    <dsp:sp modelId="{C3D743E2-C863-4BD4-A658-CCCAA12E747C}">
      <dsp:nvSpPr>
        <dsp:cNvPr id="0" name=""/>
        <dsp:cNvSpPr/>
      </dsp:nvSpPr>
      <dsp:spPr>
        <a:xfrm rot="19500000">
          <a:off x="6337850" y="2602119"/>
          <a:ext cx="1893780" cy="704351"/>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6AFA936-D82C-4EF8-8DF6-7F10D181BC8A}">
      <dsp:nvSpPr>
        <dsp:cNvPr id="0" name=""/>
        <dsp:cNvSpPr/>
      </dsp:nvSpPr>
      <dsp:spPr>
        <a:xfrm>
          <a:off x="6876243" y="1331767"/>
          <a:ext cx="2368287" cy="2158827"/>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2667000">
            <a:lnSpc>
              <a:spcPct val="90000"/>
            </a:lnSpc>
            <a:spcBef>
              <a:spcPct val="0"/>
            </a:spcBef>
            <a:spcAft>
              <a:spcPct val="35000"/>
            </a:spcAft>
          </a:pPr>
          <a:r>
            <a:rPr lang="en-US" sz="6000" kern="1200" dirty="0" smtClean="0"/>
            <a:t>3</a:t>
          </a:r>
        </a:p>
        <a:p>
          <a:pPr lvl="0" algn="l" defTabSz="2667000">
            <a:lnSpc>
              <a:spcPct val="90000"/>
            </a:lnSpc>
            <a:spcBef>
              <a:spcPct val="0"/>
            </a:spcBef>
            <a:spcAft>
              <a:spcPct val="35000"/>
            </a:spcAft>
          </a:pPr>
          <a:r>
            <a:rPr lang="en-US" sz="2400" kern="1200" dirty="0" smtClean="0"/>
            <a:t>Understand Azure limits</a:t>
          </a:r>
          <a:endParaRPr lang="en-US" sz="2400" kern="1200" dirty="0"/>
        </a:p>
      </dsp:txBody>
      <dsp:txXfrm>
        <a:off x="6939473" y="1394997"/>
        <a:ext cx="2241827" cy="20323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B0A878-C915-46D7-B1BE-B8D6A8270D15}">
      <dsp:nvSpPr>
        <dsp:cNvPr id="0" name=""/>
        <dsp:cNvSpPr/>
      </dsp:nvSpPr>
      <dsp:spPr>
        <a:xfrm>
          <a:off x="4170872" y="3033695"/>
          <a:ext cx="2471408" cy="2471408"/>
        </a:xfrm>
        <a:prstGeom prst="ellipse">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smtClean="0"/>
            <a:t>XenApp on Azure Architecture</a:t>
          </a:r>
          <a:endParaRPr lang="en-US" sz="2500" kern="1200" dirty="0"/>
        </a:p>
      </dsp:txBody>
      <dsp:txXfrm>
        <a:off x="4532801" y="3395624"/>
        <a:ext cx="1747550" cy="1747550"/>
      </dsp:txXfrm>
    </dsp:sp>
    <dsp:sp modelId="{E77AD157-0DDF-4239-B4F3-1941122BDEBD}">
      <dsp:nvSpPr>
        <dsp:cNvPr id="0" name=""/>
        <dsp:cNvSpPr/>
      </dsp:nvSpPr>
      <dsp:spPr>
        <a:xfrm rot="12900000">
          <a:off x="2637787" y="2616185"/>
          <a:ext cx="1893780" cy="704351"/>
        </a:xfrm>
        <a:prstGeom prst="lef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sp>
    <dsp:sp modelId="{52582CEA-A048-4AE6-9DFE-346ADE6EF011}">
      <dsp:nvSpPr>
        <dsp:cNvPr id="0" name=""/>
        <dsp:cNvSpPr/>
      </dsp:nvSpPr>
      <dsp:spPr>
        <a:xfrm>
          <a:off x="1578847" y="1257801"/>
          <a:ext cx="2347838" cy="230676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t" anchorCtr="0">
          <a:noAutofit/>
        </a:bodyPr>
        <a:lstStyle/>
        <a:p>
          <a:pPr lvl="0" algn="l" defTabSz="2667000">
            <a:lnSpc>
              <a:spcPct val="90000"/>
            </a:lnSpc>
            <a:spcBef>
              <a:spcPct val="0"/>
            </a:spcBef>
            <a:spcAft>
              <a:spcPct val="35000"/>
            </a:spcAft>
          </a:pPr>
          <a:r>
            <a:rPr lang="en-US" sz="6000" kern="1200" dirty="0" smtClean="0"/>
            <a:t>1</a:t>
          </a:r>
        </a:p>
        <a:p>
          <a:pPr lvl="0" algn="l" defTabSz="2667000">
            <a:lnSpc>
              <a:spcPct val="90000"/>
            </a:lnSpc>
            <a:spcBef>
              <a:spcPct val="0"/>
            </a:spcBef>
            <a:spcAft>
              <a:spcPct val="35000"/>
            </a:spcAft>
          </a:pPr>
          <a:r>
            <a:rPr lang="en-US" sz="2400" kern="1200" dirty="0" smtClean="0"/>
            <a:t>Get customer requirements</a:t>
          </a:r>
          <a:endParaRPr lang="en-US" sz="3600" kern="1200" dirty="0" smtClean="0"/>
        </a:p>
      </dsp:txBody>
      <dsp:txXfrm>
        <a:off x="1646410" y="1325364"/>
        <a:ext cx="2212712" cy="2171634"/>
      </dsp:txXfrm>
    </dsp:sp>
    <dsp:sp modelId="{24819937-1B01-4BE4-9D27-F19F3D71B43B}">
      <dsp:nvSpPr>
        <dsp:cNvPr id="0" name=""/>
        <dsp:cNvSpPr/>
      </dsp:nvSpPr>
      <dsp:spPr>
        <a:xfrm rot="16254108">
          <a:off x="4651242" y="1801342"/>
          <a:ext cx="1577280" cy="704351"/>
        </a:xfrm>
        <a:prstGeom prst="lef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sp>
    <dsp:sp modelId="{D7561B93-905A-42C3-8D26-E11783DF6D26}">
      <dsp:nvSpPr>
        <dsp:cNvPr id="0" name=""/>
        <dsp:cNvSpPr/>
      </dsp:nvSpPr>
      <dsp:spPr>
        <a:xfrm>
          <a:off x="4278375" y="247432"/>
          <a:ext cx="2347838" cy="2235085"/>
        </a:xfrm>
        <a:prstGeom prst="roundRect">
          <a:avLst>
            <a:gd name="adj" fmla="val 10000"/>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2667000">
            <a:lnSpc>
              <a:spcPct val="90000"/>
            </a:lnSpc>
            <a:spcBef>
              <a:spcPct val="0"/>
            </a:spcBef>
            <a:spcAft>
              <a:spcPct val="35000"/>
            </a:spcAft>
          </a:pPr>
          <a:r>
            <a:rPr lang="en-US" sz="6000" kern="1200" dirty="0" smtClean="0"/>
            <a:t>2</a:t>
          </a:r>
        </a:p>
        <a:p>
          <a:pPr lvl="0" algn="l" defTabSz="2667000">
            <a:lnSpc>
              <a:spcPct val="90000"/>
            </a:lnSpc>
            <a:spcBef>
              <a:spcPct val="0"/>
            </a:spcBef>
            <a:spcAft>
              <a:spcPct val="35000"/>
            </a:spcAft>
          </a:pPr>
          <a:r>
            <a:rPr lang="en-US" sz="2400" kern="1200" dirty="0" smtClean="0"/>
            <a:t>Understand performance benchmarks</a:t>
          </a:r>
          <a:endParaRPr lang="en-US" sz="3200" kern="1200" dirty="0"/>
        </a:p>
      </dsp:txBody>
      <dsp:txXfrm>
        <a:off x="4343838" y="312895"/>
        <a:ext cx="2216912" cy="2104159"/>
      </dsp:txXfrm>
    </dsp:sp>
    <dsp:sp modelId="{C3D743E2-C863-4BD4-A658-CCCAA12E747C}">
      <dsp:nvSpPr>
        <dsp:cNvPr id="0" name=""/>
        <dsp:cNvSpPr/>
      </dsp:nvSpPr>
      <dsp:spPr>
        <a:xfrm rot="19500000">
          <a:off x="6337850" y="2602119"/>
          <a:ext cx="1893780" cy="704351"/>
        </a:xfrm>
        <a:prstGeom prst="lef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sp>
    <dsp:sp modelId="{86AFA936-D82C-4EF8-8DF6-7F10D181BC8A}">
      <dsp:nvSpPr>
        <dsp:cNvPr id="0" name=""/>
        <dsp:cNvSpPr/>
      </dsp:nvSpPr>
      <dsp:spPr>
        <a:xfrm>
          <a:off x="6876243" y="1331767"/>
          <a:ext cx="2368287" cy="2158827"/>
        </a:xfrm>
        <a:prstGeom prst="roundRect">
          <a:avLst>
            <a:gd name="adj" fmla="val 10000"/>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2667000">
            <a:lnSpc>
              <a:spcPct val="90000"/>
            </a:lnSpc>
            <a:spcBef>
              <a:spcPct val="0"/>
            </a:spcBef>
            <a:spcAft>
              <a:spcPct val="35000"/>
            </a:spcAft>
          </a:pPr>
          <a:r>
            <a:rPr lang="en-US" sz="6000" kern="1200" dirty="0" smtClean="0"/>
            <a:t>3</a:t>
          </a:r>
        </a:p>
        <a:p>
          <a:pPr lvl="0" algn="l" defTabSz="2667000">
            <a:lnSpc>
              <a:spcPct val="90000"/>
            </a:lnSpc>
            <a:spcBef>
              <a:spcPct val="0"/>
            </a:spcBef>
            <a:spcAft>
              <a:spcPct val="35000"/>
            </a:spcAft>
          </a:pPr>
          <a:r>
            <a:rPr lang="en-US" sz="2400" kern="1200" dirty="0" smtClean="0"/>
            <a:t>Understand Azure limits</a:t>
          </a:r>
          <a:endParaRPr lang="en-US" sz="2400" kern="1200" dirty="0"/>
        </a:p>
      </dsp:txBody>
      <dsp:txXfrm>
        <a:off x="6939473" y="1394997"/>
        <a:ext cx="2241827" cy="20323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B0A878-C915-46D7-B1BE-B8D6A8270D15}">
      <dsp:nvSpPr>
        <dsp:cNvPr id="0" name=""/>
        <dsp:cNvSpPr/>
      </dsp:nvSpPr>
      <dsp:spPr>
        <a:xfrm>
          <a:off x="4170872" y="3033695"/>
          <a:ext cx="2471408" cy="2471408"/>
        </a:xfrm>
        <a:prstGeom prst="ellipse">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smtClean="0"/>
            <a:t>XenApp on Azure Architecture</a:t>
          </a:r>
          <a:endParaRPr lang="en-US" sz="2500" kern="1200" dirty="0"/>
        </a:p>
      </dsp:txBody>
      <dsp:txXfrm>
        <a:off x="4532801" y="3395624"/>
        <a:ext cx="1747550" cy="1747550"/>
      </dsp:txXfrm>
    </dsp:sp>
    <dsp:sp modelId="{E77AD157-0DDF-4239-B4F3-1941122BDEBD}">
      <dsp:nvSpPr>
        <dsp:cNvPr id="0" name=""/>
        <dsp:cNvSpPr/>
      </dsp:nvSpPr>
      <dsp:spPr>
        <a:xfrm rot="12900000">
          <a:off x="2637787" y="2616185"/>
          <a:ext cx="1893780" cy="704351"/>
        </a:xfrm>
        <a:prstGeom prst="leftArrow">
          <a:avLst>
            <a:gd name="adj1" fmla="val 60000"/>
            <a:gd name="adj2" fmla="val 50000"/>
          </a:avLst>
        </a:prstGeom>
        <a:solidFill>
          <a:schemeClr val="bg1">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52582CEA-A048-4AE6-9DFE-346ADE6EF011}">
      <dsp:nvSpPr>
        <dsp:cNvPr id="0" name=""/>
        <dsp:cNvSpPr/>
      </dsp:nvSpPr>
      <dsp:spPr>
        <a:xfrm>
          <a:off x="1578847" y="1257801"/>
          <a:ext cx="2347838" cy="2306760"/>
        </a:xfrm>
        <a:prstGeom prst="roundRect">
          <a:avLst>
            <a:gd name="adj" fmla="val 10000"/>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t" anchorCtr="0">
          <a:noAutofit/>
        </a:bodyPr>
        <a:lstStyle/>
        <a:p>
          <a:pPr lvl="0" algn="l" defTabSz="2667000">
            <a:lnSpc>
              <a:spcPct val="90000"/>
            </a:lnSpc>
            <a:spcBef>
              <a:spcPct val="0"/>
            </a:spcBef>
            <a:spcAft>
              <a:spcPct val="35000"/>
            </a:spcAft>
          </a:pPr>
          <a:r>
            <a:rPr lang="en-US" sz="6000" kern="1200" dirty="0" smtClean="0"/>
            <a:t>1</a:t>
          </a:r>
        </a:p>
        <a:p>
          <a:pPr lvl="0" algn="l" defTabSz="2667000">
            <a:lnSpc>
              <a:spcPct val="90000"/>
            </a:lnSpc>
            <a:spcBef>
              <a:spcPct val="0"/>
            </a:spcBef>
            <a:spcAft>
              <a:spcPct val="35000"/>
            </a:spcAft>
          </a:pPr>
          <a:r>
            <a:rPr lang="en-US" sz="2400" kern="1200" dirty="0" smtClean="0"/>
            <a:t>Get customer requirements</a:t>
          </a:r>
          <a:endParaRPr lang="en-US" sz="3600" kern="1200" dirty="0" smtClean="0"/>
        </a:p>
      </dsp:txBody>
      <dsp:txXfrm>
        <a:off x="1646410" y="1325364"/>
        <a:ext cx="2212712" cy="2171634"/>
      </dsp:txXfrm>
    </dsp:sp>
    <dsp:sp modelId="{24819937-1B01-4BE4-9D27-F19F3D71B43B}">
      <dsp:nvSpPr>
        <dsp:cNvPr id="0" name=""/>
        <dsp:cNvSpPr/>
      </dsp:nvSpPr>
      <dsp:spPr>
        <a:xfrm rot="16254108">
          <a:off x="4651242" y="1801342"/>
          <a:ext cx="1577280" cy="704351"/>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7561B93-905A-42C3-8D26-E11783DF6D26}">
      <dsp:nvSpPr>
        <dsp:cNvPr id="0" name=""/>
        <dsp:cNvSpPr/>
      </dsp:nvSpPr>
      <dsp:spPr>
        <a:xfrm>
          <a:off x="4278375" y="247432"/>
          <a:ext cx="2347838" cy="2235085"/>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2667000">
            <a:lnSpc>
              <a:spcPct val="90000"/>
            </a:lnSpc>
            <a:spcBef>
              <a:spcPct val="0"/>
            </a:spcBef>
            <a:spcAft>
              <a:spcPct val="35000"/>
            </a:spcAft>
          </a:pPr>
          <a:r>
            <a:rPr lang="en-US" sz="6000" kern="1200" dirty="0" smtClean="0"/>
            <a:t>2</a:t>
          </a:r>
        </a:p>
        <a:p>
          <a:pPr lvl="0" algn="l" defTabSz="2667000">
            <a:lnSpc>
              <a:spcPct val="90000"/>
            </a:lnSpc>
            <a:spcBef>
              <a:spcPct val="0"/>
            </a:spcBef>
            <a:spcAft>
              <a:spcPct val="35000"/>
            </a:spcAft>
          </a:pPr>
          <a:r>
            <a:rPr lang="en-US" sz="2400" kern="1200" dirty="0" smtClean="0"/>
            <a:t>Understand performance benchmarks</a:t>
          </a:r>
          <a:endParaRPr lang="en-US" sz="3200" kern="1200" dirty="0"/>
        </a:p>
      </dsp:txBody>
      <dsp:txXfrm>
        <a:off x="4343838" y="312895"/>
        <a:ext cx="2216912" cy="2104159"/>
      </dsp:txXfrm>
    </dsp:sp>
    <dsp:sp modelId="{C3D743E2-C863-4BD4-A658-CCCAA12E747C}">
      <dsp:nvSpPr>
        <dsp:cNvPr id="0" name=""/>
        <dsp:cNvSpPr/>
      </dsp:nvSpPr>
      <dsp:spPr>
        <a:xfrm rot="19500000">
          <a:off x="6337850" y="2602119"/>
          <a:ext cx="1893780" cy="704351"/>
        </a:xfrm>
        <a:prstGeom prst="leftArrow">
          <a:avLst>
            <a:gd name="adj1" fmla="val 60000"/>
            <a:gd name="adj2" fmla="val 50000"/>
          </a:avLst>
        </a:prstGeom>
        <a:solidFill>
          <a:schemeClr val="bg1">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86AFA936-D82C-4EF8-8DF6-7F10D181BC8A}">
      <dsp:nvSpPr>
        <dsp:cNvPr id="0" name=""/>
        <dsp:cNvSpPr/>
      </dsp:nvSpPr>
      <dsp:spPr>
        <a:xfrm>
          <a:off x="6876243" y="1331767"/>
          <a:ext cx="2368287" cy="2158827"/>
        </a:xfrm>
        <a:prstGeom prst="roundRect">
          <a:avLst>
            <a:gd name="adj" fmla="val 10000"/>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2667000">
            <a:lnSpc>
              <a:spcPct val="90000"/>
            </a:lnSpc>
            <a:spcBef>
              <a:spcPct val="0"/>
            </a:spcBef>
            <a:spcAft>
              <a:spcPct val="35000"/>
            </a:spcAft>
          </a:pPr>
          <a:r>
            <a:rPr lang="en-US" sz="6000" kern="1200" dirty="0" smtClean="0"/>
            <a:t>3</a:t>
          </a:r>
        </a:p>
        <a:p>
          <a:pPr lvl="0" algn="l" defTabSz="2667000">
            <a:lnSpc>
              <a:spcPct val="90000"/>
            </a:lnSpc>
            <a:spcBef>
              <a:spcPct val="0"/>
            </a:spcBef>
            <a:spcAft>
              <a:spcPct val="35000"/>
            </a:spcAft>
          </a:pPr>
          <a:r>
            <a:rPr lang="en-US" sz="2400" kern="1200" dirty="0" smtClean="0"/>
            <a:t>Understand Azure limits</a:t>
          </a:r>
          <a:endParaRPr lang="en-US" sz="2400" kern="1200" dirty="0"/>
        </a:p>
      </dsp:txBody>
      <dsp:txXfrm>
        <a:off x="6939473" y="1394997"/>
        <a:ext cx="2241827" cy="203236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B0A878-C915-46D7-B1BE-B8D6A8270D15}">
      <dsp:nvSpPr>
        <dsp:cNvPr id="0" name=""/>
        <dsp:cNvSpPr/>
      </dsp:nvSpPr>
      <dsp:spPr>
        <a:xfrm>
          <a:off x="4170872" y="3033695"/>
          <a:ext cx="2471408" cy="2471408"/>
        </a:xfrm>
        <a:prstGeom prst="ellipse">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smtClean="0"/>
            <a:t>XenApp on Azure Architecture</a:t>
          </a:r>
          <a:endParaRPr lang="en-US" sz="2500" kern="1200" dirty="0"/>
        </a:p>
      </dsp:txBody>
      <dsp:txXfrm>
        <a:off x="4532801" y="3395624"/>
        <a:ext cx="1747550" cy="1747550"/>
      </dsp:txXfrm>
    </dsp:sp>
    <dsp:sp modelId="{E77AD157-0DDF-4239-B4F3-1941122BDEBD}">
      <dsp:nvSpPr>
        <dsp:cNvPr id="0" name=""/>
        <dsp:cNvSpPr/>
      </dsp:nvSpPr>
      <dsp:spPr>
        <a:xfrm rot="12900000">
          <a:off x="2637787" y="2616185"/>
          <a:ext cx="1893780" cy="704351"/>
        </a:xfrm>
        <a:prstGeom prst="leftArrow">
          <a:avLst>
            <a:gd name="adj1" fmla="val 60000"/>
            <a:gd name="adj2" fmla="val 50000"/>
          </a:avLst>
        </a:prstGeom>
        <a:solidFill>
          <a:schemeClr val="bg1">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52582CEA-A048-4AE6-9DFE-346ADE6EF011}">
      <dsp:nvSpPr>
        <dsp:cNvPr id="0" name=""/>
        <dsp:cNvSpPr/>
      </dsp:nvSpPr>
      <dsp:spPr>
        <a:xfrm>
          <a:off x="1578847" y="1257801"/>
          <a:ext cx="2347838" cy="2306760"/>
        </a:xfrm>
        <a:prstGeom prst="roundRect">
          <a:avLst>
            <a:gd name="adj" fmla="val 10000"/>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t" anchorCtr="0">
          <a:noAutofit/>
        </a:bodyPr>
        <a:lstStyle/>
        <a:p>
          <a:pPr lvl="0" algn="l" defTabSz="2667000">
            <a:lnSpc>
              <a:spcPct val="90000"/>
            </a:lnSpc>
            <a:spcBef>
              <a:spcPct val="0"/>
            </a:spcBef>
            <a:spcAft>
              <a:spcPct val="35000"/>
            </a:spcAft>
          </a:pPr>
          <a:r>
            <a:rPr lang="en-US" sz="6000" kern="1200" dirty="0" smtClean="0"/>
            <a:t>1</a:t>
          </a:r>
        </a:p>
        <a:p>
          <a:pPr lvl="0" algn="l" defTabSz="2667000">
            <a:lnSpc>
              <a:spcPct val="90000"/>
            </a:lnSpc>
            <a:spcBef>
              <a:spcPct val="0"/>
            </a:spcBef>
            <a:spcAft>
              <a:spcPct val="35000"/>
            </a:spcAft>
          </a:pPr>
          <a:r>
            <a:rPr lang="en-US" sz="2400" kern="1200" dirty="0" smtClean="0"/>
            <a:t>Get customer requirements</a:t>
          </a:r>
          <a:endParaRPr lang="en-US" sz="3600" kern="1200" dirty="0" smtClean="0"/>
        </a:p>
      </dsp:txBody>
      <dsp:txXfrm>
        <a:off x="1646410" y="1325364"/>
        <a:ext cx="2212712" cy="2171634"/>
      </dsp:txXfrm>
    </dsp:sp>
    <dsp:sp modelId="{24819937-1B01-4BE4-9D27-F19F3D71B43B}">
      <dsp:nvSpPr>
        <dsp:cNvPr id="0" name=""/>
        <dsp:cNvSpPr/>
      </dsp:nvSpPr>
      <dsp:spPr>
        <a:xfrm rot="16254108">
          <a:off x="4651242" y="1801342"/>
          <a:ext cx="1577280" cy="704351"/>
        </a:xfrm>
        <a:prstGeom prst="leftArrow">
          <a:avLst>
            <a:gd name="adj1" fmla="val 60000"/>
            <a:gd name="adj2" fmla="val 50000"/>
          </a:avLst>
        </a:prstGeom>
        <a:solidFill>
          <a:schemeClr val="bg1">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D7561B93-905A-42C3-8D26-E11783DF6D26}">
      <dsp:nvSpPr>
        <dsp:cNvPr id="0" name=""/>
        <dsp:cNvSpPr/>
      </dsp:nvSpPr>
      <dsp:spPr>
        <a:xfrm>
          <a:off x="4278375" y="247432"/>
          <a:ext cx="2347838" cy="2235085"/>
        </a:xfrm>
        <a:prstGeom prst="roundRect">
          <a:avLst>
            <a:gd name="adj" fmla="val 10000"/>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2667000">
            <a:lnSpc>
              <a:spcPct val="90000"/>
            </a:lnSpc>
            <a:spcBef>
              <a:spcPct val="0"/>
            </a:spcBef>
            <a:spcAft>
              <a:spcPct val="35000"/>
            </a:spcAft>
          </a:pPr>
          <a:r>
            <a:rPr lang="en-US" sz="6000" kern="1200" dirty="0" smtClean="0"/>
            <a:t>2</a:t>
          </a:r>
        </a:p>
        <a:p>
          <a:pPr lvl="0" algn="l" defTabSz="2667000">
            <a:lnSpc>
              <a:spcPct val="90000"/>
            </a:lnSpc>
            <a:spcBef>
              <a:spcPct val="0"/>
            </a:spcBef>
            <a:spcAft>
              <a:spcPct val="35000"/>
            </a:spcAft>
          </a:pPr>
          <a:r>
            <a:rPr lang="en-US" sz="2400" kern="1200" dirty="0" smtClean="0"/>
            <a:t>Understand performance benchmarks</a:t>
          </a:r>
          <a:endParaRPr lang="en-US" sz="3200" kern="1200" dirty="0"/>
        </a:p>
      </dsp:txBody>
      <dsp:txXfrm>
        <a:off x="4343838" y="312895"/>
        <a:ext cx="2216912" cy="2104159"/>
      </dsp:txXfrm>
    </dsp:sp>
    <dsp:sp modelId="{C3D743E2-C863-4BD4-A658-CCCAA12E747C}">
      <dsp:nvSpPr>
        <dsp:cNvPr id="0" name=""/>
        <dsp:cNvSpPr/>
      </dsp:nvSpPr>
      <dsp:spPr>
        <a:xfrm rot="19500000">
          <a:off x="6337850" y="2602119"/>
          <a:ext cx="1893780" cy="704351"/>
        </a:xfrm>
        <a:prstGeom prst="leftArrow">
          <a:avLst>
            <a:gd name="adj1" fmla="val 60000"/>
            <a:gd name="adj2" fmla="val 50000"/>
          </a:avLst>
        </a:prstGeom>
        <a:solidFill>
          <a:schemeClr val="bg1">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86AFA936-D82C-4EF8-8DF6-7F10D181BC8A}">
      <dsp:nvSpPr>
        <dsp:cNvPr id="0" name=""/>
        <dsp:cNvSpPr/>
      </dsp:nvSpPr>
      <dsp:spPr>
        <a:xfrm>
          <a:off x="6876243" y="1331767"/>
          <a:ext cx="2368287" cy="2158827"/>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2667000">
            <a:lnSpc>
              <a:spcPct val="90000"/>
            </a:lnSpc>
            <a:spcBef>
              <a:spcPct val="0"/>
            </a:spcBef>
            <a:spcAft>
              <a:spcPct val="35000"/>
            </a:spcAft>
          </a:pPr>
          <a:r>
            <a:rPr lang="en-US" sz="6000" kern="1200" dirty="0" smtClean="0"/>
            <a:t>3</a:t>
          </a:r>
        </a:p>
        <a:p>
          <a:pPr lvl="0" algn="l" defTabSz="2667000">
            <a:lnSpc>
              <a:spcPct val="90000"/>
            </a:lnSpc>
            <a:spcBef>
              <a:spcPct val="0"/>
            </a:spcBef>
            <a:spcAft>
              <a:spcPct val="35000"/>
            </a:spcAft>
          </a:pPr>
          <a:r>
            <a:rPr lang="en-US" sz="2400" kern="1200" dirty="0" smtClean="0"/>
            <a:t>Understand Azure limits</a:t>
          </a:r>
          <a:endParaRPr lang="en-US" sz="2400" kern="1200" dirty="0"/>
        </a:p>
      </dsp:txBody>
      <dsp:txXfrm>
        <a:off x="6939473" y="1394997"/>
        <a:ext cx="2241827" cy="203236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B0A878-C915-46D7-B1BE-B8D6A8270D15}">
      <dsp:nvSpPr>
        <dsp:cNvPr id="0" name=""/>
        <dsp:cNvSpPr/>
      </dsp:nvSpPr>
      <dsp:spPr>
        <a:xfrm>
          <a:off x="4170872" y="3033695"/>
          <a:ext cx="2471408" cy="247140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smtClean="0"/>
            <a:t>XenApp on Azure Architecture</a:t>
          </a:r>
          <a:endParaRPr lang="en-US" sz="2500" kern="1200" dirty="0"/>
        </a:p>
      </dsp:txBody>
      <dsp:txXfrm>
        <a:off x="4532801" y="3395624"/>
        <a:ext cx="1747550" cy="1747550"/>
      </dsp:txXfrm>
    </dsp:sp>
    <dsp:sp modelId="{E77AD157-0DDF-4239-B4F3-1941122BDEBD}">
      <dsp:nvSpPr>
        <dsp:cNvPr id="0" name=""/>
        <dsp:cNvSpPr/>
      </dsp:nvSpPr>
      <dsp:spPr>
        <a:xfrm rot="12900000">
          <a:off x="2637787" y="2616185"/>
          <a:ext cx="1893780" cy="704351"/>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2582CEA-A048-4AE6-9DFE-346ADE6EF011}">
      <dsp:nvSpPr>
        <dsp:cNvPr id="0" name=""/>
        <dsp:cNvSpPr/>
      </dsp:nvSpPr>
      <dsp:spPr>
        <a:xfrm>
          <a:off x="1578847" y="1257801"/>
          <a:ext cx="2347838" cy="230676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t" anchorCtr="0">
          <a:noAutofit/>
        </a:bodyPr>
        <a:lstStyle/>
        <a:p>
          <a:pPr lvl="0" algn="l" defTabSz="2667000">
            <a:lnSpc>
              <a:spcPct val="90000"/>
            </a:lnSpc>
            <a:spcBef>
              <a:spcPct val="0"/>
            </a:spcBef>
            <a:spcAft>
              <a:spcPct val="35000"/>
            </a:spcAft>
          </a:pPr>
          <a:r>
            <a:rPr lang="en-US" sz="6000" kern="1200" dirty="0" smtClean="0"/>
            <a:t>1</a:t>
          </a:r>
        </a:p>
        <a:p>
          <a:pPr lvl="0" algn="l" defTabSz="2667000">
            <a:lnSpc>
              <a:spcPct val="90000"/>
            </a:lnSpc>
            <a:spcBef>
              <a:spcPct val="0"/>
            </a:spcBef>
            <a:spcAft>
              <a:spcPct val="35000"/>
            </a:spcAft>
          </a:pPr>
          <a:r>
            <a:rPr lang="en-US" sz="2400" kern="1200" dirty="0" smtClean="0"/>
            <a:t>Get customer requirements</a:t>
          </a:r>
          <a:endParaRPr lang="en-US" sz="3600" kern="1200" dirty="0" smtClean="0"/>
        </a:p>
      </dsp:txBody>
      <dsp:txXfrm>
        <a:off x="1646410" y="1325364"/>
        <a:ext cx="2212712" cy="2171634"/>
      </dsp:txXfrm>
    </dsp:sp>
    <dsp:sp modelId="{24819937-1B01-4BE4-9D27-F19F3D71B43B}">
      <dsp:nvSpPr>
        <dsp:cNvPr id="0" name=""/>
        <dsp:cNvSpPr/>
      </dsp:nvSpPr>
      <dsp:spPr>
        <a:xfrm rot="16254108">
          <a:off x="4651242" y="1801342"/>
          <a:ext cx="1577280" cy="704351"/>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7561B93-905A-42C3-8D26-E11783DF6D26}">
      <dsp:nvSpPr>
        <dsp:cNvPr id="0" name=""/>
        <dsp:cNvSpPr/>
      </dsp:nvSpPr>
      <dsp:spPr>
        <a:xfrm>
          <a:off x="4278375" y="247432"/>
          <a:ext cx="2347838" cy="2235085"/>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2667000">
            <a:lnSpc>
              <a:spcPct val="90000"/>
            </a:lnSpc>
            <a:spcBef>
              <a:spcPct val="0"/>
            </a:spcBef>
            <a:spcAft>
              <a:spcPct val="35000"/>
            </a:spcAft>
          </a:pPr>
          <a:r>
            <a:rPr lang="en-US" sz="6000" kern="1200" dirty="0" smtClean="0"/>
            <a:t>2</a:t>
          </a:r>
        </a:p>
        <a:p>
          <a:pPr lvl="0" algn="l" defTabSz="2667000">
            <a:lnSpc>
              <a:spcPct val="90000"/>
            </a:lnSpc>
            <a:spcBef>
              <a:spcPct val="0"/>
            </a:spcBef>
            <a:spcAft>
              <a:spcPct val="35000"/>
            </a:spcAft>
          </a:pPr>
          <a:r>
            <a:rPr lang="en-US" sz="2400" kern="1200" dirty="0" smtClean="0"/>
            <a:t>Understand performance benchmarks</a:t>
          </a:r>
          <a:endParaRPr lang="en-US" sz="3200" kern="1200" dirty="0"/>
        </a:p>
      </dsp:txBody>
      <dsp:txXfrm>
        <a:off x="4343838" y="312895"/>
        <a:ext cx="2216912" cy="2104159"/>
      </dsp:txXfrm>
    </dsp:sp>
    <dsp:sp modelId="{C3D743E2-C863-4BD4-A658-CCCAA12E747C}">
      <dsp:nvSpPr>
        <dsp:cNvPr id="0" name=""/>
        <dsp:cNvSpPr/>
      </dsp:nvSpPr>
      <dsp:spPr>
        <a:xfrm rot="19500000">
          <a:off x="6337850" y="2602119"/>
          <a:ext cx="1893780" cy="704351"/>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6AFA936-D82C-4EF8-8DF6-7F10D181BC8A}">
      <dsp:nvSpPr>
        <dsp:cNvPr id="0" name=""/>
        <dsp:cNvSpPr/>
      </dsp:nvSpPr>
      <dsp:spPr>
        <a:xfrm>
          <a:off x="6876243" y="1331767"/>
          <a:ext cx="2368287" cy="2158827"/>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2667000">
            <a:lnSpc>
              <a:spcPct val="90000"/>
            </a:lnSpc>
            <a:spcBef>
              <a:spcPct val="0"/>
            </a:spcBef>
            <a:spcAft>
              <a:spcPct val="35000"/>
            </a:spcAft>
          </a:pPr>
          <a:r>
            <a:rPr lang="en-US" sz="6000" kern="1200" dirty="0" smtClean="0"/>
            <a:t>3</a:t>
          </a:r>
        </a:p>
        <a:p>
          <a:pPr lvl="0" algn="l" defTabSz="2667000">
            <a:lnSpc>
              <a:spcPct val="90000"/>
            </a:lnSpc>
            <a:spcBef>
              <a:spcPct val="0"/>
            </a:spcBef>
            <a:spcAft>
              <a:spcPct val="35000"/>
            </a:spcAft>
          </a:pPr>
          <a:r>
            <a:rPr lang="en-US" sz="2400" kern="1200" dirty="0" smtClean="0"/>
            <a:t>Understand Azure limits</a:t>
          </a:r>
          <a:endParaRPr lang="en-US" sz="2400" kern="1200" dirty="0"/>
        </a:p>
      </dsp:txBody>
      <dsp:txXfrm>
        <a:off x="6939473" y="1394997"/>
        <a:ext cx="2241827" cy="203236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B50DE8-9D0C-42E1-B37A-AC54176C8280}">
      <dsp:nvSpPr>
        <dsp:cNvPr id="0" name=""/>
        <dsp:cNvSpPr/>
      </dsp:nvSpPr>
      <dsp:spPr>
        <a:xfrm>
          <a:off x="0" y="-68893"/>
          <a:ext cx="3486771" cy="855566"/>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kern="1200" dirty="0" smtClean="0"/>
            <a:t>Infrastructure servers</a:t>
          </a:r>
          <a:endParaRPr lang="en-US" sz="2400" kern="1200" dirty="0"/>
        </a:p>
      </dsp:txBody>
      <dsp:txXfrm>
        <a:off x="0" y="-68893"/>
        <a:ext cx="3486771" cy="855566"/>
      </dsp:txXfrm>
    </dsp:sp>
    <dsp:sp modelId="{5939FAB6-6537-4219-938F-7F95E5690E69}">
      <dsp:nvSpPr>
        <dsp:cNvPr id="0" name=""/>
        <dsp:cNvSpPr/>
      </dsp:nvSpPr>
      <dsp:spPr>
        <a:xfrm>
          <a:off x="0" y="786673"/>
          <a:ext cx="3486771" cy="2360699"/>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smtClean="0"/>
            <a:t>NetScaler (2)</a:t>
          </a:r>
          <a:endParaRPr lang="en-US" sz="2000" kern="1200" dirty="0"/>
        </a:p>
        <a:p>
          <a:pPr marL="228600" lvl="1" indent="-228600" algn="l" defTabSz="889000">
            <a:lnSpc>
              <a:spcPct val="90000"/>
            </a:lnSpc>
            <a:spcBef>
              <a:spcPct val="0"/>
            </a:spcBef>
            <a:spcAft>
              <a:spcPct val="15000"/>
            </a:spcAft>
            <a:buChar char="••"/>
          </a:pPr>
          <a:r>
            <a:rPr lang="en-US" sz="2000" kern="1200" smtClean="0"/>
            <a:t>XenDesktop Controller (2)</a:t>
          </a:r>
          <a:endParaRPr lang="en-US" sz="2000" kern="1200" dirty="0"/>
        </a:p>
        <a:p>
          <a:pPr marL="228600" lvl="1" indent="-228600" algn="l" defTabSz="889000">
            <a:lnSpc>
              <a:spcPct val="90000"/>
            </a:lnSpc>
            <a:spcBef>
              <a:spcPct val="0"/>
            </a:spcBef>
            <a:spcAft>
              <a:spcPct val="15000"/>
            </a:spcAft>
            <a:buChar char="••"/>
          </a:pPr>
          <a:r>
            <a:rPr lang="en-US" sz="2000" kern="1200" smtClean="0"/>
            <a:t>Storefront (2)</a:t>
          </a:r>
          <a:endParaRPr lang="en-US" sz="2000" kern="1200" dirty="0"/>
        </a:p>
        <a:p>
          <a:pPr marL="228600" lvl="1" indent="-228600" algn="l" defTabSz="889000">
            <a:lnSpc>
              <a:spcPct val="90000"/>
            </a:lnSpc>
            <a:spcBef>
              <a:spcPct val="0"/>
            </a:spcBef>
            <a:spcAft>
              <a:spcPct val="15000"/>
            </a:spcAft>
            <a:buChar char="••"/>
          </a:pPr>
          <a:r>
            <a:rPr lang="en-US" sz="2000" kern="1200" dirty="0" smtClean="0"/>
            <a:t>License Server (1)</a:t>
          </a:r>
          <a:endParaRPr lang="en-US" sz="2000" kern="1200" dirty="0"/>
        </a:p>
        <a:p>
          <a:pPr marL="228600" lvl="1" indent="-228600" algn="l" defTabSz="889000">
            <a:lnSpc>
              <a:spcPct val="90000"/>
            </a:lnSpc>
            <a:spcBef>
              <a:spcPct val="0"/>
            </a:spcBef>
            <a:spcAft>
              <a:spcPct val="15000"/>
            </a:spcAft>
            <a:buChar char="••"/>
          </a:pPr>
          <a:r>
            <a:rPr lang="en-US" sz="2000" kern="1200" dirty="0" smtClean="0"/>
            <a:t>SQL Server (2)</a:t>
          </a:r>
          <a:endParaRPr lang="en-US" sz="2000" kern="1200" dirty="0"/>
        </a:p>
        <a:p>
          <a:pPr marL="228600" lvl="1" indent="-228600" algn="l" defTabSz="889000">
            <a:lnSpc>
              <a:spcPct val="90000"/>
            </a:lnSpc>
            <a:spcBef>
              <a:spcPct val="0"/>
            </a:spcBef>
            <a:spcAft>
              <a:spcPct val="15000"/>
            </a:spcAft>
            <a:buChar char="••"/>
          </a:pPr>
          <a:r>
            <a:rPr lang="en-US" sz="2000" kern="1200" dirty="0" smtClean="0"/>
            <a:t>DC (1)</a:t>
          </a:r>
          <a:endParaRPr lang="en-US" sz="2000" kern="1200" dirty="0"/>
        </a:p>
      </dsp:txBody>
      <dsp:txXfrm>
        <a:off x="0" y="786673"/>
        <a:ext cx="3486771" cy="2360699"/>
      </dsp:txXfrm>
    </dsp:sp>
    <dsp:sp modelId="{BA7884B0-AF6A-4AF8-BAE4-D4234C43C0CD}">
      <dsp:nvSpPr>
        <dsp:cNvPr id="0" name=""/>
        <dsp:cNvSpPr/>
      </dsp:nvSpPr>
      <dsp:spPr>
        <a:xfrm>
          <a:off x="3772077" y="-68893"/>
          <a:ext cx="3449227" cy="855566"/>
        </a:xfrm>
        <a:prstGeom prst="rect">
          <a:avLst/>
        </a:prstGeom>
        <a:solidFill>
          <a:schemeClr val="accent2">
            <a:hueOff val="-1086179"/>
            <a:satOff val="0"/>
            <a:lumOff val="2353"/>
            <a:alphaOff val="0"/>
          </a:schemeClr>
        </a:solidFill>
        <a:ln w="25400" cap="flat" cmpd="sng" algn="ctr">
          <a:solidFill>
            <a:schemeClr val="accent2">
              <a:hueOff val="-1086179"/>
              <a:satOff val="0"/>
              <a:lumOff val="235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kern="1200" dirty="0" smtClean="0"/>
            <a:t>XenApp session hosts</a:t>
          </a:r>
          <a:endParaRPr lang="en-US" sz="2400" kern="1200" dirty="0"/>
        </a:p>
      </dsp:txBody>
      <dsp:txXfrm>
        <a:off x="3772077" y="-68893"/>
        <a:ext cx="3449227" cy="855566"/>
      </dsp:txXfrm>
    </dsp:sp>
    <dsp:sp modelId="{18F721DE-5649-44D3-9679-6286EC569AB9}">
      <dsp:nvSpPr>
        <dsp:cNvPr id="0" name=""/>
        <dsp:cNvSpPr/>
      </dsp:nvSpPr>
      <dsp:spPr>
        <a:xfrm>
          <a:off x="3772077" y="786673"/>
          <a:ext cx="3449227" cy="2360699"/>
        </a:xfrm>
        <a:prstGeom prst="rect">
          <a:avLst/>
        </a:prstGeom>
        <a:solidFill>
          <a:schemeClr val="accent2">
            <a:tint val="40000"/>
            <a:alpha val="90000"/>
            <a:hueOff val="-1635755"/>
            <a:satOff val="8090"/>
            <a:lumOff val="768"/>
            <a:alphaOff val="0"/>
          </a:schemeClr>
        </a:solidFill>
        <a:ln w="25400" cap="flat" cmpd="sng" algn="ctr">
          <a:solidFill>
            <a:schemeClr val="accent2">
              <a:tint val="40000"/>
              <a:alpha val="90000"/>
              <a:hueOff val="-1635755"/>
              <a:satOff val="8090"/>
              <a:lumOff val="76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solidFill>
                <a:schemeClr val="tx1">
                  <a:lumMod val="85000"/>
                  <a:lumOff val="15000"/>
                </a:schemeClr>
              </a:solidFill>
            </a:rPr>
            <a:t>400 users / 18 users per server  ~ 23 servers</a:t>
          </a:r>
          <a:endParaRPr lang="en-US" sz="2000" kern="1200" dirty="0">
            <a:solidFill>
              <a:schemeClr val="tx1">
                <a:lumMod val="85000"/>
                <a:lumOff val="15000"/>
              </a:schemeClr>
            </a:solidFill>
          </a:endParaRPr>
        </a:p>
        <a:p>
          <a:pPr marL="228600" lvl="1" indent="-228600" algn="l" defTabSz="889000">
            <a:lnSpc>
              <a:spcPct val="90000"/>
            </a:lnSpc>
            <a:spcBef>
              <a:spcPct val="0"/>
            </a:spcBef>
            <a:spcAft>
              <a:spcPct val="15000"/>
            </a:spcAft>
            <a:buChar char="••"/>
          </a:pPr>
          <a:endParaRPr lang="en-US" sz="2000" kern="1200" dirty="0">
            <a:solidFill>
              <a:schemeClr val="tx1">
                <a:lumMod val="85000"/>
                <a:lumOff val="15000"/>
              </a:schemeClr>
            </a:solidFill>
          </a:endParaRPr>
        </a:p>
        <a:p>
          <a:pPr marL="228600" lvl="1" indent="-228600" algn="l" defTabSz="889000">
            <a:lnSpc>
              <a:spcPct val="90000"/>
            </a:lnSpc>
            <a:spcBef>
              <a:spcPct val="0"/>
            </a:spcBef>
            <a:spcAft>
              <a:spcPct val="15000"/>
            </a:spcAft>
            <a:buChar char="••"/>
          </a:pPr>
          <a:endParaRPr lang="en-US" sz="2000" kern="1200" dirty="0">
            <a:solidFill>
              <a:schemeClr val="tx1">
                <a:lumMod val="85000"/>
                <a:lumOff val="15000"/>
              </a:schemeClr>
            </a:solidFill>
          </a:endParaRPr>
        </a:p>
        <a:p>
          <a:pPr marL="228600" lvl="1" indent="-228600" algn="l" defTabSz="889000">
            <a:lnSpc>
              <a:spcPct val="90000"/>
            </a:lnSpc>
            <a:spcBef>
              <a:spcPct val="0"/>
            </a:spcBef>
            <a:spcAft>
              <a:spcPct val="15000"/>
            </a:spcAft>
            <a:buChar char="••"/>
          </a:pPr>
          <a:r>
            <a:rPr lang="en-US" sz="2000" kern="1200" dirty="0" smtClean="0">
              <a:solidFill>
                <a:schemeClr val="tx1">
                  <a:lumMod val="85000"/>
                  <a:lumOff val="15000"/>
                </a:schemeClr>
              </a:solidFill>
            </a:rPr>
            <a:t>23 servers x 300 IOPS = 6900 IOPS </a:t>
          </a:r>
          <a:endParaRPr lang="en-US" sz="2000" kern="1200" dirty="0">
            <a:solidFill>
              <a:schemeClr val="tx1">
                <a:lumMod val="85000"/>
                <a:lumOff val="15000"/>
              </a:schemeClr>
            </a:solidFill>
          </a:endParaRPr>
        </a:p>
      </dsp:txBody>
      <dsp:txXfrm>
        <a:off x="3772077" y="786673"/>
        <a:ext cx="3449227" cy="2360699"/>
      </dsp:txXfrm>
    </dsp:sp>
    <dsp:sp modelId="{94020B1C-5337-427E-8EFB-564CE8757610}">
      <dsp:nvSpPr>
        <dsp:cNvPr id="0" name=""/>
        <dsp:cNvSpPr/>
      </dsp:nvSpPr>
      <dsp:spPr>
        <a:xfrm>
          <a:off x="7475878" y="-48119"/>
          <a:ext cx="3403379" cy="855566"/>
        </a:xfrm>
        <a:prstGeom prst="rect">
          <a:avLst/>
        </a:prstGeom>
        <a:solidFill>
          <a:schemeClr val="accent2">
            <a:hueOff val="-2172358"/>
            <a:satOff val="0"/>
            <a:lumOff val="4706"/>
            <a:alphaOff val="0"/>
          </a:schemeClr>
        </a:solidFill>
        <a:ln w="25400" cap="flat" cmpd="sng" algn="ctr">
          <a:solidFill>
            <a:schemeClr val="accent2">
              <a:hueOff val="-2172358"/>
              <a:satOff val="0"/>
              <a:lumOff val="470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kern="1200" dirty="0" smtClean="0"/>
            <a:t>Server VDI hosts</a:t>
          </a:r>
          <a:endParaRPr lang="en-US" sz="2400" kern="1200" dirty="0"/>
        </a:p>
      </dsp:txBody>
      <dsp:txXfrm>
        <a:off x="7475878" y="-48119"/>
        <a:ext cx="3403379" cy="855566"/>
      </dsp:txXfrm>
    </dsp:sp>
    <dsp:sp modelId="{454CE68E-518E-4585-A7AB-148CBC4C6C94}">
      <dsp:nvSpPr>
        <dsp:cNvPr id="0" name=""/>
        <dsp:cNvSpPr/>
      </dsp:nvSpPr>
      <dsp:spPr>
        <a:xfrm>
          <a:off x="7475878" y="786673"/>
          <a:ext cx="3403379" cy="2360699"/>
        </a:xfrm>
        <a:prstGeom prst="rect">
          <a:avLst/>
        </a:prstGeom>
        <a:solidFill>
          <a:schemeClr val="accent2">
            <a:tint val="40000"/>
            <a:alpha val="90000"/>
            <a:hueOff val="-3271509"/>
            <a:satOff val="16179"/>
            <a:lumOff val="1536"/>
            <a:alphaOff val="0"/>
          </a:schemeClr>
        </a:solidFill>
        <a:ln w="25400" cap="flat" cmpd="sng" algn="ctr">
          <a:solidFill>
            <a:schemeClr val="accent2">
              <a:tint val="40000"/>
              <a:alpha val="90000"/>
              <a:hueOff val="-3271509"/>
              <a:satOff val="16179"/>
              <a:lumOff val="153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solidFill>
                <a:schemeClr val="tx1">
                  <a:lumMod val="85000"/>
                  <a:lumOff val="15000"/>
                </a:schemeClr>
              </a:solidFill>
            </a:rPr>
            <a:t>100 servers</a:t>
          </a:r>
          <a:endParaRPr lang="en-US" sz="2000" kern="1200" dirty="0">
            <a:solidFill>
              <a:schemeClr val="tx1">
                <a:lumMod val="85000"/>
                <a:lumOff val="15000"/>
              </a:schemeClr>
            </a:solidFill>
          </a:endParaRPr>
        </a:p>
        <a:p>
          <a:pPr marL="228600" lvl="1" indent="-228600" algn="l" defTabSz="889000">
            <a:lnSpc>
              <a:spcPct val="90000"/>
            </a:lnSpc>
            <a:spcBef>
              <a:spcPct val="0"/>
            </a:spcBef>
            <a:spcAft>
              <a:spcPct val="15000"/>
            </a:spcAft>
            <a:buChar char="••"/>
          </a:pPr>
          <a:endParaRPr lang="en-US" sz="2000" kern="1200" dirty="0">
            <a:solidFill>
              <a:schemeClr val="tx1">
                <a:lumMod val="85000"/>
                <a:lumOff val="15000"/>
              </a:schemeClr>
            </a:solidFill>
          </a:endParaRPr>
        </a:p>
        <a:p>
          <a:pPr marL="228600" lvl="1" indent="-228600" algn="l" defTabSz="889000">
            <a:lnSpc>
              <a:spcPct val="90000"/>
            </a:lnSpc>
            <a:spcBef>
              <a:spcPct val="0"/>
            </a:spcBef>
            <a:spcAft>
              <a:spcPct val="15000"/>
            </a:spcAft>
            <a:buChar char="••"/>
          </a:pPr>
          <a:r>
            <a:rPr lang="en-US" sz="2000" kern="1200" dirty="0" smtClean="0">
              <a:solidFill>
                <a:schemeClr val="tx1">
                  <a:lumMod val="85000"/>
                  <a:lumOff val="15000"/>
                </a:schemeClr>
              </a:solidFill>
            </a:rPr>
            <a:t>100 servers x 100 IOPS per server = 10000 IOPS</a:t>
          </a:r>
          <a:endParaRPr lang="en-US" sz="2000" kern="1200" dirty="0">
            <a:solidFill>
              <a:schemeClr val="tx1">
                <a:lumMod val="85000"/>
                <a:lumOff val="15000"/>
              </a:schemeClr>
            </a:solidFill>
          </a:endParaRPr>
        </a:p>
      </dsp:txBody>
      <dsp:txXfrm>
        <a:off x="7475878" y="786673"/>
        <a:ext cx="3403379" cy="2360699"/>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30454" y="8723596"/>
            <a:ext cx="503765" cy="415498"/>
          </a:xfrm>
          <a:prstGeom prst="rect">
            <a:avLst/>
          </a:prstGeom>
          <a:noFill/>
        </p:spPr>
        <p:txBody>
          <a:bodyPr wrap="square" rtlCol="0">
            <a:spAutoFit/>
          </a:bodyPr>
          <a:lstStyle/>
          <a:p>
            <a:endParaRPr lang="en-US" dirty="0" smtClean="0">
              <a:solidFill>
                <a:schemeClr val="tx1"/>
              </a:solidFill>
            </a:endParaRPr>
          </a:p>
        </p:txBody>
      </p:sp>
      <p:sp>
        <p:nvSpPr>
          <p:cNvPr id="5" name="Slide Number Placeholder 4"/>
          <p:cNvSpPr>
            <a:spLocks noGrp="1"/>
          </p:cNvSpPr>
          <p:nvPr>
            <p:ph type="sldNum" sz="quarter" idx="3"/>
          </p:nvPr>
        </p:nvSpPr>
        <p:spPr>
          <a:xfrm>
            <a:off x="451701" y="8881993"/>
            <a:ext cx="312763" cy="215444"/>
          </a:xfrm>
          <a:prstGeom prst="rect">
            <a:avLst/>
          </a:prstGeom>
          <a:noFill/>
        </p:spPr>
        <p:txBody>
          <a:bodyPr wrap="square" rtlCol="0">
            <a:spAutoFit/>
          </a:bodyPr>
          <a:lstStyle>
            <a:lvl1pPr>
              <a:defRPr lang="en-US" sz="800" smtClean="0">
                <a:solidFill>
                  <a:schemeClr val="bg2"/>
                </a:solidFill>
              </a:defRPr>
            </a:lvl1pPr>
          </a:lstStyle>
          <a:p>
            <a:fld id="{113BA7D1-EE9A-0241-B0CB-67F65CFD4A8F}" type="slidenum">
              <a:rPr lang="en-US" smtClean="0"/>
              <a:pPr/>
              <a:t>‹#›</a:t>
            </a:fld>
            <a:endParaRPr lang="en-US" dirty="0"/>
          </a:p>
        </p:txBody>
      </p:sp>
      <p:sp>
        <p:nvSpPr>
          <p:cNvPr id="8" name="TextBox 7"/>
          <p:cNvSpPr txBox="1"/>
          <p:nvPr/>
        </p:nvSpPr>
        <p:spPr>
          <a:xfrm>
            <a:off x="681631" y="8881992"/>
            <a:ext cx="2722700" cy="215444"/>
          </a:xfrm>
          <a:prstGeom prst="rect">
            <a:avLst/>
          </a:prstGeom>
          <a:noFill/>
        </p:spPr>
        <p:txBody>
          <a:bodyPr wrap="square" rtlCol="0">
            <a:spAutoFit/>
          </a:bodyPr>
          <a:lstStyle/>
          <a:p>
            <a:pPr marL="0" marR="0" indent="0" algn="l" defTabSz="1088291" rtl="0" eaLnBrk="1" fontAlgn="auto" latinLnBrk="0" hangingPunct="1">
              <a:lnSpc>
                <a:spcPct val="100000"/>
              </a:lnSpc>
              <a:spcBef>
                <a:spcPts val="0"/>
              </a:spcBef>
              <a:spcAft>
                <a:spcPts val="0"/>
              </a:spcAft>
              <a:buClrTx/>
              <a:buSzTx/>
              <a:buFontTx/>
              <a:buNone/>
              <a:tabLst/>
              <a:defRPr/>
            </a:pPr>
            <a:r>
              <a:rPr lang="en-US" sz="800" dirty="0" smtClean="0">
                <a:solidFill>
                  <a:schemeClr val="bg2"/>
                </a:solidFill>
                <a:latin typeface="Arial" pitchFamily="34" charset="0"/>
                <a:ea typeface="Arial"/>
                <a:cs typeface="Arial"/>
              </a:rPr>
              <a:t>© 2015 Citrix | Confidential </a:t>
            </a:r>
          </a:p>
        </p:txBody>
      </p:sp>
      <p:sp>
        <p:nvSpPr>
          <p:cNvPr id="9" name="Freeform 8"/>
          <p:cNvSpPr>
            <a:spLocks noEditPoints="1"/>
          </p:cNvSpPr>
          <p:nvPr/>
        </p:nvSpPr>
        <p:spPr bwMode="auto">
          <a:xfrm>
            <a:off x="6334624" y="8892867"/>
            <a:ext cx="457200" cy="191099"/>
          </a:xfrm>
          <a:custGeom>
            <a:avLst/>
            <a:gdLst>
              <a:gd name="T0" fmla="*/ 0 w 942"/>
              <a:gd name="T1" fmla="*/ 197 h 394"/>
              <a:gd name="T2" fmla="*/ 185 w 942"/>
              <a:gd name="T3" fmla="*/ 270 h 394"/>
              <a:gd name="T4" fmla="*/ 108 w 942"/>
              <a:gd name="T5" fmla="*/ 244 h 394"/>
              <a:gd name="T6" fmla="*/ 108 w 942"/>
              <a:gd name="T7" fmla="*/ 150 h 394"/>
              <a:gd name="T8" fmla="*/ 185 w 942"/>
              <a:gd name="T9" fmla="*/ 122 h 394"/>
              <a:gd name="T10" fmla="*/ 940 w 942"/>
              <a:gd name="T11" fmla="*/ 94 h 394"/>
              <a:gd name="T12" fmla="*/ 940 w 942"/>
              <a:gd name="T13" fmla="*/ 94 h 394"/>
              <a:gd name="T14" fmla="*/ 865 w 942"/>
              <a:gd name="T15" fmla="*/ 94 h 394"/>
              <a:gd name="T16" fmla="*/ 811 w 942"/>
              <a:gd name="T17" fmla="*/ 94 h 394"/>
              <a:gd name="T18" fmla="*/ 799 w 942"/>
              <a:gd name="T19" fmla="*/ 188 h 394"/>
              <a:gd name="T20" fmla="*/ 792 w 942"/>
              <a:gd name="T21" fmla="*/ 298 h 394"/>
              <a:gd name="T22" fmla="*/ 869 w 942"/>
              <a:gd name="T23" fmla="*/ 298 h 394"/>
              <a:gd name="T24" fmla="*/ 872 w 942"/>
              <a:gd name="T25" fmla="*/ 188 h 394"/>
              <a:gd name="T26" fmla="*/ 705 w 942"/>
              <a:gd name="T27" fmla="*/ 94 h 394"/>
              <a:gd name="T28" fmla="*/ 644 w 942"/>
              <a:gd name="T29" fmla="*/ 298 h 394"/>
              <a:gd name="T30" fmla="*/ 705 w 942"/>
              <a:gd name="T31" fmla="*/ 94 h 394"/>
              <a:gd name="T32" fmla="*/ 452 w 942"/>
              <a:gd name="T33" fmla="*/ 94 h 394"/>
              <a:gd name="T34" fmla="*/ 513 w 942"/>
              <a:gd name="T35" fmla="*/ 298 h 394"/>
              <a:gd name="T36" fmla="*/ 553 w 942"/>
              <a:gd name="T37" fmla="*/ 298 h 394"/>
              <a:gd name="T38" fmla="*/ 569 w 942"/>
              <a:gd name="T39" fmla="*/ 216 h 394"/>
              <a:gd name="T40" fmla="*/ 590 w 942"/>
              <a:gd name="T41" fmla="*/ 113 h 394"/>
              <a:gd name="T42" fmla="*/ 436 w 942"/>
              <a:gd name="T43" fmla="*/ 94 h 394"/>
              <a:gd name="T44" fmla="*/ 281 w 942"/>
              <a:gd name="T45" fmla="*/ 148 h 394"/>
              <a:gd name="T46" fmla="*/ 328 w 942"/>
              <a:gd name="T47" fmla="*/ 298 h 394"/>
              <a:gd name="T48" fmla="*/ 389 w 942"/>
              <a:gd name="T49" fmla="*/ 148 h 394"/>
              <a:gd name="T50" fmla="*/ 436 w 942"/>
              <a:gd name="T51" fmla="*/ 94 h 394"/>
              <a:gd name="T52" fmla="*/ 204 w 942"/>
              <a:gd name="T53" fmla="*/ 94 h 394"/>
              <a:gd name="T54" fmla="*/ 265 w 942"/>
              <a:gd name="T55" fmla="*/ 298 h 394"/>
              <a:gd name="T56" fmla="*/ 675 w 942"/>
              <a:gd name="T57" fmla="*/ 317 h 394"/>
              <a:gd name="T58" fmla="*/ 675 w 942"/>
              <a:gd name="T59" fmla="*/ 394 h 394"/>
              <a:gd name="T60" fmla="*/ 675 w 942"/>
              <a:gd name="T61" fmla="*/ 317 h 394"/>
              <a:gd name="T62" fmla="*/ 513 w 942"/>
              <a:gd name="T63" fmla="*/ 139 h 394"/>
              <a:gd name="T64" fmla="*/ 551 w 942"/>
              <a:gd name="T65" fmla="*/ 162 h 394"/>
              <a:gd name="T66" fmla="*/ 234 w 942"/>
              <a:gd name="T67" fmla="*/ 0 h 394"/>
              <a:gd name="T68" fmla="*/ 234 w 942"/>
              <a:gd name="T69" fmla="*/ 75 h 394"/>
              <a:gd name="T70" fmla="*/ 234 w 942"/>
              <a:gd name="T71" fmla="*/ 0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42" h="394">
                <a:moveTo>
                  <a:pt x="108" y="89"/>
                </a:moveTo>
                <a:cubicBezTo>
                  <a:pt x="47" y="89"/>
                  <a:pt x="0" y="136"/>
                  <a:pt x="0" y="197"/>
                </a:cubicBezTo>
                <a:cubicBezTo>
                  <a:pt x="0" y="256"/>
                  <a:pt x="47" y="303"/>
                  <a:pt x="108" y="303"/>
                </a:cubicBezTo>
                <a:cubicBezTo>
                  <a:pt x="138" y="303"/>
                  <a:pt x="164" y="291"/>
                  <a:pt x="185" y="270"/>
                </a:cubicBezTo>
                <a:cubicBezTo>
                  <a:pt x="152" y="218"/>
                  <a:pt x="152" y="218"/>
                  <a:pt x="152" y="218"/>
                </a:cubicBezTo>
                <a:cubicBezTo>
                  <a:pt x="143" y="232"/>
                  <a:pt x="124" y="244"/>
                  <a:pt x="108" y="244"/>
                </a:cubicBezTo>
                <a:cubicBezTo>
                  <a:pt x="82" y="244"/>
                  <a:pt x="61" y="223"/>
                  <a:pt x="61" y="197"/>
                </a:cubicBezTo>
                <a:cubicBezTo>
                  <a:pt x="61" y="171"/>
                  <a:pt x="82" y="150"/>
                  <a:pt x="108" y="150"/>
                </a:cubicBezTo>
                <a:cubicBezTo>
                  <a:pt x="124" y="150"/>
                  <a:pt x="143" y="160"/>
                  <a:pt x="152" y="174"/>
                </a:cubicBezTo>
                <a:cubicBezTo>
                  <a:pt x="185" y="122"/>
                  <a:pt x="185" y="122"/>
                  <a:pt x="185" y="122"/>
                </a:cubicBezTo>
                <a:cubicBezTo>
                  <a:pt x="164" y="101"/>
                  <a:pt x="138" y="89"/>
                  <a:pt x="108" y="89"/>
                </a:cubicBezTo>
                <a:moveTo>
                  <a:pt x="940" y="94"/>
                </a:moveTo>
                <a:cubicBezTo>
                  <a:pt x="940" y="94"/>
                  <a:pt x="940" y="94"/>
                  <a:pt x="940" y="94"/>
                </a:cubicBezTo>
                <a:cubicBezTo>
                  <a:pt x="940" y="94"/>
                  <a:pt x="940" y="94"/>
                  <a:pt x="940" y="94"/>
                </a:cubicBezTo>
                <a:moveTo>
                  <a:pt x="940" y="94"/>
                </a:moveTo>
                <a:cubicBezTo>
                  <a:pt x="865" y="94"/>
                  <a:pt x="865" y="94"/>
                  <a:pt x="865" y="94"/>
                </a:cubicBezTo>
                <a:cubicBezTo>
                  <a:pt x="836" y="136"/>
                  <a:pt x="836" y="136"/>
                  <a:pt x="836" y="136"/>
                </a:cubicBezTo>
                <a:cubicBezTo>
                  <a:pt x="811" y="94"/>
                  <a:pt x="811" y="94"/>
                  <a:pt x="811" y="94"/>
                </a:cubicBezTo>
                <a:cubicBezTo>
                  <a:pt x="736" y="94"/>
                  <a:pt x="736" y="94"/>
                  <a:pt x="736" y="94"/>
                </a:cubicBezTo>
                <a:cubicBezTo>
                  <a:pt x="799" y="188"/>
                  <a:pt x="799" y="188"/>
                  <a:pt x="799" y="188"/>
                </a:cubicBezTo>
                <a:cubicBezTo>
                  <a:pt x="717" y="298"/>
                  <a:pt x="717" y="298"/>
                  <a:pt x="717" y="298"/>
                </a:cubicBezTo>
                <a:cubicBezTo>
                  <a:pt x="792" y="298"/>
                  <a:pt x="792" y="298"/>
                  <a:pt x="792" y="298"/>
                </a:cubicBezTo>
                <a:cubicBezTo>
                  <a:pt x="834" y="239"/>
                  <a:pt x="834" y="239"/>
                  <a:pt x="834" y="239"/>
                </a:cubicBezTo>
                <a:cubicBezTo>
                  <a:pt x="869" y="298"/>
                  <a:pt x="869" y="298"/>
                  <a:pt x="869" y="298"/>
                </a:cubicBezTo>
                <a:cubicBezTo>
                  <a:pt x="942" y="298"/>
                  <a:pt x="942" y="298"/>
                  <a:pt x="942" y="298"/>
                </a:cubicBezTo>
                <a:cubicBezTo>
                  <a:pt x="872" y="188"/>
                  <a:pt x="872" y="188"/>
                  <a:pt x="872" y="188"/>
                </a:cubicBezTo>
                <a:cubicBezTo>
                  <a:pt x="940" y="94"/>
                  <a:pt x="940" y="94"/>
                  <a:pt x="940" y="94"/>
                </a:cubicBezTo>
                <a:moveTo>
                  <a:pt x="705" y="94"/>
                </a:moveTo>
                <a:cubicBezTo>
                  <a:pt x="644" y="94"/>
                  <a:pt x="644" y="94"/>
                  <a:pt x="644" y="94"/>
                </a:cubicBezTo>
                <a:cubicBezTo>
                  <a:pt x="644" y="298"/>
                  <a:pt x="644" y="298"/>
                  <a:pt x="644" y="298"/>
                </a:cubicBezTo>
                <a:cubicBezTo>
                  <a:pt x="705" y="298"/>
                  <a:pt x="705" y="298"/>
                  <a:pt x="705" y="298"/>
                </a:cubicBezTo>
                <a:cubicBezTo>
                  <a:pt x="705" y="94"/>
                  <a:pt x="705" y="94"/>
                  <a:pt x="705" y="94"/>
                </a:cubicBezTo>
                <a:moveTo>
                  <a:pt x="534" y="94"/>
                </a:moveTo>
                <a:cubicBezTo>
                  <a:pt x="452" y="94"/>
                  <a:pt x="452" y="94"/>
                  <a:pt x="452" y="94"/>
                </a:cubicBezTo>
                <a:cubicBezTo>
                  <a:pt x="452" y="298"/>
                  <a:pt x="452" y="298"/>
                  <a:pt x="452" y="298"/>
                </a:cubicBezTo>
                <a:cubicBezTo>
                  <a:pt x="513" y="298"/>
                  <a:pt x="513" y="298"/>
                  <a:pt x="513" y="298"/>
                </a:cubicBezTo>
                <a:cubicBezTo>
                  <a:pt x="513" y="237"/>
                  <a:pt x="513" y="237"/>
                  <a:pt x="513" y="237"/>
                </a:cubicBezTo>
                <a:cubicBezTo>
                  <a:pt x="553" y="298"/>
                  <a:pt x="553" y="298"/>
                  <a:pt x="553" y="298"/>
                </a:cubicBezTo>
                <a:cubicBezTo>
                  <a:pt x="630" y="298"/>
                  <a:pt x="630" y="298"/>
                  <a:pt x="630" y="298"/>
                </a:cubicBezTo>
                <a:cubicBezTo>
                  <a:pt x="569" y="216"/>
                  <a:pt x="569" y="216"/>
                  <a:pt x="569" y="216"/>
                </a:cubicBezTo>
                <a:cubicBezTo>
                  <a:pt x="593" y="209"/>
                  <a:pt x="607" y="188"/>
                  <a:pt x="607" y="160"/>
                </a:cubicBezTo>
                <a:cubicBezTo>
                  <a:pt x="607" y="141"/>
                  <a:pt x="600" y="124"/>
                  <a:pt x="590" y="113"/>
                </a:cubicBezTo>
                <a:cubicBezTo>
                  <a:pt x="576" y="101"/>
                  <a:pt x="558" y="94"/>
                  <a:pt x="534" y="94"/>
                </a:cubicBezTo>
                <a:moveTo>
                  <a:pt x="436" y="94"/>
                </a:moveTo>
                <a:cubicBezTo>
                  <a:pt x="281" y="94"/>
                  <a:pt x="281" y="94"/>
                  <a:pt x="281" y="94"/>
                </a:cubicBezTo>
                <a:cubicBezTo>
                  <a:pt x="281" y="148"/>
                  <a:pt x="281" y="148"/>
                  <a:pt x="281" y="148"/>
                </a:cubicBezTo>
                <a:cubicBezTo>
                  <a:pt x="328" y="148"/>
                  <a:pt x="328" y="148"/>
                  <a:pt x="328" y="148"/>
                </a:cubicBezTo>
                <a:cubicBezTo>
                  <a:pt x="328" y="298"/>
                  <a:pt x="328" y="298"/>
                  <a:pt x="328" y="298"/>
                </a:cubicBezTo>
                <a:cubicBezTo>
                  <a:pt x="389" y="298"/>
                  <a:pt x="389" y="298"/>
                  <a:pt x="389" y="298"/>
                </a:cubicBezTo>
                <a:cubicBezTo>
                  <a:pt x="389" y="148"/>
                  <a:pt x="389" y="148"/>
                  <a:pt x="389" y="148"/>
                </a:cubicBezTo>
                <a:cubicBezTo>
                  <a:pt x="436" y="148"/>
                  <a:pt x="436" y="148"/>
                  <a:pt x="436" y="148"/>
                </a:cubicBezTo>
                <a:cubicBezTo>
                  <a:pt x="436" y="94"/>
                  <a:pt x="436" y="94"/>
                  <a:pt x="436" y="94"/>
                </a:cubicBezTo>
                <a:moveTo>
                  <a:pt x="265" y="94"/>
                </a:moveTo>
                <a:cubicBezTo>
                  <a:pt x="204" y="94"/>
                  <a:pt x="204" y="94"/>
                  <a:pt x="204" y="94"/>
                </a:cubicBezTo>
                <a:cubicBezTo>
                  <a:pt x="204" y="298"/>
                  <a:pt x="204" y="298"/>
                  <a:pt x="204" y="298"/>
                </a:cubicBezTo>
                <a:cubicBezTo>
                  <a:pt x="265" y="298"/>
                  <a:pt x="265" y="298"/>
                  <a:pt x="265" y="298"/>
                </a:cubicBezTo>
                <a:cubicBezTo>
                  <a:pt x="265" y="94"/>
                  <a:pt x="265" y="94"/>
                  <a:pt x="265" y="94"/>
                </a:cubicBezTo>
                <a:moveTo>
                  <a:pt x="675" y="317"/>
                </a:moveTo>
                <a:cubicBezTo>
                  <a:pt x="654" y="317"/>
                  <a:pt x="637" y="333"/>
                  <a:pt x="637" y="354"/>
                </a:cubicBezTo>
                <a:cubicBezTo>
                  <a:pt x="637" y="375"/>
                  <a:pt x="654" y="394"/>
                  <a:pt x="675" y="394"/>
                </a:cubicBezTo>
                <a:cubicBezTo>
                  <a:pt x="696" y="394"/>
                  <a:pt x="715" y="375"/>
                  <a:pt x="715" y="354"/>
                </a:cubicBezTo>
                <a:cubicBezTo>
                  <a:pt x="715" y="333"/>
                  <a:pt x="696" y="317"/>
                  <a:pt x="675" y="317"/>
                </a:cubicBezTo>
                <a:moveTo>
                  <a:pt x="513" y="185"/>
                </a:moveTo>
                <a:cubicBezTo>
                  <a:pt x="513" y="139"/>
                  <a:pt x="513" y="139"/>
                  <a:pt x="513" y="139"/>
                </a:cubicBezTo>
                <a:cubicBezTo>
                  <a:pt x="525" y="139"/>
                  <a:pt x="539" y="139"/>
                  <a:pt x="546" y="146"/>
                </a:cubicBezTo>
                <a:cubicBezTo>
                  <a:pt x="551" y="150"/>
                  <a:pt x="551" y="155"/>
                  <a:pt x="551" y="162"/>
                </a:cubicBezTo>
                <a:cubicBezTo>
                  <a:pt x="551" y="178"/>
                  <a:pt x="541" y="185"/>
                  <a:pt x="513" y="185"/>
                </a:cubicBezTo>
                <a:moveTo>
                  <a:pt x="234" y="0"/>
                </a:moveTo>
                <a:cubicBezTo>
                  <a:pt x="213" y="0"/>
                  <a:pt x="195" y="17"/>
                  <a:pt x="195" y="38"/>
                </a:cubicBezTo>
                <a:cubicBezTo>
                  <a:pt x="195" y="59"/>
                  <a:pt x="213" y="75"/>
                  <a:pt x="234" y="75"/>
                </a:cubicBezTo>
                <a:cubicBezTo>
                  <a:pt x="255" y="75"/>
                  <a:pt x="272" y="59"/>
                  <a:pt x="272" y="38"/>
                </a:cubicBezTo>
                <a:cubicBezTo>
                  <a:pt x="272" y="17"/>
                  <a:pt x="255" y="0"/>
                  <a:pt x="234" y="0"/>
                </a:cubicBezTo>
              </a:path>
            </a:pathLst>
          </a:custGeom>
          <a:solidFill>
            <a:srgbClr val="000000"/>
          </a:solidFill>
          <a:ln>
            <a:noFill/>
          </a:ln>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17025589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Notes Placeholder 4"/>
          <p:cNvSpPr>
            <a:spLocks noGrp="1"/>
          </p:cNvSpPr>
          <p:nvPr>
            <p:ph type="body" sz="quarter" idx="3"/>
          </p:nvPr>
        </p:nvSpPr>
        <p:spPr>
          <a:xfrm>
            <a:off x="406400" y="4560570"/>
            <a:ext cx="6502400" cy="4320540"/>
          </a:xfrm>
          <a:prstGeom prst="rect">
            <a:avLst/>
          </a:prstGeom>
        </p:spPr>
        <p:txBody>
          <a:bodyPr vert="horz" lIns="0" tIns="0" rIns="0" bIns="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Freeform 8"/>
          <p:cNvSpPr>
            <a:spLocks noEditPoints="1"/>
          </p:cNvSpPr>
          <p:nvPr/>
        </p:nvSpPr>
        <p:spPr bwMode="auto">
          <a:xfrm>
            <a:off x="6464428" y="9026563"/>
            <a:ext cx="457200" cy="191099"/>
          </a:xfrm>
          <a:custGeom>
            <a:avLst/>
            <a:gdLst>
              <a:gd name="T0" fmla="*/ 0 w 942"/>
              <a:gd name="T1" fmla="*/ 197 h 394"/>
              <a:gd name="T2" fmla="*/ 185 w 942"/>
              <a:gd name="T3" fmla="*/ 270 h 394"/>
              <a:gd name="T4" fmla="*/ 108 w 942"/>
              <a:gd name="T5" fmla="*/ 244 h 394"/>
              <a:gd name="T6" fmla="*/ 108 w 942"/>
              <a:gd name="T7" fmla="*/ 150 h 394"/>
              <a:gd name="T8" fmla="*/ 185 w 942"/>
              <a:gd name="T9" fmla="*/ 122 h 394"/>
              <a:gd name="T10" fmla="*/ 940 w 942"/>
              <a:gd name="T11" fmla="*/ 94 h 394"/>
              <a:gd name="T12" fmla="*/ 940 w 942"/>
              <a:gd name="T13" fmla="*/ 94 h 394"/>
              <a:gd name="T14" fmla="*/ 865 w 942"/>
              <a:gd name="T15" fmla="*/ 94 h 394"/>
              <a:gd name="T16" fmla="*/ 811 w 942"/>
              <a:gd name="T17" fmla="*/ 94 h 394"/>
              <a:gd name="T18" fmla="*/ 799 w 942"/>
              <a:gd name="T19" fmla="*/ 188 h 394"/>
              <a:gd name="T20" fmla="*/ 792 w 942"/>
              <a:gd name="T21" fmla="*/ 298 h 394"/>
              <a:gd name="T22" fmla="*/ 869 w 942"/>
              <a:gd name="T23" fmla="*/ 298 h 394"/>
              <a:gd name="T24" fmla="*/ 872 w 942"/>
              <a:gd name="T25" fmla="*/ 188 h 394"/>
              <a:gd name="T26" fmla="*/ 705 w 942"/>
              <a:gd name="T27" fmla="*/ 94 h 394"/>
              <a:gd name="T28" fmla="*/ 644 w 942"/>
              <a:gd name="T29" fmla="*/ 298 h 394"/>
              <a:gd name="T30" fmla="*/ 705 w 942"/>
              <a:gd name="T31" fmla="*/ 94 h 394"/>
              <a:gd name="T32" fmla="*/ 452 w 942"/>
              <a:gd name="T33" fmla="*/ 94 h 394"/>
              <a:gd name="T34" fmla="*/ 513 w 942"/>
              <a:gd name="T35" fmla="*/ 298 h 394"/>
              <a:gd name="T36" fmla="*/ 553 w 942"/>
              <a:gd name="T37" fmla="*/ 298 h 394"/>
              <a:gd name="T38" fmla="*/ 569 w 942"/>
              <a:gd name="T39" fmla="*/ 216 h 394"/>
              <a:gd name="T40" fmla="*/ 590 w 942"/>
              <a:gd name="T41" fmla="*/ 113 h 394"/>
              <a:gd name="T42" fmla="*/ 436 w 942"/>
              <a:gd name="T43" fmla="*/ 94 h 394"/>
              <a:gd name="T44" fmla="*/ 281 w 942"/>
              <a:gd name="T45" fmla="*/ 148 h 394"/>
              <a:gd name="T46" fmla="*/ 328 w 942"/>
              <a:gd name="T47" fmla="*/ 298 h 394"/>
              <a:gd name="T48" fmla="*/ 389 w 942"/>
              <a:gd name="T49" fmla="*/ 148 h 394"/>
              <a:gd name="T50" fmla="*/ 436 w 942"/>
              <a:gd name="T51" fmla="*/ 94 h 394"/>
              <a:gd name="T52" fmla="*/ 204 w 942"/>
              <a:gd name="T53" fmla="*/ 94 h 394"/>
              <a:gd name="T54" fmla="*/ 265 w 942"/>
              <a:gd name="T55" fmla="*/ 298 h 394"/>
              <a:gd name="T56" fmla="*/ 675 w 942"/>
              <a:gd name="T57" fmla="*/ 317 h 394"/>
              <a:gd name="T58" fmla="*/ 675 w 942"/>
              <a:gd name="T59" fmla="*/ 394 h 394"/>
              <a:gd name="T60" fmla="*/ 675 w 942"/>
              <a:gd name="T61" fmla="*/ 317 h 394"/>
              <a:gd name="T62" fmla="*/ 513 w 942"/>
              <a:gd name="T63" fmla="*/ 139 h 394"/>
              <a:gd name="T64" fmla="*/ 551 w 942"/>
              <a:gd name="T65" fmla="*/ 162 h 394"/>
              <a:gd name="T66" fmla="*/ 234 w 942"/>
              <a:gd name="T67" fmla="*/ 0 h 394"/>
              <a:gd name="T68" fmla="*/ 234 w 942"/>
              <a:gd name="T69" fmla="*/ 75 h 394"/>
              <a:gd name="T70" fmla="*/ 234 w 942"/>
              <a:gd name="T71" fmla="*/ 0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42" h="394">
                <a:moveTo>
                  <a:pt x="108" y="89"/>
                </a:moveTo>
                <a:cubicBezTo>
                  <a:pt x="47" y="89"/>
                  <a:pt x="0" y="136"/>
                  <a:pt x="0" y="197"/>
                </a:cubicBezTo>
                <a:cubicBezTo>
                  <a:pt x="0" y="256"/>
                  <a:pt x="47" y="303"/>
                  <a:pt x="108" y="303"/>
                </a:cubicBezTo>
                <a:cubicBezTo>
                  <a:pt x="138" y="303"/>
                  <a:pt x="164" y="291"/>
                  <a:pt x="185" y="270"/>
                </a:cubicBezTo>
                <a:cubicBezTo>
                  <a:pt x="152" y="218"/>
                  <a:pt x="152" y="218"/>
                  <a:pt x="152" y="218"/>
                </a:cubicBezTo>
                <a:cubicBezTo>
                  <a:pt x="143" y="232"/>
                  <a:pt x="124" y="244"/>
                  <a:pt x="108" y="244"/>
                </a:cubicBezTo>
                <a:cubicBezTo>
                  <a:pt x="82" y="244"/>
                  <a:pt x="61" y="223"/>
                  <a:pt x="61" y="197"/>
                </a:cubicBezTo>
                <a:cubicBezTo>
                  <a:pt x="61" y="171"/>
                  <a:pt x="82" y="150"/>
                  <a:pt x="108" y="150"/>
                </a:cubicBezTo>
                <a:cubicBezTo>
                  <a:pt x="124" y="150"/>
                  <a:pt x="143" y="160"/>
                  <a:pt x="152" y="174"/>
                </a:cubicBezTo>
                <a:cubicBezTo>
                  <a:pt x="185" y="122"/>
                  <a:pt x="185" y="122"/>
                  <a:pt x="185" y="122"/>
                </a:cubicBezTo>
                <a:cubicBezTo>
                  <a:pt x="164" y="101"/>
                  <a:pt x="138" y="89"/>
                  <a:pt x="108" y="89"/>
                </a:cubicBezTo>
                <a:moveTo>
                  <a:pt x="940" y="94"/>
                </a:moveTo>
                <a:cubicBezTo>
                  <a:pt x="940" y="94"/>
                  <a:pt x="940" y="94"/>
                  <a:pt x="940" y="94"/>
                </a:cubicBezTo>
                <a:cubicBezTo>
                  <a:pt x="940" y="94"/>
                  <a:pt x="940" y="94"/>
                  <a:pt x="940" y="94"/>
                </a:cubicBezTo>
                <a:moveTo>
                  <a:pt x="940" y="94"/>
                </a:moveTo>
                <a:cubicBezTo>
                  <a:pt x="865" y="94"/>
                  <a:pt x="865" y="94"/>
                  <a:pt x="865" y="94"/>
                </a:cubicBezTo>
                <a:cubicBezTo>
                  <a:pt x="836" y="136"/>
                  <a:pt x="836" y="136"/>
                  <a:pt x="836" y="136"/>
                </a:cubicBezTo>
                <a:cubicBezTo>
                  <a:pt x="811" y="94"/>
                  <a:pt x="811" y="94"/>
                  <a:pt x="811" y="94"/>
                </a:cubicBezTo>
                <a:cubicBezTo>
                  <a:pt x="736" y="94"/>
                  <a:pt x="736" y="94"/>
                  <a:pt x="736" y="94"/>
                </a:cubicBezTo>
                <a:cubicBezTo>
                  <a:pt x="799" y="188"/>
                  <a:pt x="799" y="188"/>
                  <a:pt x="799" y="188"/>
                </a:cubicBezTo>
                <a:cubicBezTo>
                  <a:pt x="717" y="298"/>
                  <a:pt x="717" y="298"/>
                  <a:pt x="717" y="298"/>
                </a:cubicBezTo>
                <a:cubicBezTo>
                  <a:pt x="792" y="298"/>
                  <a:pt x="792" y="298"/>
                  <a:pt x="792" y="298"/>
                </a:cubicBezTo>
                <a:cubicBezTo>
                  <a:pt x="834" y="239"/>
                  <a:pt x="834" y="239"/>
                  <a:pt x="834" y="239"/>
                </a:cubicBezTo>
                <a:cubicBezTo>
                  <a:pt x="869" y="298"/>
                  <a:pt x="869" y="298"/>
                  <a:pt x="869" y="298"/>
                </a:cubicBezTo>
                <a:cubicBezTo>
                  <a:pt x="942" y="298"/>
                  <a:pt x="942" y="298"/>
                  <a:pt x="942" y="298"/>
                </a:cubicBezTo>
                <a:cubicBezTo>
                  <a:pt x="872" y="188"/>
                  <a:pt x="872" y="188"/>
                  <a:pt x="872" y="188"/>
                </a:cubicBezTo>
                <a:cubicBezTo>
                  <a:pt x="940" y="94"/>
                  <a:pt x="940" y="94"/>
                  <a:pt x="940" y="94"/>
                </a:cubicBezTo>
                <a:moveTo>
                  <a:pt x="705" y="94"/>
                </a:moveTo>
                <a:cubicBezTo>
                  <a:pt x="644" y="94"/>
                  <a:pt x="644" y="94"/>
                  <a:pt x="644" y="94"/>
                </a:cubicBezTo>
                <a:cubicBezTo>
                  <a:pt x="644" y="298"/>
                  <a:pt x="644" y="298"/>
                  <a:pt x="644" y="298"/>
                </a:cubicBezTo>
                <a:cubicBezTo>
                  <a:pt x="705" y="298"/>
                  <a:pt x="705" y="298"/>
                  <a:pt x="705" y="298"/>
                </a:cubicBezTo>
                <a:cubicBezTo>
                  <a:pt x="705" y="94"/>
                  <a:pt x="705" y="94"/>
                  <a:pt x="705" y="94"/>
                </a:cubicBezTo>
                <a:moveTo>
                  <a:pt x="534" y="94"/>
                </a:moveTo>
                <a:cubicBezTo>
                  <a:pt x="452" y="94"/>
                  <a:pt x="452" y="94"/>
                  <a:pt x="452" y="94"/>
                </a:cubicBezTo>
                <a:cubicBezTo>
                  <a:pt x="452" y="298"/>
                  <a:pt x="452" y="298"/>
                  <a:pt x="452" y="298"/>
                </a:cubicBezTo>
                <a:cubicBezTo>
                  <a:pt x="513" y="298"/>
                  <a:pt x="513" y="298"/>
                  <a:pt x="513" y="298"/>
                </a:cubicBezTo>
                <a:cubicBezTo>
                  <a:pt x="513" y="237"/>
                  <a:pt x="513" y="237"/>
                  <a:pt x="513" y="237"/>
                </a:cubicBezTo>
                <a:cubicBezTo>
                  <a:pt x="553" y="298"/>
                  <a:pt x="553" y="298"/>
                  <a:pt x="553" y="298"/>
                </a:cubicBezTo>
                <a:cubicBezTo>
                  <a:pt x="630" y="298"/>
                  <a:pt x="630" y="298"/>
                  <a:pt x="630" y="298"/>
                </a:cubicBezTo>
                <a:cubicBezTo>
                  <a:pt x="569" y="216"/>
                  <a:pt x="569" y="216"/>
                  <a:pt x="569" y="216"/>
                </a:cubicBezTo>
                <a:cubicBezTo>
                  <a:pt x="593" y="209"/>
                  <a:pt x="607" y="188"/>
                  <a:pt x="607" y="160"/>
                </a:cubicBezTo>
                <a:cubicBezTo>
                  <a:pt x="607" y="141"/>
                  <a:pt x="600" y="124"/>
                  <a:pt x="590" y="113"/>
                </a:cubicBezTo>
                <a:cubicBezTo>
                  <a:pt x="576" y="101"/>
                  <a:pt x="558" y="94"/>
                  <a:pt x="534" y="94"/>
                </a:cubicBezTo>
                <a:moveTo>
                  <a:pt x="436" y="94"/>
                </a:moveTo>
                <a:cubicBezTo>
                  <a:pt x="281" y="94"/>
                  <a:pt x="281" y="94"/>
                  <a:pt x="281" y="94"/>
                </a:cubicBezTo>
                <a:cubicBezTo>
                  <a:pt x="281" y="148"/>
                  <a:pt x="281" y="148"/>
                  <a:pt x="281" y="148"/>
                </a:cubicBezTo>
                <a:cubicBezTo>
                  <a:pt x="328" y="148"/>
                  <a:pt x="328" y="148"/>
                  <a:pt x="328" y="148"/>
                </a:cubicBezTo>
                <a:cubicBezTo>
                  <a:pt x="328" y="298"/>
                  <a:pt x="328" y="298"/>
                  <a:pt x="328" y="298"/>
                </a:cubicBezTo>
                <a:cubicBezTo>
                  <a:pt x="389" y="298"/>
                  <a:pt x="389" y="298"/>
                  <a:pt x="389" y="298"/>
                </a:cubicBezTo>
                <a:cubicBezTo>
                  <a:pt x="389" y="148"/>
                  <a:pt x="389" y="148"/>
                  <a:pt x="389" y="148"/>
                </a:cubicBezTo>
                <a:cubicBezTo>
                  <a:pt x="436" y="148"/>
                  <a:pt x="436" y="148"/>
                  <a:pt x="436" y="148"/>
                </a:cubicBezTo>
                <a:cubicBezTo>
                  <a:pt x="436" y="94"/>
                  <a:pt x="436" y="94"/>
                  <a:pt x="436" y="94"/>
                </a:cubicBezTo>
                <a:moveTo>
                  <a:pt x="265" y="94"/>
                </a:moveTo>
                <a:cubicBezTo>
                  <a:pt x="204" y="94"/>
                  <a:pt x="204" y="94"/>
                  <a:pt x="204" y="94"/>
                </a:cubicBezTo>
                <a:cubicBezTo>
                  <a:pt x="204" y="298"/>
                  <a:pt x="204" y="298"/>
                  <a:pt x="204" y="298"/>
                </a:cubicBezTo>
                <a:cubicBezTo>
                  <a:pt x="265" y="298"/>
                  <a:pt x="265" y="298"/>
                  <a:pt x="265" y="298"/>
                </a:cubicBezTo>
                <a:cubicBezTo>
                  <a:pt x="265" y="94"/>
                  <a:pt x="265" y="94"/>
                  <a:pt x="265" y="94"/>
                </a:cubicBezTo>
                <a:moveTo>
                  <a:pt x="675" y="317"/>
                </a:moveTo>
                <a:cubicBezTo>
                  <a:pt x="654" y="317"/>
                  <a:pt x="637" y="333"/>
                  <a:pt x="637" y="354"/>
                </a:cubicBezTo>
                <a:cubicBezTo>
                  <a:pt x="637" y="375"/>
                  <a:pt x="654" y="394"/>
                  <a:pt x="675" y="394"/>
                </a:cubicBezTo>
                <a:cubicBezTo>
                  <a:pt x="696" y="394"/>
                  <a:pt x="715" y="375"/>
                  <a:pt x="715" y="354"/>
                </a:cubicBezTo>
                <a:cubicBezTo>
                  <a:pt x="715" y="333"/>
                  <a:pt x="696" y="317"/>
                  <a:pt x="675" y="317"/>
                </a:cubicBezTo>
                <a:moveTo>
                  <a:pt x="513" y="185"/>
                </a:moveTo>
                <a:cubicBezTo>
                  <a:pt x="513" y="139"/>
                  <a:pt x="513" y="139"/>
                  <a:pt x="513" y="139"/>
                </a:cubicBezTo>
                <a:cubicBezTo>
                  <a:pt x="525" y="139"/>
                  <a:pt x="539" y="139"/>
                  <a:pt x="546" y="146"/>
                </a:cubicBezTo>
                <a:cubicBezTo>
                  <a:pt x="551" y="150"/>
                  <a:pt x="551" y="155"/>
                  <a:pt x="551" y="162"/>
                </a:cubicBezTo>
                <a:cubicBezTo>
                  <a:pt x="551" y="178"/>
                  <a:pt x="541" y="185"/>
                  <a:pt x="513" y="185"/>
                </a:cubicBezTo>
                <a:moveTo>
                  <a:pt x="234" y="0"/>
                </a:moveTo>
                <a:cubicBezTo>
                  <a:pt x="213" y="0"/>
                  <a:pt x="195" y="17"/>
                  <a:pt x="195" y="38"/>
                </a:cubicBezTo>
                <a:cubicBezTo>
                  <a:pt x="195" y="59"/>
                  <a:pt x="213" y="75"/>
                  <a:pt x="234" y="75"/>
                </a:cubicBezTo>
                <a:cubicBezTo>
                  <a:pt x="255" y="75"/>
                  <a:pt x="272" y="59"/>
                  <a:pt x="272" y="38"/>
                </a:cubicBezTo>
                <a:cubicBezTo>
                  <a:pt x="272" y="17"/>
                  <a:pt x="255" y="0"/>
                  <a:pt x="234" y="0"/>
                </a:cubicBezTo>
              </a:path>
            </a:pathLst>
          </a:custGeom>
          <a:solidFill>
            <a:srgbClr val="000000"/>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8" name="TextBox 7"/>
          <p:cNvSpPr txBox="1"/>
          <p:nvPr/>
        </p:nvSpPr>
        <p:spPr>
          <a:xfrm>
            <a:off x="172404" y="8890273"/>
            <a:ext cx="661192" cy="415498"/>
          </a:xfrm>
          <a:prstGeom prst="rect">
            <a:avLst/>
          </a:prstGeom>
          <a:noFill/>
        </p:spPr>
        <p:txBody>
          <a:bodyPr wrap="square" rtlCol="0">
            <a:spAutoFit/>
          </a:bodyPr>
          <a:lstStyle/>
          <a:p>
            <a:endParaRPr lang="en-US" dirty="0" smtClean="0">
              <a:solidFill>
                <a:schemeClr val="tx1"/>
              </a:solidFill>
            </a:endParaRPr>
          </a:p>
        </p:txBody>
      </p:sp>
      <p:sp>
        <p:nvSpPr>
          <p:cNvPr id="11" name="Slide Number Placeholder 4"/>
          <p:cNvSpPr>
            <a:spLocks noGrp="1"/>
          </p:cNvSpPr>
          <p:nvPr>
            <p:ph type="sldNum" sz="quarter" idx="5"/>
          </p:nvPr>
        </p:nvSpPr>
        <p:spPr>
          <a:xfrm>
            <a:off x="331541" y="9010957"/>
            <a:ext cx="410501" cy="215444"/>
          </a:xfrm>
          <a:prstGeom prst="rect">
            <a:avLst/>
          </a:prstGeom>
          <a:noFill/>
        </p:spPr>
        <p:txBody>
          <a:bodyPr wrap="square" rtlCol="0">
            <a:spAutoFit/>
          </a:bodyPr>
          <a:lstStyle>
            <a:lvl1pPr>
              <a:defRPr lang="en-US" sz="800" smtClean="0">
                <a:solidFill>
                  <a:schemeClr val="bg2"/>
                </a:solidFill>
              </a:defRPr>
            </a:lvl1pPr>
          </a:lstStyle>
          <a:p>
            <a:fld id="{113BA7D1-EE9A-0241-B0CB-67F65CFD4A8F}" type="slidenum">
              <a:rPr lang="en-US" smtClean="0"/>
              <a:pPr/>
              <a:t>‹#›</a:t>
            </a:fld>
            <a:endParaRPr lang="en-US" dirty="0"/>
          </a:p>
        </p:txBody>
      </p:sp>
      <p:sp>
        <p:nvSpPr>
          <p:cNvPr id="12" name="TextBox 11"/>
          <p:cNvSpPr txBox="1"/>
          <p:nvPr/>
        </p:nvSpPr>
        <p:spPr>
          <a:xfrm>
            <a:off x="633326" y="9010956"/>
            <a:ext cx="3573544" cy="215444"/>
          </a:xfrm>
          <a:prstGeom prst="rect">
            <a:avLst/>
          </a:prstGeom>
          <a:noFill/>
        </p:spPr>
        <p:txBody>
          <a:bodyPr wrap="square" rtlCol="0">
            <a:spAutoFit/>
          </a:bodyPr>
          <a:lstStyle/>
          <a:p>
            <a:pPr marL="0" marR="0" indent="0" algn="l" defTabSz="1088291" rtl="0" eaLnBrk="1" fontAlgn="auto" latinLnBrk="0" hangingPunct="1">
              <a:lnSpc>
                <a:spcPct val="100000"/>
              </a:lnSpc>
              <a:spcBef>
                <a:spcPts val="0"/>
              </a:spcBef>
              <a:spcAft>
                <a:spcPts val="0"/>
              </a:spcAft>
              <a:buClrTx/>
              <a:buSzTx/>
              <a:buFontTx/>
              <a:buNone/>
              <a:tabLst/>
              <a:defRPr/>
            </a:pPr>
            <a:r>
              <a:rPr lang="en-US" sz="800" dirty="0" smtClean="0">
                <a:solidFill>
                  <a:schemeClr val="bg2"/>
                </a:solidFill>
                <a:latin typeface="Arial" pitchFamily="34" charset="0"/>
                <a:ea typeface="Arial"/>
                <a:cs typeface="Arial"/>
              </a:rPr>
              <a:t>© 2015 Citrix | Confidential </a:t>
            </a:r>
          </a:p>
        </p:txBody>
      </p:sp>
      <p:sp>
        <p:nvSpPr>
          <p:cNvPr id="10" name="Slide Image Placeholder 3"/>
          <p:cNvSpPr>
            <a:spLocks noGrp="1" noRot="1" noChangeAspect="1"/>
          </p:cNvSpPr>
          <p:nvPr>
            <p:ph type="sldImg" idx="2"/>
          </p:nvPr>
        </p:nvSpPr>
        <p:spPr>
          <a:xfrm>
            <a:off x="409575" y="607664"/>
            <a:ext cx="6505842" cy="3659536"/>
          </a:xfrm>
          <a:prstGeom prst="rect">
            <a:avLst/>
          </a:prstGeom>
          <a:noFill/>
          <a:ln w="12700">
            <a:solidFill>
              <a:prstClr val="black"/>
            </a:solidFill>
          </a:ln>
        </p:spPr>
        <p:txBody>
          <a:bodyPr vert="horz" lIns="96661" tIns="48331" rIns="96661" bIns="48331" rtlCol="0" anchor="ctr"/>
          <a:lstStyle/>
          <a:p>
            <a:endParaRPr lang="en-US" dirty="0"/>
          </a:p>
        </p:txBody>
      </p:sp>
    </p:spTree>
    <p:extLst>
      <p:ext uri="{BB962C8B-B14F-4D97-AF65-F5344CB8AC3E}">
        <p14:creationId xmlns:p14="http://schemas.microsoft.com/office/powerpoint/2010/main" val="173634416"/>
      </p:ext>
    </p:extLst>
  </p:cSld>
  <p:clrMap bg1="lt1" tx1="dk1" bg2="lt2" tx2="dk2" accent1="accent1" accent2="accent2" accent3="accent3" accent4="accent4" accent5="accent5" accent6="accent6" hlink="hlink" folHlink="folHlink"/>
  <p:hf hdr="0" ftr="0" dt="0"/>
  <p:notesStyle>
    <a:lvl1pPr marL="115330" indent="-115330" algn="l" defTabSz="1088291" rtl="0" eaLnBrk="1" latinLnBrk="0" hangingPunct="1">
      <a:lnSpc>
        <a:spcPct val="95000"/>
      </a:lnSpc>
      <a:spcBef>
        <a:spcPts val="533"/>
      </a:spcBef>
      <a:buFont typeface="Arial" pitchFamily="34" charset="0"/>
      <a:buChar char="•"/>
      <a:defRPr sz="1400" kern="1200">
        <a:solidFill>
          <a:srgbClr val="000000"/>
        </a:solidFill>
        <a:latin typeface="+mn-lt"/>
        <a:ea typeface="+mn-ea"/>
        <a:cs typeface="+mn-cs"/>
      </a:defRPr>
    </a:lvl1pPr>
    <a:lvl2pPr marL="230659" indent="-115330" algn="l" defTabSz="1088291" rtl="0" eaLnBrk="1" latinLnBrk="0" hangingPunct="1">
      <a:lnSpc>
        <a:spcPct val="85000"/>
      </a:lnSpc>
      <a:spcBef>
        <a:spcPts val="133"/>
      </a:spcBef>
      <a:spcAft>
        <a:spcPts val="133"/>
      </a:spcAft>
      <a:buFont typeface="Lucida Grande"/>
      <a:buChar char="–"/>
      <a:defRPr sz="1200" kern="1200">
        <a:solidFill>
          <a:srgbClr val="000000"/>
        </a:solidFill>
        <a:latin typeface="+mn-lt"/>
        <a:ea typeface="+mn-ea"/>
        <a:cs typeface="+mn-cs"/>
      </a:defRPr>
    </a:lvl2pPr>
    <a:lvl3pPr marL="341757" indent="-111098" algn="l" defTabSz="1088291" rtl="0" eaLnBrk="1" latinLnBrk="0" hangingPunct="1">
      <a:lnSpc>
        <a:spcPct val="85000"/>
      </a:lnSpc>
      <a:spcBef>
        <a:spcPts val="133"/>
      </a:spcBef>
      <a:spcAft>
        <a:spcPts val="133"/>
      </a:spcAft>
      <a:buFont typeface="Lucida Grande"/>
      <a:buChar char="–"/>
      <a:defRPr sz="1000" kern="1200">
        <a:solidFill>
          <a:srgbClr val="000000"/>
        </a:solidFill>
        <a:latin typeface="+mn-lt"/>
        <a:ea typeface="+mn-ea"/>
        <a:cs typeface="+mn-cs"/>
      </a:defRPr>
    </a:lvl3pPr>
    <a:lvl4pPr marL="457086" indent="-115330" algn="l" defTabSz="1088291" rtl="0" eaLnBrk="1" latinLnBrk="0" hangingPunct="1">
      <a:lnSpc>
        <a:spcPct val="85000"/>
      </a:lnSpc>
      <a:spcBef>
        <a:spcPts val="133"/>
      </a:spcBef>
      <a:spcAft>
        <a:spcPts val="133"/>
      </a:spcAft>
      <a:buFont typeface="Lucida Grande"/>
      <a:buChar char="–"/>
      <a:defRPr sz="900" kern="1200">
        <a:solidFill>
          <a:srgbClr val="000000"/>
        </a:solidFill>
        <a:latin typeface="+mn-lt"/>
        <a:ea typeface="+mn-ea"/>
        <a:cs typeface="+mn-cs"/>
      </a:defRPr>
    </a:lvl4pPr>
    <a:lvl5pPr marL="572416" indent="-115330" algn="l" defTabSz="1088291" rtl="0" eaLnBrk="1" latinLnBrk="0" hangingPunct="1">
      <a:lnSpc>
        <a:spcPct val="85000"/>
      </a:lnSpc>
      <a:spcBef>
        <a:spcPts val="133"/>
      </a:spcBef>
      <a:spcAft>
        <a:spcPts val="133"/>
      </a:spcAft>
      <a:buFont typeface="Lucida Grande"/>
      <a:buChar char="–"/>
      <a:defRPr sz="800" kern="1200">
        <a:solidFill>
          <a:srgbClr val="000000"/>
        </a:solidFill>
        <a:latin typeface="+mn-lt"/>
        <a:ea typeface="+mn-ea"/>
        <a:cs typeface="+mn-cs"/>
      </a:defRPr>
    </a:lvl5pPr>
    <a:lvl6pPr marL="2720726" algn="l" defTabSz="1088291" rtl="0" eaLnBrk="1" latinLnBrk="0" hangingPunct="1">
      <a:defRPr sz="1400" kern="1200">
        <a:solidFill>
          <a:schemeClr val="tx1"/>
        </a:solidFill>
        <a:latin typeface="+mn-lt"/>
        <a:ea typeface="+mn-ea"/>
        <a:cs typeface="+mn-cs"/>
      </a:defRPr>
    </a:lvl6pPr>
    <a:lvl7pPr marL="3264872" algn="l" defTabSz="1088291" rtl="0" eaLnBrk="1" latinLnBrk="0" hangingPunct="1">
      <a:defRPr sz="1400" kern="1200">
        <a:solidFill>
          <a:schemeClr val="tx1"/>
        </a:solidFill>
        <a:latin typeface="+mn-lt"/>
        <a:ea typeface="+mn-ea"/>
        <a:cs typeface="+mn-cs"/>
      </a:defRPr>
    </a:lvl7pPr>
    <a:lvl8pPr marL="3809017" algn="l" defTabSz="1088291" rtl="0" eaLnBrk="1" latinLnBrk="0" hangingPunct="1">
      <a:defRPr sz="1400" kern="1200">
        <a:solidFill>
          <a:schemeClr val="tx1"/>
        </a:solidFill>
        <a:latin typeface="+mn-lt"/>
        <a:ea typeface="+mn-ea"/>
        <a:cs typeface="+mn-cs"/>
      </a:defRPr>
    </a:lvl8pPr>
    <a:lvl9pPr marL="4353162" algn="l" defTabSz="1088291"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 Id="rId3" Type="http://schemas.openxmlformats.org/officeDocument/2006/relationships/hyperlink" Target="http://azure.microsoft.com/en-us/documentation/articles/azure-subscription-service-limits/"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608013"/>
            <a:ext cx="6502400" cy="3659187"/>
          </a:xfrm>
        </p:spPr>
      </p:sp>
      <p:sp>
        <p:nvSpPr>
          <p:cNvPr id="3" name="Notes Placeholder 2"/>
          <p:cNvSpPr>
            <a:spLocks noGrp="1"/>
          </p:cNvSpPr>
          <p:nvPr>
            <p:ph type="body" idx="1"/>
          </p:nvPr>
        </p:nvSpPr>
        <p:spPr/>
        <p:txBody>
          <a:bodyPr/>
          <a:lstStyle/>
          <a:p>
            <a:pPr lvl="1"/>
            <a:r>
              <a:rPr lang="en-US" dirty="0"/>
              <a:t>Understand architectural considerations when building Citrix in Azure</a:t>
            </a:r>
          </a:p>
          <a:p>
            <a:pPr lvl="1"/>
            <a:r>
              <a:rPr lang="en-US" dirty="0" smtClean="0"/>
              <a:t>Not a full deployment guide (mini deployment guide) and highlight </a:t>
            </a:r>
            <a:r>
              <a:rPr lang="en-US" dirty="0"/>
              <a:t>some deployment essentials</a:t>
            </a:r>
          </a:p>
          <a:p>
            <a:pPr lvl="1"/>
            <a:r>
              <a:rPr lang="en-US" dirty="0"/>
              <a:t>Discuss scale and economics</a:t>
            </a:r>
          </a:p>
          <a:p>
            <a:pPr lvl="1"/>
            <a:r>
              <a:rPr lang="en-US" dirty="0" smtClean="0"/>
              <a:t>Prasanna will discuss futures</a:t>
            </a:r>
            <a:r>
              <a:rPr lang="en-US" dirty="0"/>
              <a:t>…. </a:t>
            </a:r>
          </a:p>
          <a:p>
            <a:endParaRPr lang="en-US" dirty="0"/>
          </a:p>
        </p:txBody>
      </p:sp>
      <p:sp>
        <p:nvSpPr>
          <p:cNvPr id="4" name="Slide Number Placeholder 3"/>
          <p:cNvSpPr>
            <a:spLocks noGrp="1"/>
          </p:cNvSpPr>
          <p:nvPr>
            <p:ph type="sldNum" sz="quarter" idx="10"/>
          </p:nvPr>
        </p:nvSpPr>
        <p:spPr/>
        <p:txBody>
          <a:bodyPr/>
          <a:lstStyle/>
          <a:p>
            <a:fld id="{113BA7D1-EE9A-0241-B0CB-67F65CFD4A8F}" type="slidenum">
              <a:rPr lang="en-US" smtClean="0"/>
              <a:pPr/>
              <a:t>2</a:t>
            </a:fld>
            <a:endParaRPr lang="en-US" dirty="0"/>
          </a:p>
        </p:txBody>
      </p:sp>
    </p:spTree>
    <p:extLst>
      <p:ext uri="{BB962C8B-B14F-4D97-AF65-F5344CB8AC3E}">
        <p14:creationId xmlns:p14="http://schemas.microsoft.com/office/powerpoint/2010/main" val="38973683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608013"/>
            <a:ext cx="6502400" cy="36591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3BA7D1-EE9A-0241-B0CB-67F65CFD4A8F}" type="slidenum">
              <a:rPr lang="en-US" smtClean="0"/>
              <a:pPr/>
              <a:t>18</a:t>
            </a:fld>
            <a:endParaRPr lang="en-US" dirty="0"/>
          </a:p>
        </p:txBody>
      </p:sp>
    </p:spTree>
    <p:extLst>
      <p:ext uri="{BB962C8B-B14F-4D97-AF65-F5344CB8AC3E}">
        <p14:creationId xmlns:p14="http://schemas.microsoft.com/office/powerpoint/2010/main" val="17439491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608013"/>
            <a:ext cx="6502400" cy="3659187"/>
          </a:xfrm>
        </p:spPr>
      </p:sp>
      <p:sp>
        <p:nvSpPr>
          <p:cNvPr id="3" name="Notes Placeholder 2"/>
          <p:cNvSpPr>
            <a:spLocks noGrp="1"/>
          </p:cNvSpPr>
          <p:nvPr>
            <p:ph type="body" idx="1"/>
          </p:nvPr>
        </p:nvSpPr>
        <p:spPr/>
        <p:txBody>
          <a:bodyPr/>
          <a:lstStyle/>
          <a:p>
            <a:pPr marL="0" indent="0">
              <a:buNone/>
            </a:pPr>
            <a:r>
              <a:rPr lang="en-US" dirty="0" smtClean="0"/>
              <a:t>Understanding Citrix on Azure scale</a:t>
            </a:r>
          </a:p>
          <a:p>
            <a:pPr marL="230188" lvl="1" indent="0">
              <a:buNone/>
            </a:pPr>
            <a:r>
              <a:rPr lang="en-US" dirty="0" smtClean="0"/>
              <a:t>IOPS requirement</a:t>
            </a:r>
          </a:p>
          <a:p>
            <a:pPr marL="230188" lvl="1" indent="0">
              <a:buNone/>
            </a:pPr>
            <a:r>
              <a:rPr lang="en-US" dirty="0" smtClean="0"/>
              <a:t>Sessions per Azure instance type</a:t>
            </a:r>
          </a:p>
          <a:p>
            <a:pPr marL="0" indent="0">
              <a:buNone/>
            </a:pPr>
            <a:endParaRPr lang="en-US" sz="1960" dirty="0" smtClean="0"/>
          </a:p>
          <a:p>
            <a:pPr marL="0" indent="0">
              <a:buNone/>
            </a:pPr>
            <a:r>
              <a:rPr lang="en-US" dirty="0" smtClean="0"/>
              <a:t>Understanding Azure </a:t>
            </a:r>
            <a:r>
              <a:rPr lang="en-US" dirty="0" smtClean="0">
                <a:hlinkClick r:id="rId3"/>
              </a:rPr>
              <a:t>limits and constraints</a:t>
            </a:r>
            <a:endParaRPr lang="en-US" dirty="0" smtClean="0"/>
          </a:p>
          <a:p>
            <a:endParaRPr lang="en-US" sz="1960" dirty="0" smtClean="0"/>
          </a:p>
          <a:p>
            <a:pPr marL="0" indent="0">
              <a:buNone/>
            </a:pPr>
            <a:r>
              <a:rPr lang="en-US" dirty="0" smtClean="0"/>
              <a:t>Achieving high availability</a:t>
            </a:r>
          </a:p>
          <a:p>
            <a:pPr marL="230188" lvl="1" indent="0">
              <a:buNone/>
            </a:pPr>
            <a:r>
              <a:rPr lang="en-US" dirty="0" smtClean="0"/>
              <a:t>Azure dependent availability</a:t>
            </a:r>
          </a:p>
          <a:p>
            <a:pPr marL="230188" lvl="1" indent="0">
              <a:buNone/>
            </a:pPr>
            <a:r>
              <a:rPr lang="en-US" dirty="0" smtClean="0"/>
              <a:t>Built in Citrix availability</a:t>
            </a:r>
          </a:p>
          <a:p>
            <a:endParaRPr lang="en-US" dirty="0"/>
          </a:p>
        </p:txBody>
      </p:sp>
      <p:sp>
        <p:nvSpPr>
          <p:cNvPr id="4" name="Slide Number Placeholder 3"/>
          <p:cNvSpPr>
            <a:spLocks noGrp="1"/>
          </p:cNvSpPr>
          <p:nvPr>
            <p:ph type="sldNum" sz="quarter" idx="10"/>
          </p:nvPr>
        </p:nvSpPr>
        <p:spPr/>
        <p:txBody>
          <a:bodyPr/>
          <a:lstStyle/>
          <a:p>
            <a:fld id="{113BA7D1-EE9A-0241-B0CB-67F65CFD4A8F}" type="slidenum">
              <a:rPr lang="en-US" smtClean="0"/>
              <a:pPr/>
              <a:t>19</a:t>
            </a:fld>
            <a:endParaRPr lang="en-US" dirty="0"/>
          </a:p>
        </p:txBody>
      </p:sp>
    </p:spTree>
    <p:extLst>
      <p:ext uri="{BB962C8B-B14F-4D97-AF65-F5344CB8AC3E}">
        <p14:creationId xmlns:p14="http://schemas.microsoft.com/office/powerpoint/2010/main" val="17815610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608013"/>
            <a:ext cx="6502400" cy="36591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3BA7D1-EE9A-0241-B0CB-67F65CFD4A8F}" type="slidenum">
              <a:rPr lang="en-US" smtClean="0"/>
              <a:pPr/>
              <a:t>20</a:t>
            </a:fld>
            <a:endParaRPr lang="en-US" dirty="0"/>
          </a:p>
        </p:txBody>
      </p:sp>
    </p:spTree>
    <p:extLst>
      <p:ext uri="{BB962C8B-B14F-4D97-AF65-F5344CB8AC3E}">
        <p14:creationId xmlns:p14="http://schemas.microsoft.com/office/powerpoint/2010/main" val="16836789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608013"/>
            <a:ext cx="6502400" cy="3659187"/>
          </a:xfrm>
        </p:spPr>
      </p:sp>
      <p:sp>
        <p:nvSpPr>
          <p:cNvPr id="3" name="Notes Placeholder 2"/>
          <p:cNvSpPr>
            <a:spLocks noGrp="1"/>
          </p:cNvSpPr>
          <p:nvPr>
            <p:ph type="body" idx="1"/>
          </p:nvPr>
        </p:nvSpPr>
        <p:spPr/>
        <p:txBody>
          <a:bodyPr/>
          <a:lstStyle/>
          <a:p>
            <a:pPr marL="0" indent="0">
              <a:buNone/>
            </a:pPr>
            <a:r>
              <a:rPr lang="en-US" dirty="0" smtClean="0"/>
              <a:t>Assessment was based on </a:t>
            </a:r>
            <a:r>
              <a:rPr lang="en-US" dirty="0" err="1" smtClean="0"/>
              <a:t>LoginVSI</a:t>
            </a:r>
            <a:r>
              <a:rPr lang="en-US" dirty="0" smtClean="0"/>
              <a:t>   (for the XA servers)</a:t>
            </a:r>
          </a:p>
          <a:p>
            <a:endParaRPr lang="en-US" dirty="0" smtClean="0"/>
          </a:p>
          <a:p>
            <a:pPr marL="0" indent="0">
              <a:buNone/>
            </a:pPr>
            <a:r>
              <a:rPr lang="en-US" dirty="0" smtClean="0"/>
              <a:t>Validated A0 thru A7 (session-based delivery)</a:t>
            </a:r>
          </a:p>
          <a:p>
            <a:pPr marL="0" indent="0">
              <a:buNone/>
            </a:pPr>
            <a:r>
              <a:rPr lang="en-US" dirty="0" smtClean="0"/>
              <a:t>Tested the light and medium workloads (</a:t>
            </a:r>
            <a:r>
              <a:rPr lang="en-US" dirty="0" err="1" smtClean="0"/>
              <a:t>loginVSI</a:t>
            </a:r>
            <a:r>
              <a:rPr lang="en-US" dirty="0" smtClean="0"/>
              <a:t> 4.0)</a:t>
            </a:r>
          </a:p>
          <a:p>
            <a:endParaRPr lang="en-US" dirty="0" smtClean="0"/>
          </a:p>
          <a:p>
            <a:pPr marL="0" indent="0">
              <a:buNone/>
            </a:pPr>
            <a:r>
              <a:rPr lang="en-US" dirty="0" smtClean="0"/>
              <a:t>Validated D1 thru D14 (session-based delivery)</a:t>
            </a:r>
          </a:p>
          <a:p>
            <a:pPr marL="0" indent="0">
              <a:buNone/>
            </a:pPr>
            <a:r>
              <a:rPr lang="en-US" dirty="0" smtClean="0"/>
              <a:t>Tested the Task-worker, Office-worker and knowledge-worker workloads (</a:t>
            </a:r>
            <a:r>
              <a:rPr lang="en-US" dirty="0" err="1" smtClean="0"/>
              <a:t>loginVSI</a:t>
            </a:r>
            <a:r>
              <a:rPr lang="en-US" dirty="0" smtClean="0"/>
              <a:t> 4.1)</a:t>
            </a:r>
          </a:p>
          <a:p>
            <a:endParaRPr lang="en-US" dirty="0" smtClean="0"/>
          </a:p>
          <a:p>
            <a:endParaRPr lang="en-US" dirty="0" smtClean="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a:xfrm>
            <a:off x="5909309" y="8685213"/>
            <a:ext cx="947103" cy="457200"/>
          </a:xfrm>
          <a:prstGeom prst="rect">
            <a:avLst/>
          </a:prstGeom>
        </p:spPr>
        <p:txBody>
          <a:bodyPr/>
          <a:lstStyle/>
          <a:p>
            <a:fld id="{6C8DC147-12D7-4A0A-A5E2-7F9499EBBEC7}"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7374541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608013"/>
            <a:ext cx="6502400" cy="3659187"/>
          </a:xfrm>
        </p:spPr>
      </p:sp>
      <p:sp>
        <p:nvSpPr>
          <p:cNvPr id="3" name="Notes Placeholder 2"/>
          <p:cNvSpPr>
            <a:spLocks noGrp="1"/>
          </p:cNvSpPr>
          <p:nvPr>
            <p:ph type="body" idx="1"/>
          </p:nvPr>
        </p:nvSpPr>
        <p:spPr/>
        <p:txBody>
          <a:bodyPr/>
          <a:lstStyle/>
          <a:p>
            <a:r>
              <a:rPr lang="en-US" dirty="0" smtClean="0"/>
              <a:t>Find</a:t>
            </a:r>
            <a:r>
              <a:rPr lang="en-US" baseline="0" dirty="0" smtClean="0"/>
              <a:t> the right fit VM… more expensive / more powerful doesn’t necessary get you better performance</a:t>
            </a:r>
            <a:endParaRPr lang="en-US" dirty="0"/>
          </a:p>
        </p:txBody>
      </p:sp>
      <p:sp>
        <p:nvSpPr>
          <p:cNvPr id="4" name="Footer Placeholder 3"/>
          <p:cNvSpPr>
            <a:spLocks noGrp="1"/>
          </p:cNvSpPr>
          <p:nvPr>
            <p:ph type="ftr" sz="quarter" idx="10"/>
          </p:nvPr>
        </p:nvSpPr>
        <p:spPr>
          <a:xfrm>
            <a:off x="0" y="8686800"/>
            <a:ext cx="5920740" cy="355964"/>
          </a:xfrm>
          <a:prstGeom prst="rect">
            <a:avLst/>
          </a:prstGeom>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a:xfrm>
            <a:off x="3884613" y="0"/>
            <a:ext cx="2971800" cy="457200"/>
          </a:xfrm>
          <a:prstGeom prst="rect">
            <a:avLst/>
          </a:prstGeom>
        </p:spPr>
        <p:txBody>
          <a:bodyPr/>
          <a:lstStyle/>
          <a:p>
            <a:fld id="{E74353ED-ACB2-44BF-A903-985B0AF962B7}" type="datetime1">
              <a:rPr lang="en-US" smtClean="0">
                <a:solidFill>
                  <a:prstClr val="black"/>
                </a:solidFill>
              </a:rPr>
              <a:pPr/>
              <a:t>10/14/15</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29344837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608013"/>
            <a:ext cx="6502400" cy="3659187"/>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a:xfrm>
            <a:off x="0" y="8686800"/>
            <a:ext cx="5920740" cy="355964"/>
          </a:xfrm>
          <a:prstGeom prst="rect">
            <a:avLst/>
          </a:prstGeom>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a:xfrm>
            <a:off x="3884613" y="0"/>
            <a:ext cx="2971800" cy="457200"/>
          </a:xfrm>
          <a:prstGeom prst="rect">
            <a:avLst/>
          </a:prstGeom>
        </p:spPr>
        <p:txBody>
          <a:bodyPr/>
          <a:lstStyle/>
          <a:p>
            <a:fld id="{E74353ED-ACB2-44BF-A903-985B0AF962B7}" type="datetime1">
              <a:rPr lang="en-US" smtClean="0">
                <a:solidFill>
                  <a:prstClr val="black"/>
                </a:solidFill>
              </a:rPr>
              <a:pPr/>
              <a:t>10/14/15</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35720498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608013"/>
            <a:ext cx="6502400" cy="36591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3BA7D1-EE9A-0241-B0CB-67F65CFD4A8F}" type="slidenum">
              <a:rPr lang="en-US" smtClean="0"/>
              <a:pPr/>
              <a:t>25</a:t>
            </a:fld>
            <a:endParaRPr lang="en-US" dirty="0"/>
          </a:p>
        </p:txBody>
      </p:sp>
    </p:spTree>
    <p:extLst>
      <p:ext uri="{BB962C8B-B14F-4D97-AF65-F5344CB8AC3E}">
        <p14:creationId xmlns:p14="http://schemas.microsoft.com/office/powerpoint/2010/main" val="1952049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608013"/>
            <a:ext cx="6502400" cy="36591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3BA7D1-EE9A-0241-B0CB-67F65CFD4A8F}" type="slidenum">
              <a:rPr lang="en-US" smtClean="0"/>
              <a:pPr/>
              <a:t>27</a:t>
            </a:fld>
            <a:endParaRPr lang="en-US" dirty="0"/>
          </a:p>
        </p:txBody>
      </p:sp>
    </p:spTree>
    <p:extLst>
      <p:ext uri="{BB962C8B-B14F-4D97-AF65-F5344CB8AC3E}">
        <p14:creationId xmlns:p14="http://schemas.microsoft.com/office/powerpoint/2010/main" val="6341073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608013"/>
            <a:ext cx="6502400" cy="36591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3BA7D1-EE9A-0241-B0CB-67F65CFD4A8F}" type="slidenum">
              <a:rPr lang="en-US" smtClean="0"/>
              <a:pPr/>
              <a:t>28</a:t>
            </a:fld>
            <a:endParaRPr lang="en-US" dirty="0"/>
          </a:p>
        </p:txBody>
      </p:sp>
    </p:spTree>
    <p:extLst>
      <p:ext uri="{BB962C8B-B14F-4D97-AF65-F5344CB8AC3E}">
        <p14:creationId xmlns:p14="http://schemas.microsoft.com/office/powerpoint/2010/main" val="26264024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608013"/>
            <a:ext cx="6502400" cy="3659187"/>
          </a:xfrm>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r>
              <a:rPr lang="en-US" dirty="0" smtClean="0"/>
              <a:t>Prasanna Asks:</a:t>
            </a:r>
          </a:p>
          <a:p>
            <a:r>
              <a:rPr lang="en-US" dirty="0" smtClean="0"/>
              <a:t>Netscaler?</a:t>
            </a:r>
          </a:p>
          <a:p>
            <a:r>
              <a:rPr lang="en-US" dirty="0" smtClean="0"/>
              <a:t>Licenses?</a:t>
            </a:r>
          </a:p>
        </p:txBody>
      </p:sp>
      <p:sp>
        <p:nvSpPr>
          <p:cNvPr id="4" name="Footer Placeholder 3"/>
          <p:cNvSpPr>
            <a:spLocks noGrp="1"/>
          </p:cNvSpPr>
          <p:nvPr>
            <p:ph type="ftr" sz="quarter" idx="10"/>
          </p:nvPr>
        </p:nvSpPr>
        <p:spPr>
          <a:xfrm>
            <a:off x="0" y="8686800"/>
            <a:ext cx="5920740" cy="355964"/>
          </a:xfrm>
          <a:prstGeom prst="rect">
            <a:avLst/>
          </a:prstGeom>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a:xfrm>
            <a:off x="3884613" y="0"/>
            <a:ext cx="2971800" cy="457200"/>
          </a:xfrm>
          <a:prstGeom prst="rect">
            <a:avLst/>
          </a:prstGeom>
        </p:spPr>
        <p:txBody>
          <a:bodyPr/>
          <a:lstStyle/>
          <a:p>
            <a:fld id="{E74353ED-ACB2-44BF-A903-985B0AF962B7}" type="datetime1">
              <a:rPr lang="en-US" smtClean="0">
                <a:solidFill>
                  <a:prstClr val="black"/>
                </a:solidFill>
              </a:rPr>
              <a:pPr/>
              <a:t>10/14/15</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3433056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608013"/>
            <a:ext cx="6502400" cy="3659187"/>
          </a:xfrm>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a:xfrm>
            <a:off x="3884613" y="0"/>
            <a:ext cx="2971800" cy="457200"/>
          </a:xfrm>
          <a:prstGeom prst="rect">
            <a:avLst/>
          </a:prstGeom>
        </p:spPr>
        <p:txBody>
          <a:bodyPr/>
          <a:lstStyle/>
          <a:p>
            <a:fld id="{0097E157-E0D5-46B4-9986-DBFE9E7E9A3F}" type="datetime1">
              <a:rPr lang="en-US" smtClean="0"/>
              <a:t>10/14/15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a:t>
            </a:fld>
            <a:endParaRPr lang="en-US" dirty="0"/>
          </a:p>
        </p:txBody>
      </p:sp>
      <p:sp>
        <p:nvSpPr>
          <p:cNvPr id="10" name="Footer Placeholder 9"/>
          <p:cNvSpPr>
            <a:spLocks noGrp="1"/>
          </p:cNvSpPr>
          <p:nvPr>
            <p:ph type="ftr" sz="quarter" idx="14"/>
          </p:nvPr>
        </p:nvSpPr>
        <p:spPr>
          <a:xfrm>
            <a:off x="0" y="8686800"/>
            <a:ext cx="5920740" cy="355964"/>
          </a:xfrm>
          <a:prstGeom prst="rect">
            <a:avLst/>
          </a:prstGeom>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3308658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608013"/>
            <a:ext cx="6502400" cy="3659187"/>
          </a:xfrm>
        </p:spPr>
      </p:sp>
      <p:sp>
        <p:nvSpPr>
          <p:cNvPr id="3" name="Notes Placeholder 2"/>
          <p:cNvSpPr>
            <a:spLocks noGrp="1"/>
          </p:cNvSpPr>
          <p:nvPr>
            <p:ph type="body" idx="1"/>
          </p:nvPr>
        </p:nvSpPr>
        <p:spPr/>
        <p:txBody>
          <a:bodyPr/>
          <a:lstStyle/>
          <a:p>
            <a:r>
              <a:rPr lang="en-US" dirty="0" smtClean="0"/>
              <a:t>This will touch upon the main</a:t>
            </a:r>
            <a:r>
              <a:rPr lang="en-US" baseline="0" dirty="0" smtClean="0"/>
              <a:t> differences from your traditional </a:t>
            </a:r>
            <a:r>
              <a:rPr lang="en-US" baseline="0" dirty="0" err="1" smtClean="0"/>
              <a:t>on-premise</a:t>
            </a:r>
            <a:r>
              <a:rPr lang="en-US" baseline="0" smtClean="0"/>
              <a:t> deployments</a:t>
            </a:r>
            <a:endParaRPr lang="en-US" dirty="0"/>
          </a:p>
        </p:txBody>
      </p:sp>
      <p:sp>
        <p:nvSpPr>
          <p:cNvPr id="4" name="Footer Placeholder 3"/>
          <p:cNvSpPr>
            <a:spLocks noGrp="1"/>
          </p:cNvSpPr>
          <p:nvPr>
            <p:ph type="ftr" sz="quarter" idx="10"/>
          </p:nvPr>
        </p:nvSpPr>
        <p:spPr>
          <a:xfrm>
            <a:off x="0" y="8686800"/>
            <a:ext cx="5920740" cy="355964"/>
          </a:xfrm>
          <a:prstGeom prst="rect">
            <a:avLst/>
          </a:prstGeom>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a:xfrm>
            <a:off x="3884613" y="0"/>
            <a:ext cx="2971800" cy="457200"/>
          </a:xfrm>
          <a:prstGeom prst="rect">
            <a:avLst/>
          </a:prstGeom>
        </p:spPr>
        <p:txBody>
          <a:bodyPr/>
          <a:lstStyle/>
          <a:p>
            <a:fld id="{E74353ED-ACB2-44BF-A903-985B0AF962B7}" type="datetime1">
              <a:rPr lang="en-US" smtClean="0">
                <a:solidFill>
                  <a:prstClr val="black"/>
                </a:solidFill>
              </a:rPr>
              <a:pPr/>
              <a:t>10/14/15</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26790022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608013"/>
            <a:ext cx="6502400" cy="3659187"/>
          </a:xfrm>
        </p:spPr>
      </p:sp>
      <p:sp>
        <p:nvSpPr>
          <p:cNvPr id="3" name="Notes Placeholder 2"/>
          <p:cNvSpPr>
            <a:spLocks noGrp="1"/>
          </p:cNvSpPr>
          <p:nvPr>
            <p:ph type="body" idx="1"/>
          </p:nvPr>
        </p:nvSpPr>
        <p:spPr/>
        <p:txBody>
          <a:bodyPr/>
          <a:lstStyle/>
          <a:p>
            <a:r>
              <a:rPr lang="en-US" dirty="0" smtClean="0"/>
              <a:t>And </a:t>
            </a:r>
            <a:r>
              <a:rPr lang="en-US" dirty="0" err="1" smtClean="0"/>
              <a:t>prerequisits</a:t>
            </a:r>
            <a:endParaRPr lang="en-US" dirty="0" smtClean="0"/>
          </a:p>
          <a:p>
            <a:r>
              <a:rPr lang="en-US" dirty="0" smtClean="0"/>
              <a:t>For VDA</a:t>
            </a:r>
            <a:endParaRPr lang="en-US" dirty="0"/>
          </a:p>
        </p:txBody>
      </p:sp>
      <p:sp>
        <p:nvSpPr>
          <p:cNvPr id="4" name="Slide Number Placeholder 3"/>
          <p:cNvSpPr>
            <a:spLocks noGrp="1"/>
          </p:cNvSpPr>
          <p:nvPr>
            <p:ph type="sldNum" sz="quarter" idx="10"/>
          </p:nvPr>
        </p:nvSpPr>
        <p:spPr/>
        <p:txBody>
          <a:bodyPr/>
          <a:lstStyle/>
          <a:p>
            <a:fld id="{113BA7D1-EE9A-0241-B0CB-67F65CFD4A8F}" type="slidenum">
              <a:rPr lang="en-US" smtClean="0"/>
              <a:pPr/>
              <a:t>31</a:t>
            </a:fld>
            <a:endParaRPr lang="en-US" dirty="0"/>
          </a:p>
        </p:txBody>
      </p:sp>
    </p:spTree>
    <p:extLst>
      <p:ext uri="{BB962C8B-B14F-4D97-AF65-F5344CB8AC3E}">
        <p14:creationId xmlns:p14="http://schemas.microsoft.com/office/powerpoint/2010/main" val="22070049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608013"/>
            <a:ext cx="6502400" cy="36591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3BA7D1-EE9A-0241-B0CB-67F65CFD4A8F}" type="slidenum">
              <a:rPr lang="en-US" smtClean="0"/>
              <a:pPr/>
              <a:t>33</a:t>
            </a:fld>
            <a:endParaRPr lang="en-US" dirty="0"/>
          </a:p>
        </p:txBody>
      </p:sp>
    </p:spTree>
    <p:extLst>
      <p:ext uri="{BB962C8B-B14F-4D97-AF65-F5344CB8AC3E}">
        <p14:creationId xmlns:p14="http://schemas.microsoft.com/office/powerpoint/2010/main" val="13557680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608013"/>
            <a:ext cx="6502400" cy="3659187"/>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a:xfrm>
            <a:off x="0" y="8686800"/>
            <a:ext cx="5920740" cy="355964"/>
          </a:xfrm>
          <a:prstGeom prst="rect">
            <a:avLst/>
          </a:prstGeom>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a:xfrm>
            <a:off x="3884613" y="0"/>
            <a:ext cx="2971800" cy="457200"/>
          </a:xfrm>
          <a:prstGeom prst="rect">
            <a:avLst/>
          </a:prstGeom>
        </p:spPr>
        <p:txBody>
          <a:bodyPr/>
          <a:lstStyle/>
          <a:p>
            <a:fld id="{E74353ED-ACB2-44BF-A903-985B0AF962B7}" type="datetime1">
              <a:rPr lang="en-US" smtClean="0">
                <a:solidFill>
                  <a:prstClr val="black"/>
                </a:solidFill>
              </a:rPr>
              <a:pPr/>
              <a:t>10/14/15</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16196991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608013"/>
            <a:ext cx="6502400" cy="3659187"/>
          </a:xfrm>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35</a:t>
            </a:fld>
            <a:endParaRPr lang="en-US" dirty="0">
              <a:solidFill>
                <a:prstClr val="black"/>
              </a:solidFill>
            </a:endParaRPr>
          </a:p>
        </p:txBody>
      </p:sp>
      <p:sp>
        <p:nvSpPr>
          <p:cNvPr id="10" name="Date Placeholder 9"/>
          <p:cNvSpPr>
            <a:spLocks noGrp="1"/>
          </p:cNvSpPr>
          <p:nvPr>
            <p:ph type="dt" idx="13"/>
          </p:nvPr>
        </p:nvSpPr>
        <p:spPr>
          <a:xfrm>
            <a:off x="3884613" y="0"/>
            <a:ext cx="2971800" cy="457200"/>
          </a:xfrm>
          <a:prstGeom prst="rect">
            <a:avLst/>
          </a:prstGeom>
        </p:spPr>
        <p:txBody>
          <a:bodyPr/>
          <a:lstStyle/>
          <a:p>
            <a:fld id="{F6D0C1E9-C76A-461C-8E91-17FFC972AC04}" type="datetime1">
              <a:rPr lang="en-US" smtClean="0">
                <a:solidFill>
                  <a:prstClr val="black"/>
                </a:solidFill>
              </a:rPr>
              <a:pPr/>
              <a:t>10/14/15</a:t>
            </a:fld>
            <a:endParaRPr lang="en-US" dirty="0">
              <a:solidFill>
                <a:prstClr val="black"/>
              </a:solidFill>
            </a:endParaRPr>
          </a:p>
        </p:txBody>
      </p:sp>
      <p:sp>
        <p:nvSpPr>
          <p:cNvPr id="7" name="Footer Placeholder 6"/>
          <p:cNvSpPr>
            <a:spLocks noGrp="1"/>
          </p:cNvSpPr>
          <p:nvPr>
            <p:ph type="ftr" sz="quarter" idx="14"/>
          </p:nvPr>
        </p:nvSpPr>
        <p:spPr>
          <a:xfrm>
            <a:off x="0" y="8686800"/>
            <a:ext cx="5920740" cy="355964"/>
          </a:xfrm>
          <a:prstGeom prst="rect">
            <a:avLst/>
          </a:prstGeom>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6287734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608013"/>
            <a:ext cx="6502400" cy="36591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3BA7D1-EE9A-0241-B0CB-67F65CFD4A8F}" type="slidenum">
              <a:rPr lang="en-US" smtClean="0"/>
              <a:pPr/>
              <a:t>36</a:t>
            </a:fld>
            <a:endParaRPr lang="en-US" dirty="0"/>
          </a:p>
        </p:txBody>
      </p:sp>
    </p:spTree>
    <p:extLst>
      <p:ext uri="{BB962C8B-B14F-4D97-AF65-F5344CB8AC3E}">
        <p14:creationId xmlns:p14="http://schemas.microsoft.com/office/powerpoint/2010/main" val="14426479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608013"/>
            <a:ext cx="6502400" cy="3659187"/>
          </a:xfrm>
        </p:spPr>
      </p:sp>
      <p:sp>
        <p:nvSpPr>
          <p:cNvPr id="3" name="Notes Placeholder 2"/>
          <p:cNvSpPr>
            <a:spLocks noGrp="1"/>
          </p:cNvSpPr>
          <p:nvPr>
            <p:ph type="body" idx="1"/>
          </p:nvPr>
        </p:nvSpPr>
        <p:spPr/>
        <p:txBody>
          <a:bodyPr/>
          <a:lstStyle/>
          <a:p>
            <a:r>
              <a:rPr lang="en-US" dirty="0" smtClean="0"/>
              <a:t>And </a:t>
            </a:r>
            <a:r>
              <a:rPr lang="en-US" dirty="0" err="1" smtClean="0"/>
              <a:t>prerequisits</a:t>
            </a:r>
            <a:endParaRPr lang="en-US" dirty="0" smtClean="0"/>
          </a:p>
          <a:p>
            <a:r>
              <a:rPr lang="en-US" dirty="0" smtClean="0"/>
              <a:t>For VDA</a:t>
            </a:r>
            <a:endParaRPr lang="en-US" dirty="0"/>
          </a:p>
        </p:txBody>
      </p:sp>
      <p:sp>
        <p:nvSpPr>
          <p:cNvPr id="4" name="Slide Number Placeholder 3"/>
          <p:cNvSpPr>
            <a:spLocks noGrp="1"/>
          </p:cNvSpPr>
          <p:nvPr>
            <p:ph type="sldNum" sz="quarter" idx="10"/>
          </p:nvPr>
        </p:nvSpPr>
        <p:spPr/>
        <p:txBody>
          <a:bodyPr/>
          <a:lstStyle/>
          <a:p>
            <a:fld id="{113BA7D1-EE9A-0241-B0CB-67F65CFD4A8F}" type="slidenum">
              <a:rPr lang="en-US" smtClean="0"/>
              <a:pPr/>
              <a:t>37</a:t>
            </a:fld>
            <a:endParaRPr lang="en-US" dirty="0"/>
          </a:p>
        </p:txBody>
      </p:sp>
    </p:spTree>
    <p:extLst>
      <p:ext uri="{BB962C8B-B14F-4D97-AF65-F5344CB8AC3E}">
        <p14:creationId xmlns:p14="http://schemas.microsoft.com/office/powerpoint/2010/main" val="31613379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608013"/>
            <a:ext cx="6502400" cy="3659187"/>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a:xfrm>
            <a:off x="0" y="8686800"/>
            <a:ext cx="5920740" cy="355964"/>
          </a:xfrm>
          <a:prstGeom prst="rect">
            <a:avLst/>
          </a:prstGeom>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a:xfrm>
            <a:off x="3884613" y="0"/>
            <a:ext cx="2971800" cy="457200"/>
          </a:xfrm>
          <a:prstGeom prst="rect">
            <a:avLst/>
          </a:prstGeom>
        </p:spPr>
        <p:txBody>
          <a:bodyPr/>
          <a:lstStyle/>
          <a:p>
            <a:fld id="{E74353ED-ACB2-44BF-A903-985B0AF962B7}" type="datetime1">
              <a:rPr lang="en-US" smtClean="0">
                <a:solidFill>
                  <a:prstClr val="black"/>
                </a:solidFill>
              </a:rPr>
              <a:pPr/>
              <a:t>10/14/15</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31513299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608013"/>
            <a:ext cx="6502400" cy="36591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3BA7D1-EE9A-0241-B0CB-67F65CFD4A8F}" type="slidenum">
              <a:rPr lang="en-US" smtClean="0"/>
              <a:pPr/>
              <a:t>39</a:t>
            </a:fld>
            <a:endParaRPr lang="en-US" dirty="0"/>
          </a:p>
        </p:txBody>
      </p:sp>
    </p:spTree>
    <p:extLst>
      <p:ext uri="{BB962C8B-B14F-4D97-AF65-F5344CB8AC3E}">
        <p14:creationId xmlns:p14="http://schemas.microsoft.com/office/powerpoint/2010/main" val="7078060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608013"/>
            <a:ext cx="6502400" cy="3659187"/>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a:xfrm>
            <a:off x="0" y="8686800"/>
            <a:ext cx="5920740" cy="355964"/>
          </a:xfrm>
          <a:prstGeom prst="rect">
            <a:avLst/>
          </a:prstGeom>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a:xfrm>
            <a:off x="3884613" y="0"/>
            <a:ext cx="2971800" cy="457200"/>
          </a:xfrm>
          <a:prstGeom prst="rect">
            <a:avLst/>
          </a:prstGeom>
        </p:spPr>
        <p:txBody>
          <a:bodyPr/>
          <a:lstStyle/>
          <a:p>
            <a:fld id="{E74353ED-ACB2-44BF-A903-985B0AF962B7}" type="datetime1">
              <a:rPr lang="en-US" smtClean="0">
                <a:solidFill>
                  <a:prstClr val="black"/>
                </a:solidFill>
              </a:rPr>
              <a:pPr/>
              <a:t>10/14/15</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40265657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608013"/>
            <a:ext cx="6502400" cy="3659187"/>
          </a:xfrm>
        </p:spPr>
      </p:sp>
      <p:sp>
        <p:nvSpPr>
          <p:cNvPr id="3" name="Notes Placeholder 2"/>
          <p:cNvSpPr>
            <a:spLocks noGrp="1"/>
          </p:cNvSpPr>
          <p:nvPr>
            <p:ph type="body" idx="1"/>
          </p:nvPr>
        </p:nvSpPr>
        <p:spPr/>
        <p:txBody>
          <a:bodyPr/>
          <a:lstStyle/>
          <a:p>
            <a:r>
              <a:rPr lang="en-US" dirty="0" smtClean="0"/>
              <a:t>Cloudapp.net suffix</a:t>
            </a:r>
            <a:endParaRPr lang="en-US" dirty="0"/>
          </a:p>
        </p:txBody>
      </p:sp>
      <p:sp>
        <p:nvSpPr>
          <p:cNvPr id="4" name="Slide Number Placeholder 3"/>
          <p:cNvSpPr>
            <a:spLocks noGrp="1"/>
          </p:cNvSpPr>
          <p:nvPr>
            <p:ph type="sldNum" sz="quarter" idx="10"/>
          </p:nvPr>
        </p:nvSpPr>
        <p:spPr/>
        <p:txBody>
          <a:bodyPr/>
          <a:lstStyle/>
          <a:p>
            <a:fld id="{113BA7D1-EE9A-0241-B0CB-67F65CFD4A8F}" type="slidenum">
              <a:rPr lang="en-US" smtClean="0"/>
              <a:pPr/>
              <a:t>8</a:t>
            </a:fld>
            <a:endParaRPr lang="en-US" dirty="0"/>
          </a:p>
        </p:txBody>
      </p:sp>
    </p:spTree>
    <p:extLst>
      <p:ext uri="{BB962C8B-B14F-4D97-AF65-F5344CB8AC3E}">
        <p14:creationId xmlns:p14="http://schemas.microsoft.com/office/powerpoint/2010/main" val="1578600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608013"/>
            <a:ext cx="6502400" cy="3659187"/>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a:xfrm>
            <a:off x="0" y="8686800"/>
            <a:ext cx="5920740" cy="355964"/>
          </a:xfrm>
          <a:prstGeom prst="rect">
            <a:avLst/>
          </a:prstGeom>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a:xfrm>
            <a:off x="3884613" y="0"/>
            <a:ext cx="2971800" cy="457200"/>
          </a:xfrm>
          <a:prstGeom prst="rect">
            <a:avLst/>
          </a:prstGeom>
        </p:spPr>
        <p:txBody>
          <a:bodyPr/>
          <a:lstStyle/>
          <a:p>
            <a:fld id="{E74353ED-ACB2-44BF-A903-985B0AF962B7}" type="datetime1">
              <a:rPr lang="en-US" smtClean="0">
                <a:solidFill>
                  <a:prstClr val="black"/>
                </a:solidFill>
              </a:rPr>
              <a:pPr/>
              <a:t>10/14/15</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23144031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608013"/>
            <a:ext cx="6502400" cy="36591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3BA7D1-EE9A-0241-B0CB-67F65CFD4A8F}" type="slidenum">
              <a:rPr lang="en-US" smtClean="0"/>
              <a:pPr/>
              <a:t>43</a:t>
            </a:fld>
            <a:endParaRPr lang="en-US" dirty="0"/>
          </a:p>
        </p:txBody>
      </p:sp>
    </p:spTree>
    <p:extLst>
      <p:ext uri="{BB962C8B-B14F-4D97-AF65-F5344CB8AC3E}">
        <p14:creationId xmlns:p14="http://schemas.microsoft.com/office/powerpoint/2010/main" val="14423486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608013"/>
            <a:ext cx="6502400" cy="3659187"/>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a:xfrm>
            <a:off x="0" y="8686800"/>
            <a:ext cx="5920740" cy="355964"/>
          </a:xfrm>
          <a:prstGeom prst="rect">
            <a:avLst/>
          </a:prstGeom>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a:xfrm>
            <a:off x="3884613" y="0"/>
            <a:ext cx="2971800" cy="457200"/>
          </a:xfrm>
          <a:prstGeom prst="rect">
            <a:avLst/>
          </a:prstGeom>
        </p:spPr>
        <p:txBody>
          <a:bodyPr/>
          <a:lstStyle/>
          <a:p>
            <a:fld id="{E74353ED-ACB2-44BF-A903-985B0AF962B7}" type="datetime1">
              <a:rPr lang="en-US" smtClean="0">
                <a:solidFill>
                  <a:prstClr val="black"/>
                </a:solidFill>
              </a:rPr>
              <a:pPr/>
              <a:t>10/14/15</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44</a:t>
            </a:fld>
            <a:endParaRPr lang="en-US" dirty="0">
              <a:solidFill>
                <a:prstClr val="black"/>
              </a:solidFill>
            </a:endParaRPr>
          </a:p>
        </p:txBody>
      </p:sp>
    </p:spTree>
    <p:extLst>
      <p:ext uri="{BB962C8B-B14F-4D97-AF65-F5344CB8AC3E}">
        <p14:creationId xmlns:p14="http://schemas.microsoft.com/office/powerpoint/2010/main" val="10752404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608013"/>
            <a:ext cx="6502400" cy="36591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3BA7D1-EE9A-0241-B0CB-67F65CFD4A8F}" type="slidenum">
              <a:rPr lang="en-US" smtClean="0"/>
              <a:pPr/>
              <a:t>47</a:t>
            </a:fld>
            <a:endParaRPr lang="en-US" dirty="0"/>
          </a:p>
        </p:txBody>
      </p:sp>
    </p:spTree>
    <p:extLst>
      <p:ext uri="{BB962C8B-B14F-4D97-AF65-F5344CB8AC3E}">
        <p14:creationId xmlns:p14="http://schemas.microsoft.com/office/powerpoint/2010/main" val="23059998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608013"/>
            <a:ext cx="6502400" cy="36591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3BA7D1-EE9A-0241-B0CB-67F65CFD4A8F}" type="slidenum">
              <a:rPr lang="en-US" smtClean="0"/>
              <a:pPr/>
              <a:t>48</a:t>
            </a:fld>
            <a:endParaRPr lang="en-US" dirty="0"/>
          </a:p>
        </p:txBody>
      </p:sp>
    </p:spTree>
    <p:extLst>
      <p:ext uri="{BB962C8B-B14F-4D97-AF65-F5344CB8AC3E}">
        <p14:creationId xmlns:p14="http://schemas.microsoft.com/office/powerpoint/2010/main" val="21645855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608013"/>
            <a:ext cx="6502400" cy="36591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3BA7D1-EE9A-0241-B0CB-67F65CFD4A8F}" type="slidenum">
              <a:rPr lang="en-US" smtClean="0"/>
              <a:pPr/>
              <a:t>51</a:t>
            </a:fld>
            <a:endParaRPr lang="en-US" dirty="0"/>
          </a:p>
        </p:txBody>
      </p:sp>
    </p:spTree>
    <p:extLst>
      <p:ext uri="{BB962C8B-B14F-4D97-AF65-F5344CB8AC3E}">
        <p14:creationId xmlns:p14="http://schemas.microsoft.com/office/powerpoint/2010/main" val="15604972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608013"/>
            <a:ext cx="6502400" cy="3659187"/>
          </a:xfrm>
        </p:spPr>
      </p:sp>
      <p:sp>
        <p:nvSpPr>
          <p:cNvPr id="3" name="Notes Placeholder 2"/>
          <p:cNvSpPr>
            <a:spLocks noGrp="1"/>
          </p:cNvSpPr>
          <p:nvPr>
            <p:ph type="body" idx="1"/>
          </p:nvPr>
        </p:nvSpPr>
        <p:spPr/>
        <p:txBody>
          <a:bodyPr/>
          <a:lstStyle/>
          <a:p>
            <a:pPr marL="0" indent="0">
              <a:buNone/>
            </a:pPr>
            <a:r>
              <a:rPr lang="en-US" dirty="0" smtClean="0"/>
              <a:t>Assessment was based on </a:t>
            </a:r>
            <a:r>
              <a:rPr lang="en-US" dirty="0" err="1" smtClean="0"/>
              <a:t>LoginVSI</a:t>
            </a:r>
            <a:r>
              <a:rPr lang="en-US" dirty="0" smtClean="0"/>
              <a:t>   (for the XA servers)</a:t>
            </a:r>
          </a:p>
          <a:p>
            <a:endParaRPr lang="en-US" dirty="0" smtClean="0"/>
          </a:p>
          <a:p>
            <a:pPr marL="0" indent="0">
              <a:buNone/>
            </a:pPr>
            <a:r>
              <a:rPr lang="en-US" dirty="0" smtClean="0"/>
              <a:t>Validated A0 thru A7 (session-based delivery)</a:t>
            </a:r>
          </a:p>
          <a:p>
            <a:pPr marL="0" indent="0">
              <a:buNone/>
            </a:pPr>
            <a:r>
              <a:rPr lang="en-US" dirty="0" smtClean="0"/>
              <a:t>Tested the light and medium workloads (</a:t>
            </a:r>
            <a:r>
              <a:rPr lang="en-US" dirty="0" err="1" smtClean="0"/>
              <a:t>loginVSI</a:t>
            </a:r>
            <a:r>
              <a:rPr lang="en-US" dirty="0" smtClean="0"/>
              <a:t> 4.0)</a:t>
            </a:r>
          </a:p>
          <a:p>
            <a:endParaRPr lang="en-US" dirty="0" smtClean="0"/>
          </a:p>
          <a:p>
            <a:pPr marL="0" indent="0">
              <a:buNone/>
            </a:pPr>
            <a:r>
              <a:rPr lang="en-US" dirty="0" smtClean="0"/>
              <a:t>Validated D1 thru D14 (session-based delivery)</a:t>
            </a:r>
          </a:p>
          <a:p>
            <a:pPr marL="0" indent="0">
              <a:buNone/>
            </a:pPr>
            <a:r>
              <a:rPr lang="en-US" dirty="0" smtClean="0"/>
              <a:t>Tested the Task-worker, Office-worker and knowledge-worker workloads (</a:t>
            </a:r>
            <a:r>
              <a:rPr lang="en-US" dirty="0" err="1" smtClean="0"/>
              <a:t>loginVSI</a:t>
            </a:r>
            <a:r>
              <a:rPr lang="en-US" dirty="0" smtClean="0"/>
              <a:t> 4.1)</a:t>
            </a:r>
          </a:p>
          <a:p>
            <a:endParaRPr lang="en-US" dirty="0" smtClean="0"/>
          </a:p>
          <a:p>
            <a:endParaRPr lang="en-US" dirty="0" smtClean="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a:xfrm>
            <a:off x="5909309" y="8685213"/>
            <a:ext cx="947103" cy="457200"/>
          </a:xfrm>
          <a:prstGeom prst="rect">
            <a:avLst/>
          </a:prstGeom>
        </p:spPr>
        <p:txBody>
          <a:bodyPr/>
          <a:lstStyle/>
          <a:p>
            <a:fld id="{6C8DC147-12D7-4A0A-A5E2-7F9499EBBEC7}" type="slidenum">
              <a:rPr lang="en-US" smtClean="0">
                <a:solidFill>
                  <a:prstClr val="black"/>
                </a:solidFill>
              </a:rPr>
              <a:pPr/>
              <a:t>53</a:t>
            </a:fld>
            <a:endParaRPr lang="en-US">
              <a:solidFill>
                <a:prstClr val="black"/>
              </a:solidFill>
            </a:endParaRPr>
          </a:p>
        </p:txBody>
      </p:sp>
    </p:spTree>
    <p:extLst>
      <p:ext uri="{BB962C8B-B14F-4D97-AF65-F5344CB8AC3E}">
        <p14:creationId xmlns:p14="http://schemas.microsoft.com/office/powerpoint/2010/main" val="42231092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608013"/>
            <a:ext cx="6502400" cy="3659187"/>
          </a:xfrm>
        </p:spPr>
      </p:sp>
      <p:sp>
        <p:nvSpPr>
          <p:cNvPr id="3" name="Notes Placeholder 2"/>
          <p:cNvSpPr>
            <a:spLocks noGrp="1"/>
          </p:cNvSpPr>
          <p:nvPr>
            <p:ph type="body" idx="1"/>
          </p:nvPr>
        </p:nvSpPr>
        <p:spPr/>
        <p:txBody>
          <a:bodyPr/>
          <a:lstStyle/>
          <a:p>
            <a:r>
              <a:rPr lang="en-US" dirty="0" smtClean="0"/>
              <a:t>Find</a:t>
            </a:r>
            <a:r>
              <a:rPr lang="en-US" baseline="0" dirty="0" smtClean="0"/>
              <a:t> the right fit VM… more expensive / more powerful doesn’t necessary get you better performance</a:t>
            </a:r>
            <a:endParaRPr lang="en-US" dirty="0"/>
          </a:p>
        </p:txBody>
      </p:sp>
      <p:sp>
        <p:nvSpPr>
          <p:cNvPr id="4" name="Footer Placeholder 3"/>
          <p:cNvSpPr>
            <a:spLocks noGrp="1"/>
          </p:cNvSpPr>
          <p:nvPr>
            <p:ph type="ftr" sz="quarter" idx="10"/>
          </p:nvPr>
        </p:nvSpPr>
        <p:spPr>
          <a:xfrm>
            <a:off x="0" y="8686800"/>
            <a:ext cx="5920740" cy="355964"/>
          </a:xfrm>
          <a:prstGeom prst="rect">
            <a:avLst/>
          </a:prstGeom>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a:xfrm>
            <a:off x="3884613" y="0"/>
            <a:ext cx="2971800" cy="457200"/>
          </a:xfrm>
          <a:prstGeom prst="rect">
            <a:avLst/>
          </a:prstGeom>
        </p:spPr>
        <p:txBody>
          <a:bodyPr/>
          <a:lstStyle/>
          <a:p>
            <a:fld id="{E74353ED-ACB2-44BF-A903-985B0AF962B7}" type="datetime1">
              <a:rPr lang="en-US" smtClean="0">
                <a:solidFill>
                  <a:prstClr val="black"/>
                </a:solidFill>
              </a:rPr>
              <a:pPr/>
              <a:t>10/14/15</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54</a:t>
            </a:fld>
            <a:endParaRPr lang="en-US" dirty="0">
              <a:solidFill>
                <a:prstClr val="black"/>
              </a:solidFill>
            </a:endParaRPr>
          </a:p>
        </p:txBody>
      </p:sp>
    </p:spTree>
    <p:extLst>
      <p:ext uri="{BB962C8B-B14F-4D97-AF65-F5344CB8AC3E}">
        <p14:creationId xmlns:p14="http://schemas.microsoft.com/office/powerpoint/2010/main" val="3530401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608013"/>
            <a:ext cx="6502400" cy="3659187"/>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a:xfrm>
            <a:off x="0" y="8686800"/>
            <a:ext cx="5920740" cy="355964"/>
          </a:xfrm>
          <a:prstGeom prst="rect">
            <a:avLst/>
          </a:prstGeom>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a:xfrm>
            <a:off x="3884613" y="0"/>
            <a:ext cx="2971800" cy="457200"/>
          </a:xfrm>
          <a:prstGeom prst="rect">
            <a:avLst/>
          </a:prstGeom>
        </p:spPr>
        <p:txBody>
          <a:bodyPr/>
          <a:lstStyle/>
          <a:p>
            <a:fld id="{E74353ED-ACB2-44BF-A903-985B0AF962B7}" type="datetime1">
              <a:rPr lang="en-US" smtClean="0">
                <a:solidFill>
                  <a:prstClr val="black"/>
                </a:solidFill>
              </a:rPr>
              <a:pPr/>
              <a:t>10/14/15</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55</a:t>
            </a:fld>
            <a:endParaRPr lang="en-US" dirty="0">
              <a:solidFill>
                <a:prstClr val="black"/>
              </a:solidFill>
            </a:endParaRPr>
          </a:p>
        </p:txBody>
      </p:sp>
    </p:spTree>
    <p:extLst>
      <p:ext uri="{BB962C8B-B14F-4D97-AF65-F5344CB8AC3E}">
        <p14:creationId xmlns:p14="http://schemas.microsoft.com/office/powerpoint/2010/main" val="39130888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608013"/>
            <a:ext cx="6502400" cy="3659187"/>
          </a:xfrm>
        </p:spPr>
      </p:sp>
      <p:sp>
        <p:nvSpPr>
          <p:cNvPr id="3" name="Notes Placeholder 2"/>
          <p:cNvSpPr>
            <a:spLocks noGrp="1"/>
          </p:cNvSpPr>
          <p:nvPr>
            <p:ph type="body" idx="1"/>
          </p:nvPr>
        </p:nvSpPr>
        <p:spPr/>
        <p:txBody>
          <a:bodyPr/>
          <a:lstStyle/>
          <a:p>
            <a:pPr marL="0" indent="0">
              <a:buNone/>
            </a:pPr>
            <a:r>
              <a:rPr lang="en-US" dirty="0" smtClean="0"/>
              <a:t>Assessment was based on </a:t>
            </a:r>
            <a:r>
              <a:rPr lang="en-US" dirty="0" err="1" smtClean="0"/>
              <a:t>LoginVSI</a:t>
            </a:r>
            <a:r>
              <a:rPr lang="en-US" dirty="0" smtClean="0"/>
              <a:t>   (for the XA servers)</a:t>
            </a:r>
          </a:p>
          <a:p>
            <a:endParaRPr lang="en-US" dirty="0" smtClean="0"/>
          </a:p>
          <a:p>
            <a:pPr marL="0" indent="0">
              <a:buNone/>
            </a:pPr>
            <a:r>
              <a:rPr lang="en-US" dirty="0" smtClean="0"/>
              <a:t>Validated A0 thru A7 (session-based delivery)</a:t>
            </a:r>
          </a:p>
          <a:p>
            <a:pPr marL="0" indent="0">
              <a:buNone/>
            </a:pPr>
            <a:r>
              <a:rPr lang="en-US" dirty="0" smtClean="0"/>
              <a:t>Tested the light and medium workloads (</a:t>
            </a:r>
            <a:r>
              <a:rPr lang="en-US" dirty="0" err="1" smtClean="0"/>
              <a:t>loginVSI</a:t>
            </a:r>
            <a:r>
              <a:rPr lang="en-US" dirty="0" smtClean="0"/>
              <a:t> 4.0)</a:t>
            </a:r>
          </a:p>
          <a:p>
            <a:endParaRPr lang="en-US" dirty="0" smtClean="0"/>
          </a:p>
          <a:p>
            <a:pPr marL="0" indent="0">
              <a:buNone/>
            </a:pPr>
            <a:r>
              <a:rPr lang="en-US" dirty="0" smtClean="0"/>
              <a:t>Validated D1 thru D14 (session-based delivery)</a:t>
            </a:r>
          </a:p>
          <a:p>
            <a:pPr marL="0" indent="0">
              <a:buNone/>
            </a:pPr>
            <a:r>
              <a:rPr lang="en-US" dirty="0" smtClean="0"/>
              <a:t>Tested the Task-worker, Office-worker and knowledge-worker workloads (</a:t>
            </a:r>
            <a:r>
              <a:rPr lang="en-US" dirty="0" err="1" smtClean="0"/>
              <a:t>loginVSI</a:t>
            </a:r>
            <a:r>
              <a:rPr lang="en-US" dirty="0" smtClean="0"/>
              <a:t> 4.1)</a:t>
            </a:r>
          </a:p>
          <a:p>
            <a:endParaRPr lang="en-US" dirty="0" smtClean="0"/>
          </a:p>
          <a:p>
            <a:endParaRPr lang="en-US" dirty="0" smtClean="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a:xfrm>
            <a:off x="5909309" y="8685213"/>
            <a:ext cx="947103" cy="457200"/>
          </a:xfrm>
          <a:prstGeom prst="rect">
            <a:avLst/>
          </a:prstGeom>
        </p:spPr>
        <p:txBody>
          <a:bodyPr/>
          <a:lstStyle/>
          <a:p>
            <a:fld id="{6C8DC147-12D7-4A0A-A5E2-7F9499EBBEC7}" type="slidenum">
              <a:rPr lang="en-US" smtClean="0">
                <a:solidFill>
                  <a:prstClr val="black"/>
                </a:solidFill>
              </a:rPr>
              <a:pPr/>
              <a:t>56</a:t>
            </a:fld>
            <a:endParaRPr lang="en-US">
              <a:solidFill>
                <a:prstClr val="black"/>
              </a:solidFill>
            </a:endParaRPr>
          </a:p>
        </p:txBody>
      </p:sp>
    </p:spTree>
    <p:extLst>
      <p:ext uri="{BB962C8B-B14F-4D97-AF65-F5344CB8AC3E}">
        <p14:creationId xmlns:p14="http://schemas.microsoft.com/office/powerpoint/2010/main" val="22164461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608013"/>
            <a:ext cx="6502400" cy="3659187"/>
          </a:xfrm>
        </p:spPr>
      </p:sp>
      <p:sp>
        <p:nvSpPr>
          <p:cNvPr id="3" name="Notes Placeholder 2"/>
          <p:cNvSpPr>
            <a:spLocks noGrp="1"/>
          </p:cNvSpPr>
          <p:nvPr>
            <p:ph type="body" idx="1"/>
          </p:nvPr>
        </p:nvSpPr>
        <p:spPr/>
        <p:txBody>
          <a:bodyPr/>
          <a:lstStyle/>
          <a:p>
            <a:r>
              <a:rPr lang="en-US" dirty="0" smtClean="0"/>
              <a:t>Cloudapp.net suffix</a:t>
            </a:r>
            <a:endParaRPr lang="en-US" dirty="0"/>
          </a:p>
        </p:txBody>
      </p:sp>
      <p:sp>
        <p:nvSpPr>
          <p:cNvPr id="4" name="Slide Number Placeholder 3"/>
          <p:cNvSpPr>
            <a:spLocks noGrp="1"/>
          </p:cNvSpPr>
          <p:nvPr>
            <p:ph type="sldNum" sz="quarter" idx="10"/>
          </p:nvPr>
        </p:nvSpPr>
        <p:spPr/>
        <p:txBody>
          <a:bodyPr/>
          <a:lstStyle/>
          <a:p>
            <a:fld id="{113BA7D1-EE9A-0241-B0CB-67F65CFD4A8F}" type="slidenum">
              <a:rPr lang="en-US" smtClean="0"/>
              <a:pPr/>
              <a:t>10</a:t>
            </a:fld>
            <a:endParaRPr lang="en-US" dirty="0"/>
          </a:p>
        </p:txBody>
      </p:sp>
    </p:spTree>
    <p:extLst>
      <p:ext uri="{BB962C8B-B14F-4D97-AF65-F5344CB8AC3E}">
        <p14:creationId xmlns:p14="http://schemas.microsoft.com/office/powerpoint/2010/main" val="23490847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608013"/>
            <a:ext cx="6502400" cy="3659187"/>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a:xfrm>
            <a:off x="5909309" y="8685213"/>
            <a:ext cx="947103" cy="457200"/>
          </a:xfrm>
          <a:prstGeom prst="rect">
            <a:avLst/>
          </a:prstGeom>
        </p:spPr>
        <p:txBody>
          <a:bodyPr/>
          <a:lstStyle/>
          <a:p>
            <a:fld id="{6C8DC147-12D7-4A0A-A5E2-7F9499EBBEC7}" type="slidenum">
              <a:rPr lang="en-US" smtClean="0">
                <a:solidFill>
                  <a:prstClr val="black"/>
                </a:solidFill>
              </a:rPr>
              <a:pPr/>
              <a:t>57</a:t>
            </a:fld>
            <a:endParaRPr lang="en-US">
              <a:solidFill>
                <a:prstClr val="black"/>
              </a:solidFill>
            </a:endParaRPr>
          </a:p>
        </p:txBody>
      </p:sp>
    </p:spTree>
    <p:extLst>
      <p:ext uri="{BB962C8B-B14F-4D97-AF65-F5344CB8AC3E}">
        <p14:creationId xmlns:p14="http://schemas.microsoft.com/office/powerpoint/2010/main" val="42843613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608013"/>
            <a:ext cx="6502400" cy="3659187"/>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a:xfrm>
            <a:off x="0" y="8686800"/>
            <a:ext cx="5920740" cy="355964"/>
          </a:xfrm>
          <a:prstGeom prst="rect">
            <a:avLst/>
          </a:prstGeom>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a:xfrm>
            <a:off x="3884613" y="0"/>
            <a:ext cx="2971800" cy="457200"/>
          </a:xfrm>
          <a:prstGeom prst="rect">
            <a:avLst/>
          </a:prstGeom>
        </p:spPr>
        <p:txBody>
          <a:bodyPr/>
          <a:lstStyle/>
          <a:p>
            <a:fld id="{E74353ED-ACB2-44BF-A903-985B0AF962B7}" type="datetime1">
              <a:rPr lang="en-US" smtClean="0">
                <a:solidFill>
                  <a:prstClr val="black"/>
                </a:solidFill>
              </a:rPr>
              <a:pPr/>
              <a:t>10/14/15</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58</a:t>
            </a:fld>
            <a:endParaRPr lang="en-US" dirty="0">
              <a:solidFill>
                <a:prstClr val="black"/>
              </a:solidFill>
            </a:endParaRPr>
          </a:p>
        </p:txBody>
      </p:sp>
    </p:spTree>
    <p:extLst>
      <p:ext uri="{BB962C8B-B14F-4D97-AF65-F5344CB8AC3E}">
        <p14:creationId xmlns:p14="http://schemas.microsoft.com/office/powerpoint/2010/main" val="23843298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608013"/>
            <a:ext cx="6502400" cy="3659187"/>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a:xfrm>
            <a:off x="0" y="8686800"/>
            <a:ext cx="5920740" cy="355964"/>
          </a:xfrm>
          <a:prstGeom prst="rect">
            <a:avLst/>
          </a:prstGeom>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a:xfrm>
            <a:off x="3884613" y="0"/>
            <a:ext cx="2971800" cy="457200"/>
          </a:xfrm>
          <a:prstGeom prst="rect">
            <a:avLst/>
          </a:prstGeom>
        </p:spPr>
        <p:txBody>
          <a:bodyPr/>
          <a:lstStyle/>
          <a:p>
            <a:fld id="{E74353ED-ACB2-44BF-A903-985B0AF962B7}" type="datetime1">
              <a:rPr lang="en-US" smtClean="0">
                <a:solidFill>
                  <a:prstClr val="black"/>
                </a:solidFill>
              </a:rPr>
              <a:pPr/>
              <a:t>10/14/15</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59</a:t>
            </a:fld>
            <a:endParaRPr lang="en-US" dirty="0">
              <a:solidFill>
                <a:prstClr val="black"/>
              </a:solidFill>
            </a:endParaRPr>
          </a:p>
        </p:txBody>
      </p:sp>
    </p:spTree>
    <p:extLst>
      <p:ext uri="{BB962C8B-B14F-4D97-AF65-F5344CB8AC3E}">
        <p14:creationId xmlns:p14="http://schemas.microsoft.com/office/powerpoint/2010/main" val="16930408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608013"/>
            <a:ext cx="6502400" cy="3659187"/>
          </a:xfrm>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a:xfrm>
            <a:off x="3884613" y="0"/>
            <a:ext cx="2971800" cy="457200"/>
          </a:xfrm>
          <a:prstGeom prst="rect">
            <a:avLst/>
          </a:prstGeom>
        </p:spPr>
        <p:txBody>
          <a:bodyPr/>
          <a:lstStyle/>
          <a:p>
            <a:fld id="{0097E157-E0D5-46B4-9986-DBFE9E7E9A3F}" type="datetime1">
              <a:rPr lang="en-US" smtClean="0"/>
              <a:t>10/14/15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60</a:t>
            </a:fld>
            <a:endParaRPr lang="en-US" dirty="0"/>
          </a:p>
        </p:txBody>
      </p:sp>
      <p:sp>
        <p:nvSpPr>
          <p:cNvPr id="10" name="Footer Placeholder 9"/>
          <p:cNvSpPr>
            <a:spLocks noGrp="1"/>
          </p:cNvSpPr>
          <p:nvPr>
            <p:ph type="ftr" sz="quarter" idx="14"/>
          </p:nvPr>
        </p:nvSpPr>
        <p:spPr>
          <a:xfrm>
            <a:off x="0" y="8686800"/>
            <a:ext cx="5920740" cy="355964"/>
          </a:xfrm>
          <a:prstGeom prst="rect">
            <a:avLst/>
          </a:prstGeom>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72234179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608013"/>
            <a:ext cx="6502400" cy="3659187"/>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a:xfrm>
            <a:off x="0" y="8686800"/>
            <a:ext cx="5920740" cy="355964"/>
          </a:xfrm>
          <a:prstGeom prst="rect">
            <a:avLst/>
          </a:prstGeom>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a:xfrm>
            <a:off x="3884613" y="0"/>
            <a:ext cx="2971800" cy="457200"/>
          </a:xfrm>
          <a:prstGeom prst="rect">
            <a:avLst/>
          </a:prstGeom>
        </p:spPr>
        <p:txBody>
          <a:bodyPr/>
          <a:lstStyle/>
          <a:p>
            <a:fld id="{E74353ED-ACB2-44BF-A903-985B0AF962B7}" type="datetime1">
              <a:rPr lang="en-US" smtClean="0">
                <a:solidFill>
                  <a:prstClr val="black"/>
                </a:solidFill>
              </a:rPr>
              <a:pPr/>
              <a:t>10/14/15</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61</a:t>
            </a:fld>
            <a:endParaRPr lang="en-US" dirty="0">
              <a:solidFill>
                <a:prstClr val="black"/>
              </a:solidFill>
            </a:endParaRPr>
          </a:p>
        </p:txBody>
      </p:sp>
    </p:spTree>
    <p:extLst>
      <p:ext uri="{BB962C8B-B14F-4D97-AF65-F5344CB8AC3E}">
        <p14:creationId xmlns:p14="http://schemas.microsoft.com/office/powerpoint/2010/main" val="21163384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fld id="{113BA7D1-EE9A-0241-B0CB-67F65CFD4A8F}" type="slidenum">
              <a:rPr lang="en-US" smtClean="0"/>
              <a:pPr/>
              <a:t>62</a:t>
            </a:fld>
            <a:endParaRPr lang="en-US" dirty="0"/>
          </a:p>
        </p:txBody>
      </p:sp>
      <p:sp>
        <p:nvSpPr>
          <p:cNvPr id="3" name="Slide Image Placeholder 2"/>
          <p:cNvSpPr>
            <a:spLocks noGrp="1" noRot="1" noChangeAspect="1"/>
          </p:cNvSpPr>
          <p:nvPr>
            <p:ph type="sldImg"/>
          </p:nvPr>
        </p:nvSpPr>
        <p:spPr>
          <a:xfrm>
            <a:off x="411163" y="608013"/>
            <a:ext cx="6502400" cy="3659187"/>
          </a:xfrm>
        </p:spPr>
      </p:sp>
      <p:sp>
        <p:nvSpPr>
          <p:cNvPr id="5" name="Notes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997747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608013"/>
            <a:ext cx="6502400" cy="3659187"/>
          </a:xfrm>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a:xfrm>
            <a:off x="3884613" y="0"/>
            <a:ext cx="2971800" cy="457200"/>
          </a:xfrm>
          <a:prstGeom prst="rect">
            <a:avLst/>
          </a:prstGeom>
        </p:spPr>
        <p:txBody>
          <a:bodyPr/>
          <a:lstStyle/>
          <a:p>
            <a:fld id="{0097E157-E0D5-46B4-9986-DBFE9E7E9A3F}" type="datetime1">
              <a:rPr lang="en-US" smtClean="0"/>
              <a:t>10/14/15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12</a:t>
            </a:fld>
            <a:endParaRPr lang="en-US" dirty="0"/>
          </a:p>
        </p:txBody>
      </p:sp>
      <p:sp>
        <p:nvSpPr>
          <p:cNvPr id="10" name="Footer Placeholder 9"/>
          <p:cNvSpPr>
            <a:spLocks noGrp="1"/>
          </p:cNvSpPr>
          <p:nvPr>
            <p:ph type="ftr" sz="quarter" idx="14"/>
          </p:nvPr>
        </p:nvSpPr>
        <p:spPr>
          <a:xfrm>
            <a:off x="0" y="8686800"/>
            <a:ext cx="5920740" cy="355964"/>
          </a:xfrm>
          <a:prstGeom prst="rect">
            <a:avLst/>
          </a:prstGeom>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8173341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608013"/>
            <a:ext cx="6502400" cy="3659187"/>
          </a:xfrm>
        </p:spPr>
      </p:sp>
      <p:sp>
        <p:nvSpPr>
          <p:cNvPr id="3" name="Notes Placeholder 2"/>
          <p:cNvSpPr>
            <a:spLocks noGrp="1"/>
          </p:cNvSpPr>
          <p:nvPr>
            <p:ph type="body" idx="1"/>
          </p:nvPr>
        </p:nvSpPr>
        <p:spPr/>
        <p:txBody>
          <a:bodyPr/>
          <a:lstStyle/>
          <a:p>
            <a:endParaRPr lang="en-US" dirty="0" smtClean="0"/>
          </a:p>
          <a:p>
            <a:r>
              <a:rPr lang="en-US" dirty="0" smtClean="0">
                <a:latin typeface="Arial" panose="020B0604020202020204" pitchFamily="34" charset="0"/>
                <a:cs typeface="Arial" panose="020B0604020202020204" pitchFamily="34" charset="0"/>
              </a:rPr>
              <a:t>Basic architecture (quick jumpstart topology)</a:t>
            </a:r>
          </a:p>
          <a:p>
            <a:pPr lvl="1"/>
            <a:r>
              <a:rPr lang="en-US" dirty="0" smtClean="0">
                <a:latin typeface="Arial" charset="0"/>
              </a:rPr>
              <a:t>Simple Azure only</a:t>
            </a:r>
          </a:p>
          <a:p>
            <a:pPr lvl="1"/>
            <a:r>
              <a:rPr lang="en-US" dirty="0" smtClean="0">
                <a:latin typeface="Arial" charset="0"/>
              </a:rPr>
              <a:t>Simple Hybrid</a:t>
            </a:r>
          </a:p>
          <a:p>
            <a:endParaRPr lang="en-US" dirty="0" smtClean="0"/>
          </a:p>
          <a:p>
            <a:r>
              <a:rPr lang="en-US" dirty="0" smtClean="0">
                <a:latin typeface="Arial" panose="020B0604020202020204" pitchFamily="34" charset="0"/>
                <a:cs typeface="Arial" panose="020B0604020202020204" pitchFamily="34" charset="0"/>
              </a:rPr>
              <a:t>Extended architecture </a:t>
            </a:r>
          </a:p>
          <a:p>
            <a:pPr lvl="1"/>
            <a:r>
              <a:rPr lang="en-US" dirty="0" smtClean="0">
                <a:latin typeface="Arial" charset="0"/>
              </a:rPr>
              <a:t>Scale</a:t>
            </a:r>
          </a:p>
          <a:p>
            <a:pPr lvl="1"/>
            <a:r>
              <a:rPr lang="en-US" dirty="0" smtClean="0">
                <a:latin typeface="Arial" charset="0"/>
              </a:rPr>
              <a:t>Availability</a:t>
            </a:r>
          </a:p>
          <a:p>
            <a:endParaRPr lang="en-US" dirty="0"/>
          </a:p>
        </p:txBody>
      </p:sp>
      <p:sp>
        <p:nvSpPr>
          <p:cNvPr id="4" name="Footer Placeholder 3"/>
          <p:cNvSpPr>
            <a:spLocks noGrp="1"/>
          </p:cNvSpPr>
          <p:nvPr>
            <p:ph type="ftr" sz="quarter" idx="10"/>
          </p:nvPr>
        </p:nvSpPr>
        <p:spPr>
          <a:xfrm>
            <a:off x="0" y="8686800"/>
            <a:ext cx="5920740" cy="355964"/>
          </a:xfrm>
          <a:prstGeom prst="rect">
            <a:avLst/>
          </a:prstGeom>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a:xfrm>
            <a:off x="3884613" y="0"/>
            <a:ext cx="2971800" cy="457200"/>
          </a:xfrm>
          <a:prstGeom prst="rect">
            <a:avLst/>
          </a:prstGeom>
        </p:spPr>
        <p:txBody>
          <a:bodyPr/>
          <a:lstStyle/>
          <a:p>
            <a:fld id="{E74353ED-ACB2-44BF-A903-985B0AF962B7}" type="datetime1">
              <a:rPr lang="en-US" smtClean="0">
                <a:solidFill>
                  <a:prstClr val="black"/>
                </a:solidFill>
              </a:rPr>
              <a:pPr/>
              <a:t>10/14/15</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31929760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608013"/>
            <a:ext cx="6502400" cy="3659187"/>
          </a:xfrm>
        </p:spPr>
      </p:sp>
      <p:sp>
        <p:nvSpPr>
          <p:cNvPr id="3" name="Notes Placeholder 2"/>
          <p:cNvSpPr>
            <a:spLocks noGrp="1"/>
          </p:cNvSpPr>
          <p:nvPr>
            <p:ph type="body" idx="1"/>
          </p:nvPr>
        </p:nvSpPr>
        <p:spPr/>
        <p:txBody>
          <a:bodyPr/>
          <a:lstStyle/>
          <a:p>
            <a:endParaRPr lang="en-US" dirty="0" smtClean="0"/>
          </a:p>
          <a:p>
            <a:r>
              <a:rPr lang="en-US" dirty="0" smtClean="0"/>
              <a:t>Connecting</a:t>
            </a:r>
            <a:r>
              <a:rPr lang="en-US" baseline="0" dirty="0" smtClean="0"/>
              <a:t> via port 443</a:t>
            </a:r>
            <a:endParaRPr lang="en-US" dirty="0" smtClean="0"/>
          </a:p>
          <a:p>
            <a:endParaRPr lang="en-US" dirty="0" smtClean="0"/>
          </a:p>
          <a:p>
            <a:endParaRPr lang="en-US" dirty="0" smtClean="0"/>
          </a:p>
          <a:p>
            <a:r>
              <a:rPr lang="en-US" dirty="0" smtClean="0"/>
              <a:t>All those roles can be installed on a single VM for</a:t>
            </a:r>
            <a:r>
              <a:rPr lang="en-US" baseline="0" dirty="0" smtClean="0"/>
              <a:t> your </a:t>
            </a:r>
            <a:r>
              <a:rPr lang="en-US" baseline="0" dirty="0" err="1" smtClean="0"/>
              <a:t>PoC</a:t>
            </a:r>
            <a:endParaRPr lang="en-US" dirty="0" smtClean="0"/>
          </a:p>
          <a:p>
            <a:r>
              <a:rPr lang="en-US" dirty="0" smtClean="0"/>
              <a:t>SQL express</a:t>
            </a:r>
            <a:endParaRPr lang="en-US" dirty="0"/>
          </a:p>
        </p:txBody>
      </p:sp>
      <p:sp>
        <p:nvSpPr>
          <p:cNvPr id="4" name="Slide Number Placeholder 3"/>
          <p:cNvSpPr>
            <a:spLocks noGrp="1"/>
          </p:cNvSpPr>
          <p:nvPr>
            <p:ph type="sldNum" sz="quarter" idx="10"/>
          </p:nvPr>
        </p:nvSpPr>
        <p:spPr/>
        <p:txBody>
          <a:bodyPr/>
          <a:lstStyle/>
          <a:p>
            <a:fld id="{113BA7D1-EE9A-0241-B0CB-67F65CFD4A8F}" type="slidenum">
              <a:rPr lang="en-US" smtClean="0"/>
              <a:pPr/>
              <a:t>14</a:t>
            </a:fld>
            <a:endParaRPr lang="en-US" dirty="0"/>
          </a:p>
        </p:txBody>
      </p:sp>
    </p:spTree>
    <p:extLst>
      <p:ext uri="{BB962C8B-B14F-4D97-AF65-F5344CB8AC3E}">
        <p14:creationId xmlns:p14="http://schemas.microsoft.com/office/powerpoint/2010/main" val="1478326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608013"/>
            <a:ext cx="6502400" cy="3659187"/>
          </a:xfrm>
        </p:spPr>
      </p:sp>
      <p:sp>
        <p:nvSpPr>
          <p:cNvPr id="3" name="Notes Placeholder 2"/>
          <p:cNvSpPr>
            <a:spLocks noGrp="1"/>
          </p:cNvSpPr>
          <p:nvPr>
            <p:ph type="body" idx="1"/>
          </p:nvPr>
        </p:nvSpPr>
        <p:spPr/>
        <p:txBody>
          <a:bodyPr/>
          <a:lstStyle/>
          <a:p>
            <a:endParaRPr lang="en-US" dirty="0" smtClean="0"/>
          </a:p>
          <a:p>
            <a:r>
              <a:rPr lang="en-US" dirty="0" smtClean="0"/>
              <a:t>Connecting</a:t>
            </a:r>
            <a:r>
              <a:rPr lang="en-US" baseline="0" dirty="0" smtClean="0"/>
              <a:t> via port 443</a:t>
            </a:r>
            <a:endParaRPr lang="en-US" dirty="0" smtClean="0"/>
          </a:p>
          <a:p>
            <a:endParaRPr lang="en-US" dirty="0" smtClean="0"/>
          </a:p>
          <a:p>
            <a:endParaRPr lang="en-US" dirty="0" smtClean="0"/>
          </a:p>
          <a:p>
            <a:r>
              <a:rPr lang="en-US" dirty="0" smtClean="0"/>
              <a:t>All those roles can be installed on a single VM for</a:t>
            </a:r>
            <a:r>
              <a:rPr lang="en-US" baseline="0" dirty="0" smtClean="0"/>
              <a:t> your </a:t>
            </a:r>
            <a:r>
              <a:rPr lang="en-US" baseline="0" dirty="0" err="1" smtClean="0"/>
              <a:t>PoC</a:t>
            </a:r>
            <a:endParaRPr lang="en-US" dirty="0" smtClean="0"/>
          </a:p>
          <a:p>
            <a:r>
              <a:rPr lang="en-US" dirty="0" smtClean="0"/>
              <a:t>SQL express</a:t>
            </a:r>
            <a:endParaRPr lang="en-US" dirty="0"/>
          </a:p>
        </p:txBody>
      </p:sp>
      <p:sp>
        <p:nvSpPr>
          <p:cNvPr id="4" name="Slide Number Placeholder 3"/>
          <p:cNvSpPr>
            <a:spLocks noGrp="1"/>
          </p:cNvSpPr>
          <p:nvPr>
            <p:ph type="sldNum" sz="quarter" idx="10"/>
          </p:nvPr>
        </p:nvSpPr>
        <p:spPr/>
        <p:txBody>
          <a:bodyPr/>
          <a:lstStyle/>
          <a:p>
            <a:fld id="{113BA7D1-EE9A-0241-B0CB-67F65CFD4A8F}" type="slidenum">
              <a:rPr lang="en-US" smtClean="0"/>
              <a:pPr/>
              <a:t>15</a:t>
            </a:fld>
            <a:endParaRPr lang="en-US" dirty="0"/>
          </a:p>
        </p:txBody>
      </p:sp>
    </p:spTree>
    <p:extLst>
      <p:ext uri="{BB962C8B-B14F-4D97-AF65-F5344CB8AC3E}">
        <p14:creationId xmlns:p14="http://schemas.microsoft.com/office/powerpoint/2010/main" val="24902780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608013"/>
            <a:ext cx="6502400" cy="36591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3BA7D1-EE9A-0241-B0CB-67F65CFD4A8F}" type="slidenum">
              <a:rPr lang="en-US" smtClean="0"/>
              <a:pPr/>
              <a:t>17</a:t>
            </a:fld>
            <a:endParaRPr lang="en-US" dirty="0"/>
          </a:p>
        </p:txBody>
      </p:sp>
    </p:spTree>
    <p:extLst>
      <p:ext uri="{BB962C8B-B14F-4D97-AF65-F5344CB8AC3E}">
        <p14:creationId xmlns:p14="http://schemas.microsoft.com/office/powerpoint/2010/main" val="24729606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e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6.jpe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emf"/></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Text Placeholder 2"/>
          <p:cNvSpPr>
            <a:spLocks noGrp="1"/>
          </p:cNvSpPr>
          <p:nvPr>
            <p:ph type="body" sz="quarter" idx="15" hasCustomPrompt="1"/>
          </p:nvPr>
        </p:nvSpPr>
        <p:spPr>
          <a:xfrm>
            <a:off x="423168" y="3250983"/>
            <a:ext cx="7491615" cy="646331"/>
          </a:xfrm>
          <a:prstGeom prst="rect">
            <a:avLst/>
          </a:prstGeom>
        </p:spPr>
        <p:txBody>
          <a:bodyPr wrap="square" anchor="b" anchorCtr="0">
            <a:spAutoFit/>
          </a:bodyPr>
          <a:lstStyle>
            <a:lvl1pPr marL="0" indent="0">
              <a:buNone/>
              <a:defRPr sz="3600">
                <a:solidFill>
                  <a:schemeClr val="accent1"/>
                </a:solidFill>
              </a:defRPr>
            </a:lvl1pPr>
          </a:lstStyle>
          <a:p>
            <a:pPr lvl="0"/>
            <a:r>
              <a:rPr lang="en-US" dirty="0" smtClean="0"/>
              <a:t>Presentation Title Placeholder</a:t>
            </a:r>
          </a:p>
        </p:txBody>
      </p:sp>
      <p:pic>
        <p:nvPicPr>
          <p:cNvPr id="13" name="Picture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43907" y="1940843"/>
            <a:ext cx="1280054" cy="530308"/>
          </a:xfrm>
          <a:prstGeom prst="rect">
            <a:avLst/>
          </a:prstGeom>
          <a:noFill/>
          <a:ln>
            <a:noFill/>
          </a:ln>
        </p:spPr>
      </p:pic>
      <p:sp>
        <p:nvSpPr>
          <p:cNvPr id="14" name="Text Placeholder 5"/>
          <p:cNvSpPr>
            <a:spLocks noGrp="1"/>
          </p:cNvSpPr>
          <p:nvPr>
            <p:ph type="body" sz="quarter" idx="13" hasCustomPrompt="1"/>
          </p:nvPr>
        </p:nvSpPr>
        <p:spPr>
          <a:xfrm>
            <a:off x="444162" y="3886990"/>
            <a:ext cx="7470622" cy="325303"/>
          </a:xfrm>
          <a:prstGeom prst="rect">
            <a:avLst/>
          </a:prstGeom>
        </p:spPr>
        <p:txBody>
          <a:bodyPr wrap="square" anchor="t" anchorCtr="0">
            <a:spAutoFit/>
          </a:bodyPr>
          <a:lstStyle>
            <a:lvl1pPr marL="0" indent="0" algn="l" defTabSz="1088291" rtl="0" eaLnBrk="1" latinLnBrk="0" hangingPunct="1">
              <a:lnSpc>
                <a:spcPts val="1700"/>
              </a:lnSpc>
              <a:buNone/>
              <a:defRPr lang="en-US" sz="2000" kern="1200" cap="none" spc="0" baseline="0" dirty="0" smtClean="0">
                <a:solidFill>
                  <a:srgbClr val="FFFFFF">
                    <a:lumMod val="50000"/>
                  </a:srgbClr>
                </a:solidFill>
                <a:latin typeface="+mn-lt"/>
                <a:ea typeface="+mn-ea"/>
                <a:cs typeface="+mn-cs"/>
              </a:defRPr>
            </a:lvl1pPr>
          </a:lstStyle>
          <a:p>
            <a:pPr marL="0" marR="0" lvl="0" indent="0" algn="l" defTabSz="1088291" rtl="0" eaLnBrk="1" fontAlgn="auto" latinLnBrk="0" hangingPunct="1">
              <a:lnSpc>
                <a:spcPts val="17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FFFFFF">
                    <a:lumMod val="50000"/>
                  </a:srgbClr>
                </a:solidFill>
                <a:effectLst/>
                <a:uLnTx/>
                <a:uFillTx/>
                <a:latin typeface="Arial"/>
                <a:ea typeface="+mn-ea"/>
                <a:cs typeface="+mn-cs"/>
              </a:rPr>
              <a:t>Subtitle Placeholder</a:t>
            </a:r>
          </a:p>
        </p:txBody>
      </p:sp>
      <p:sp>
        <p:nvSpPr>
          <p:cNvPr id="11" name="TextBox 10"/>
          <p:cNvSpPr txBox="1"/>
          <p:nvPr userDrawn="1"/>
        </p:nvSpPr>
        <p:spPr>
          <a:xfrm>
            <a:off x="429994" y="6586591"/>
            <a:ext cx="4348918" cy="215444"/>
          </a:xfrm>
          <a:prstGeom prst="rect">
            <a:avLst/>
          </a:prstGeom>
          <a:noFill/>
        </p:spPr>
        <p:txBody>
          <a:bodyPr wrap="square" rtlCol="0">
            <a:spAutoFit/>
          </a:bodyPr>
          <a:lstStyle/>
          <a:p>
            <a:pPr marL="0" marR="0" indent="0" algn="l" defTabSz="1088291"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chemeClr val="bg2"/>
                </a:solidFill>
                <a:effectLst/>
                <a:uLnTx/>
                <a:uFillTx/>
                <a:latin typeface="+mn-lt"/>
                <a:ea typeface="+mn-ea"/>
                <a:cs typeface="+mn-cs"/>
              </a:rPr>
              <a:t> v2 March </a:t>
            </a:r>
            <a:r>
              <a:rPr lang="en-US" sz="800" dirty="0" smtClean="0">
                <a:solidFill>
                  <a:schemeClr val="bg2"/>
                </a:solidFill>
                <a:latin typeface="Arial" pitchFamily="34" charset="0"/>
                <a:ea typeface="Arial"/>
                <a:cs typeface="Arial"/>
              </a:rPr>
              <a:t>© 2015 Citrix</a:t>
            </a:r>
          </a:p>
        </p:txBody>
      </p:sp>
      <p:pic>
        <p:nvPicPr>
          <p:cNvPr id="10" name="Picture 9" descr="Citrix_Logo_Black_v2.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37669" y="1933457"/>
            <a:ext cx="1375696" cy="514717"/>
          </a:xfrm>
          <a:prstGeom prst="rect">
            <a:avLst/>
          </a:prstGeom>
        </p:spPr>
      </p:pic>
      <p:sp>
        <p:nvSpPr>
          <p:cNvPr id="25" name="Text Placeholder 8"/>
          <p:cNvSpPr>
            <a:spLocks noGrp="1"/>
          </p:cNvSpPr>
          <p:nvPr>
            <p:ph type="body" sz="quarter" idx="18" hasCustomPrompt="1"/>
          </p:nvPr>
        </p:nvSpPr>
        <p:spPr>
          <a:xfrm>
            <a:off x="447272" y="4484152"/>
            <a:ext cx="7467511" cy="365760"/>
          </a:xfrm>
        </p:spPr>
        <p:txBody>
          <a:bodyPr anchor="ctr"/>
          <a:lstStyle>
            <a:lvl1pPr marL="0" indent="0">
              <a:buNone/>
              <a:defRPr sz="1800"/>
            </a:lvl1pPr>
          </a:lstStyle>
          <a:p>
            <a:pPr lvl="0"/>
            <a:r>
              <a:rPr lang="en-US" dirty="0" smtClean="0"/>
              <a:t>Presenter</a:t>
            </a:r>
            <a:endParaRPr lang="en-US" dirty="0"/>
          </a:p>
        </p:txBody>
      </p:sp>
      <p:sp>
        <p:nvSpPr>
          <p:cNvPr id="27" name="Text Placeholder 8"/>
          <p:cNvSpPr>
            <a:spLocks noGrp="1"/>
          </p:cNvSpPr>
          <p:nvPr>
            <p:ph type="body" sz="quarter" idx="19" hasCustomPrompt="1"/>
          </p:nvPr>
        </p:nvSpPr>
        <p:spPr>
          <a:xfrm>
            <a:off x="452516" y="4818713"/>
            <a:ext cx="7462267" cy="365760"/>
          </a:xfrm>
        </p:spPr>
        <p:txBody>
          <a:bodyPr anchor="ctr"/>
          <a:lstStyle>
            <a:lvl1pPr marL="0" indent="0">
              <a:buNone/>
              <a:defRPr sz="1800"/>
            </a:lvl1pPr>
          </a:lstStyle>
          <a:p>
            <a:pPr lvl="0"/>
            <a:r>
              <a:rPr lang="en-US" dirty="0" smtClean="0"/>
              <a:t>Job Title</a:t>
            </a:r>
            <a:endParaRPr lang="en-US" dirty="0"/>
          </a:p>
        </p:txBody>
      </p:sp>
      <p:sp>
        <p:nvSpPr>
          <p:cNvPr id="30" name="Text Placeholder 8"/>
          <p:cNvSpPr>
            <a:spLocks noGrp="1"/>
          </p:cNvSpPr>
          <p:nvPr>
            <p:ph type="body" sz="quarter" idx="20" hasCustomPrompt="1"/>
          </p:nvPr>
        </p:nvSpPr>
        <p:spPr>
          <a:xfrm>
            <a:off x="452516" y="5153273"/>
            <a:ext cx="7462267" cy="365760"/>
          </a:xfrm>
        </p:spPr>
        <p:txBody>
          <a:bodyPr anchor="ctr"/>
          <a:lstStyle>
            <a:lvl1pPr marL="0" indent="0">
              <a:buNone/>
              <a:defRPr sz="1800"/>
            </a:lvl1pPr>
          </a:lstStyle>
          <a:p>
            <a:pPr lvl="0"/>
            <a:r>
              <a:rPr lang="en-US" dirty="0" smtClean="0"/>
              <a:t>Date</a:t>
            </a:r>
            <a:endParaRPr lang="en-US" dirty="0"/>
          </a:p>
        </p:txBody>
      </p:sp>
      <p:pic>
        <p:nvPicPr>
          <p:cNvPr id="16" name="Picture Placeholder 13" descr="Overhead_RGB_lowres.jpg"/>
          <p:cNvPicPr>
            <a:picLocks noChangeAspect="1"/>
          </p:cNvPicPr>
          <p:nvPr userDrawn="1"/>
        </p:nvPicPr>
        <p:blipFill rotWithShape="1">
          <a:blip r:embed="rId4">
            <a:extLst>
              <a:ext uri="{28A0092B-C50C-407E-A947-70E740481C1C}">
                <a14:useLocalDpi xmlns:a14="http://schemas.microsoft.com/office/drawing/2010/main" val="0"/>
              </a:ext>
            </a:extLst>
          </a:blip>
          <a:srcRect/>
          <a:stretch/>
        </p:blipFill>
        <p:spPr>
          <a:xfrm>
            <a:off x="8128000" y="1"/>
            <a:ext cx="4060825" cy="6857999"/>
          </a:xfrm>
          <a:prstGeom prst="rect">
            <a:avLst/>
          </a:prstGeom>
        </p:spPr>
      </p:pic>
    </p:spTree>
    <p:extLst>
      <p:ext uri="{BB962C8B-B14F-4D97-AF65-F5344CB8AC3E}">
        <p14:creationId xmlns:p14="http://schemas.microsoft.com/office/powerpoint/2010/main" val="396928616"/>
      </p:ext>
    </p:extLst>
  </p:cSld>
  <p:clrMapOvr>
    <a:masterClrMapping/>
  </p:clrMapOvr>
  <p:transition spd="med">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and Subtitle">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48058" y="78828"/>
            <a:ext cx="11316124" cy="985840"/>
          </a:xfrm>
        </p:spPr>
        <p:txBody>
          <a:bodyPr/>
          <a:lstStyle/>
          <a:p>
            <a:r>
              <a:rPr lang="en-US" dirty="0" smtClean="0"/>
              <a:t>Click to Edit Title</a:t>
            </a:r>
            <a:endParaRPr lang="en-US" dirty="0"/>
          </a:p>
        </p:txBody>
      </p:sp>
      <p:sp>
        <p:nvSpPr>
          <p:cNvPr id="10" name="Text Placeholder 6"/>
          <p:cNvSpPr>
            <a:spLocks noGrp="1"/>
          </p:cNvSpPr>
          <p:nvPr>
            <p:ph type="body" sz="quarter" idx="16" hasCustomPrompt="1"/>
          </p:nvPr>
        </p:nvSpPr>
        <p:spPr>
          <a:xfrm>
            <a:off x="448058" y="1033137"/>
            <a:ext cx="11316124" cy="606477"/>
          </a:xfrm>
          <a:prstGeom prst="rect">
            <a:avLst/>
          </a:prstGeom>
        </p:spPr>
        <p:txBody>
          <a:bodyPr/>
          <a:lstStyle>
            <a:lvl1pPr marL="0" marR="0" indent="0" algn="l" defTabSz="1088291" rtl="0" eaLnBrk="1" fontAlgn="auto" latinLnBrk="0" hangingPunct="1">
              <a:lnSpc>
                <a:spcPct val="100000"/>
              </a:lnSpc>
              <a:spcBef>
                <a:spcPts val="1800"/>
              </a:spcBef>
              <a:spcAft>
                <a:spcPts val="0"/>
              </a:spcAft>
              <a:buClr>
                <a:schemeClr val="tx1">
                  <a:lumMod val="50000"/>
                </a:schemeClr>
              </a:buClr>
              <a:buSzTx/>
              <a:buFont typeface="Arial" pitchFamily="34" charset="0"/>
              <a:buNone/>
              <a:tabLst/>
              <a:defRPr lang="en-US" sz="2000" kern="1200" spc="0" baseline="0" dirty="0" smtClean="0">
                <a:solidFill>
                  <a:srgbClr val="7F7F7F"/>
                </a:solidFill>
                <a:latin typeface="+mn-lt"/>
                <a:ea typeface="+mn-ea"/>
                <a:cs typeface="+mn-cs"/>
              </a:defRPr>
            </a:lvl1pPr>
          </a:lstStyle>
          <a:p>
            <a:pPr marL="0" marR="0" lvl="0" indent="0" algn="l" defTabSz="914400" rtl="0" eaLnBrk="1" fontAlgn="auto" latinLnBrk="0" hangingPunct="1">
              <a:lnSpc>
                <a:spcPct val="100000"/>
              </a:lnSpc>
              <a:spcBef>
                <a:spcPct val="20000"/>
              </a:spcBef>
              <a:spcAft>
                <a:spcPts val="0"/>
              </a:spcAft>
              <a:buClr>
                <a:schemeClr val="tx2"/>
              </a:buClr>
              <a:buSzPct val="80000"/>
              <a:buFont typeface="Arial" panose="020B0604020202020204" pitchFamily="34" charset="0"/>
              <a:buNone/>
              <a:tabLst/>
              <a:defRPr/>
            </a:pPr>
            <a:r>
              <a:rPr lang="en-US" dirty="0" smtClean="0"/>
              <a:t>Subtitle Placeholder</a:t>
            </a:r>
          </a:p>
        </p:txBody>
      </p:sp>
      <p:sp>
        <p:nvSpPr>
          <p:cNvPr id="3" name="Content Placeholder 2"/>
          <p:cNvSpPr>
            <a:spLocks noGrp="1"/>
          </p:cNvSpPr>
          <p:nvPr>
            <p:ph sz="quarter" idx="20" hasCustomPrompt="1"/>
          </p:nvPr>
        </p:nvSpPr>
        <p:spPr>
          <a:xfrm>
            <a:off x="448056" y="1875103"/>
            <a:ext cx="5533645" cy="4251960"/>
          </a:xfrm>
          <a:prstGeom prst="rect">
            <a:avLst/>
          </a:prstGeom>
        </p:spPr>
        <p:txBody>
          <a:bodyPr/>
          <a:lstStyle>
            <a:lvl1pPr marL="230188" indent="-230188">
              <a:defRPr/>
            </a:lvl1pPr>
            <a:lvl3pPr marL="461963" indent="-231775">
              <a:buFont typeface="Lucida Grande"/>
              <a:buChar char="–"/>
              <a:defRPr sz="2000"/>
            </a:lvl3pPr>
            <a:lvl5pPr marL="679450" indent="-217488">
              <a:defRPr sz="1800"/>
            </a:lvl5pPr>
            <a:lvl6pPr marL="911225" indent="-231775">
              <a:buFont typeface="Lucida Grande"/>
              <a:buChar char="–"/>
              <a:defRPr sz="1600"/>
            </a:lvl6pPr>
            <a:lvl7pPr marL="1141413" indent="-230188">
              <a:buFont typeface="Lucida Grande"/>
              <a:buChar char="–"/>
              <a:defRPr sz="1600">
                <a:solidFill>
                  <a:srgbClr val="FFFFFF"/>
                </a:solidFill>
              </a:defRPr>
            </a:lvl7pPr>
          </a:lstStyle>
          <a:p>
            <a:pPr lvl="0"/>
            <a:r>
              <a:rPr lang="en-US" dirty="0" smtClean="0"/>
              <a:t>Click to edit text</a:t>
            </a:r>
          </a:p>
          <a:p>
            <a:pPr lvl="2"/>
            <a:r>
              <a:rPr lang="en-US" dirty="0" smtClean="0"/>
              <a:t>Second level</a:t>
            </a:r>
          </a:p>
          <a:p>
            <a:pPr lvl="4"/>
            <a:r>
              <a:rPr lang="en-US" dirty="0" smtClean="0"/>
              <a:t>Third level</a:t>
            </a:r>
          </a:p>
          <a:p>
            <a:pPr lvl="5"/>
            <a:r>
              <a:rPr lang="en-US" dirty="0" smtClean="0"/>
              <a:t>Fourth level</a:t>
            </a:r>
          </a:p>
          <a:p>
            <a:pPr lvl="6"/>
            <a:r>
              <a:rPr lang="en-US" dirty="0" smtClean="0"/>
              <a:t>Fifth level</a:t>
            </a:r>
          </a:p>
        </p:txBody>
      </p:sp>
      <p:sp>
        <p:nvSpPr>
          <p:cNvPr id="15" name="Content Placeholder 2"/>
          <p:cNvSpPr>
            <a:spLocks noGrp="1"/>
          </p:cNvSpPr>
          <p:nvPr>
            <p:ph sz="quarter" idx="21" hasCustomPrompt="1"/>
          </p:nvPr>
        </p:nvSpPr>
        <p:spPr>
          <a:xfrm>
            <a:off x="6226822" y="1876376"/>
            <a:ext cx="5532120" cy="4251960"/>
          </a:xfrm>
          <a:prstGeom prst="rect">
            <a:avLst/>
          </a:prstGeom>
        </p:spPr>
        <p:txBody>
          <a:bodyPr/>
          <a:lstStyle>
            <a:lvl1pPr marL="230188" indent="-230188">
              <a:defRPr/>
            </a:lvl1pPr>
            <a:lvl3pPr marL="461963" indent="-231775">
              <a:buFont typeface="Lucida Grande"/>
              <a:buChar char="–"/>
              <a:defRPr/>
            </a:lvl3pPr>
            <a:lvl5pPr marL="679450" indent="-217488">
              <a:defRPr sz="1800"/>
            </a:lvl5pPr>
            <a:lvl6pPr marL="911225" indent="-231775">
              <a:buFont typeface="Lucida Grande"/>
              <a:buChar char="–"/>
              <a:defRPr sz="1600"/>
            </a:lvl6pPr>
            <a:lvl7pPr marL="1141413" indent="-230188">
              <a:buFont typeface="Lucida Grande"/>
              <a:buChar char="–"/>
              <a:defRPr sz="1600">
                <a:solidFill>
                  <a:srgbClr val="FFFFFF"/>
                </a:solidFill>
              </a:defRPr>
            </a:lvl7pPr>
          </a:lstStyle>
          <a:p>
            <a:pPr lvl="0"/>
            <a:r>
              <a:rPr lang="en-US" dirty="0" smtClean="0"/>
              <a:t>Click to edit text</a:t>
            </a:r>
          </a:p>
          <a:p>
            <a:pPr lvl="2"/>
            <a:r>
              <a:rPr lang="en-US" dirty="0" smtClean="0"/>
              <a:t>Second level</a:t>
            </a:r>
          </a:p>
          <a:p>
            <a:pPr lvl="4"/>
            <a:r>
              <a:rPr lang="en-US" dirty="0" smtClean="0"/>
              <a:t>Third level</a:t>
            </a:r>
          </a:p>
          <a:p>
            <a:pPr lvl="5"/>
            <a:r>
              <a:rPr lang="en-US" dirty="0" smtClean="0"/>
              <a:t>Fourth level</a:t>
            </a:r>
          </a:p>
          <a:p>
            <a:pPr lvl="6"/>
            <a:r>
              <a:rPr lang="en-US" dirty="0" smtClean="0"/>
              <a:t>Fifth level</a:t>
            </a:r>
          </a:p>
        </p:txBody>
      </p:sp>
      <p:sp>
        <p:nvSpPr>
          <p:cNvPr id="7" name="Slide Number Placeholder 4"/>
          <p:cNvSpPr>
            <a:spLocks noGrp="1"/>
          </p:cNvSpPr>
          <p:nvPr>
            <p:ph type="sldNum" sz="quarter" idx="4"/>
          </p:nvPr>
        </p:nvSpPr>
        <p:spPr>
          <a:xfrm>
            <a:off x="158344" y="6586591"/>
            <a:ext cx="410501" cy="215444"/>
          </a:xfrm>
          <a:prstGeom prst="rect">
            <a:avLst/>
          </a:prstGeom>
          <a:noFill/>
        </p:spPr>
        <p:txBody>
          <a:bodyPr wrap="square" rtlCol="0">
            <a:spAutoFit/>
          </a:bodyPr>
          <a:lstStyle>
            <a:lvl1pPr>
              <a:defRPr lang="en-US" sz="800" smtClean="0">
                <a:solidFill>
                  <a:schemeClr val="bg2"/>
                </a:solidFill>
              </a:defRPr>
            </a:lvl1pPr>
          </a:lstStyle>
          <a:p>
            <a:fld id="{113BA7D1-EE9A-0241-B0CB-67F65CFD4A8F}" type="slidenum">
              <a:rPr lang="en-US" smtClean="0"/>
              <a:pPr/>
              <a:t>‹#›</a:t>
            </a:fld>
            <a:endParaRPr lang="en-US" dirty="0"/>
          </a:p>
        </p:txBody>
      </p:sp>
    </p:spTree>
    <p:extLst>
      <p:ext uri="{BB962C8B-B14F-4D97-AF65-F5344CB8AC3E}">
        <p14:creationId xmlns:p14="http://schemas.microsoft.com/office/powerpoint/2010/main" val="2667470862"/>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with Heading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8056" y="78828"/>
            <a:ext cx="11309783" cy="985840"/>
          </a:xfrm>
        </p:spPr>
        <p:txBody>
          <a:bodyPr/>
          <a:lstStyle/>
          <a:p>
            <a:r>
              <a:rPr lang="en-US" dirty="0" smtClean="0"/>
              <a:t>Click to Edit Title</a:t>
            </a:r>
            <a:endParaRPr lang="en-US" dirty="0"/>
          </a:p>
        </p:txBody>
      </p:sp>
      <p:sp>
        <p:nvSpPr>
          <p:cNvPr id="9" name="Content Placeholder 2"/>
          <p:cNvSpPr>
            <a:spLocks noGrp="1"/>
          </p:cNvSpPr>
          <p:nvPr>
            <p:ph sz="quarter" idx="20" hasCustomPrompt="1"/>
          </p:nvPr>
        </p:nvSpPr>
        <p:spPr>
          <a:xfrm>
            <a:off x="448056" y="2667000"/>
            <a:ext cx="5533645" cy="3459480"/>
          </a:xfrm>
          <a:prstGeom prst="rect">
            <a:avLst/>
          </a:prstGeom>
        </p:spPr>
        <p:txBody>
          <a:bodyPr/>
          <a:lstStyle>
            <a:lvl1pPr marL="230188" indent="-230188">
              <a:defRPr/>
            </a:lvl1pPr>
            <a:lvl3pPr marL="461963" indent="-231775">
              <a:buFont typeface="Lucida Grande"/>
              <a:buChar char="–"/>
              <a:defRPr sz="2000"/>
            </a:lvl3pPr>
            <a:lvl5pPr marL="679450" indent="-217488">
              <a:defRPr sz="1800"/>
            </a:lvl5pPr>
            <a:lvl6pPr marL="911225" indent="-231775">
              <a:buFont typeface="Lucida Grande"/>
              <a:buChar char="–"/>
              <a:defRPr sz="1600"/>
            </a:lvl6pPr>
            <a:lvl7pPr marL="1141413" indent="-230188">
              <a:buFont typeface="Lucida Grande"/>
              <a:buChar char="–"/>
              <a:defRPr sz="1600">
                <a:solidFill>
                  <a:srgbClr val="FFFFFF"/>
                </a:solidFill>
              </a:defRPr>
            </a:lvl7pPr>
          </a:lstStyle>
          <a:p>
            <a:pPr lvl="0"/>
            <a:r>
              <a:rPr lang="en-US" dirty="0" smtClean="0"/>
              <a:t>Click to edit text</a:t>
            </a:r>
          </a:p>
          <a:p>
            <a:pPr lvl="2"/>
            <a:r>
              <a:rPr lang="en-US" dirty="0" smtClean="0"/>
              <a:t>Second level</a:t>
            </a:r>
          </a:p>
          <a:p>
            <a:pPr lvl="4"/>
            <a:r>
              <a:rPr lang="en-US" dirty="0" smtClean="0"/>
              <a:t>Third level</a:t>
            </a:r>
          </a:p>
          <a:p>
            <a:pPr lvl="5"/>
            <a:r>
              <a:rPr lang="en-US" dirty="0" smtClean="0"/>
              <a:t>Fourth level</a:t>
            </a:r>
          </a:p>
          <a:p>
            <a:pPr lvl="6"/>
            <a:r>
              <a:rPr lang="en-US" dirty="0" smtClean="0"/>
              <a:t>Fifth level</a:t>
            </a:r>
          </a:p>
        </p:txBody>
      </p:sp>
      <p:sp>
        <p:nvSpPr>
          <p:cNvPr id="10" name="Content Placeholder 2"/>
          <p:cNvSpPr>
            <a:spLocks noGrp="1"/>
          </p:cNvSpPr>
          <p:nvPr>
            <p:ph sz="quarter" idx="21" hasCustomPrompt="1"/>
          </p:nvPr>
        </p:nvSpPr>
        <p:spPr>
          <a:xfrm>
            <a:off x="6226822" y="2667000"/>
            <a:ext cx="5532120" cy="3459480"/>
          </a:xfrm>
          <a:prstGeom prst="rect">
            <a:avLst/>
          </a:prstGeom>
        </p:spPr>
        <p:txBody>
          <a:bodyPr/>
          <a:lstStyle>
            <a:lvl1pPr marL="230188" indent="-230188">
              <a:defRPr/>
            </a:lvl1pPr>
            <a:lvl3pPr marL="461963" indent="-231775">
              <a:buFont typeface="Lucida Grande"/>
              <a:buChar char="–"/>
              <a:defRPr sz="2000"/>
            </a:lvl3pPr>
            <a:lvl5pPr marL="679450" indent="-217488">
              <a:defRPr sz="1800"/>
            </a:lvl5pPr>
            <a:lvl6pPr marL="911225" indent="-231775">
              <a:buFont typeface="Lucida Grande"/>
              <a:buChar char="–"/>
              <a:defRPr sz="1600"/>
            </a:lvl6pPr>
            <a:lvl7pPr marL="1141413" indent="-230188">
              <a:buFont typeface="Lucida Grande"/>
              <a:buChar char="–"/>
              <a:defRPr sz="1600">
                <a:solidFill>
                  <a:srgbClr val="FFFFFF"/>
                </a:solidFill>
              </a:defRPr>
            </a:lvl7pPr>
          </a:lstStyle>
          <a:p>
            <a:pPr lvl="0"/>
            <a:r>
              <a:rPr lang="en-US" dirty="0" smtClean="0"/>
              <a:t>Click to edit text</a:t>
            </a:r>
          </a:p>
          <a:p>
            <a:pPr lvl="2"/>
            <a:r>
              <a:rPr lang="en-US" dirty="0" smtClean="0"/>
              <a:t>Second level</a:t>
            </a:r>
          </a:p>
          <a:p>
            <a:pPr lvl="4"/>
            <a:r>
              <a:rPr lang="en-US" dirty="0" smtClean="0"/>
              <a:t>Third level</a:t>
            </a:r>
          </a:p>
          <a:p>
            <a:pPr lvl="5"/>
            <a:r>
              <a:rPr lang="en-US" dirty="0" smtClean="0"/>
              <a:t>Fourth level</a:t>
            </a:r>
          </a:p>
          <a:p>
            <a:pPr lvl="6"/>
            <a:r>
              <a:rPr lang="en-US" dirty="0" smtClean="0"/>
              <a:t>Fifth level</a:t>
            </a:r>
          </a:p>
        </p:txBody>
      </p:sp>
      <p:sp>
        <p:nvSpPr>
          <p:cNvPr id="4" name="Text Placeholder 3"/>
          <p:cNvSpPr>
            <a:spLocks noGrp="1"/>
          </p:cNvSpPr>
          <p:nvPr>
            <p:ph type="body" sz="quarter" idx="22" hasCustomPrompt="1"/>
          </p:nvPr>
        </p:nvSpPr>
        <p:spPr>
          <a:xfrm>
            <a:off x="447675" y="1600200"/>
            <a:ext cx="5534025" cy="889000"/>
          </a:xfrm>
        </p:spPr>
        <p:txBody>
          <a:bodyPr anchor="ctr"/>
          <a:lstStyle>
            <a:lvl1pPr marL="0" indent="0" algn="ctr">
              <a:buFontTx/>
              <a:buNone/>
              <a:defRPr/>
            </a:lvl1pPr>
          </a:lstStyle>
          <a:p>
            <a:pPr lvl="0"/>
            <a:r>
              <a:rPr lang="en-US" dirty="0" smtClean="0"/>
              <a:t>Heading</a:t>
            </a:r>
            <a:endParaRPr lang="en-US" dirty="0"/>
          </a:p>
        </p:txBody>
      </p:sp>
      <p:sp>
        <p:nvSpPr>
          <p:cNvPr id="8" name="Text Placeholder 3"/>
          <p:cNvSpPr>
            <a:spLocks noGrp="1"/>
          </p:cNvSpPr>
          <p:nvPr>
            <p:ph type="body" sz="quarter" idx="23" hasCustomPrompt="1"/>
          </p:nvPr>
        </p:nvSpPr>
        <p:spPr>
          <a:xfrm>
            <a:off x="6226822" y="1600200"/>
            <a:ext cx="5534025" cy="889000"/>
          </a:xfrm>
        </p:spPr>
        <p:txBody>
          <a:bodyPr anchor="ctr"/>
          <a:lstStyle>
            <a:lvl1pPr marL="0" indent="0" algn="ctr">
              <a:buFontTx/>
              <a:buNone/>
              <a:defRPr/>
            </a:lvl1pPr>
          </a:lstStyle>
          <a:p>
            <a:pPr lvl="0"/>
            <a:r>
              <a:rPr lang="en-US" dirty="0" smtClean="0"/>
              <a:t>Heading</a:t>
            </a:r>
            <a:endParaRPr lang="en-US" dirty="0"/>
          </a:p>
        </p:txBody>
      </p:sp>
      <p:sp>
        <p:nvSpPr>
          <p:cNvPr id="11" name="Slide Number Placeholder 4"/>
          <p:cNvSpPr>
            <a:spLocks noGrp="1"/>
          </p:cNvSpPr>
          <p:nvPr>
            <p:ph type="sldNum" sz="quarter" idx="4"/>
          </p:nvPr>
        </p:nvSpPr>
        <p:spPr>
          <a:xfrm>
            <a:off x="158344" y="6586591"/>
            <a:ext cx="410501" cy="215444"/>
          </a:xfrm>
          <a:prstGeom prst="rect">
            <a:avLst/>
          </a:prstGeom>
          <a:noFill/>
        </p:spPr>
        <p:txBody>
          <a:bodyPr wrap="square" rtlCol="0">
            <a:spAutoFit/>
          </a:bodyPr>
          <a:lstStyle>
            <a:lvl1pPr>
              <a:defRPr lang="en-US" sz="800" smtClean="0">
                <a:solidFill>
                  <a:schemeClr val="bg2"/>
                </a:solidFill>
              </a:defRPr>
            </a:lvl1pPr>
          </a:lstStyle>
          <a:p>
            <a:fld id="{113BA7D1-EE9A-0241-B0CB-67F65CFD4A8F}" type="slidenum">
              <a:rPr lang="en-US" smtClean="0"/>
              <a:pPr/>
              <a:t>‹#›</a:t>
            </a:fld>
            <a:endParaRPr lang="en-US" dirty="0"/>
          </a:p>
        </p:txBody>
      </p:sp>
    </p:spTree>
    <p:extLst>
      <p:ext uri="{BB962C8B-B14F-4D97-AF65-F5344CB8AC3E}">
        <p14:creationId xmlns:p14="http://schemas.microsoft.com/office/powerpoint/2010/main" val="2661667512"/>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ulti-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48056" y="78828"/>
            <a:ext cx="11311128" cy="985840"/>
          </a:xfrm>
        </p:spPr>
        <p:txBody>
          <a:bodyPr/>
          <a:lstStyle/>
          <a:p>
            <a:r>
              <a:rPr lang="en-US" dirty="0" smtClean="0"/>
              <a:t>Click to Edit Title</a:t>
            </a:r>
            <a:endParaRPr lang="en-US" dirty="0"/>
          </a:p>
        </p:txBody>
      </p:sp>
      <p:sp>
        <p:nvSpPr>
          <p:cNvPr id="12" name="Content Placeholder 2"/>
          <p:cNvSpPr>
            <a:spLocks noGrp="1"/>
          </p:cNvSpPr>
          <p:nvPr>
            <p:ph sz="quarter" idx="20" hasCustomPrompt="1"/>
          </p:nvPr>
        </p:nvSpPr>
        <p:spPr>
          <a:xfrm>
            <a:off x="448059" y="1600200"/>
            <a:ext cx="3614356" cy="4526280"/>
          </a:xfrm>
          <a:prstGeom prst="rect">
            <a:avLst/>
          </a:prstGeom>
        </p:spPr>
        <p:txBody>
          <a:bodyPr/>
          <a:lstStyle>
            <a:lvl3pPr marL="447675" indent="-223838">
              <a:buFont typeface="Lucida Grande"/>
              <a:buChar char="–"/>
              <a:defRPr sz="2000"/>
            </a:lvl3pPr>
            <a:lvl5pPr marL="690563" indent="-242888">
              <a:defRPr sz="1800"/>
            </a:lvl5pPr>
            <a:lvl6pPr marL="911225" indent="-231775">
              <a:buFont typeface="Lucida Grande"/>
              <a:buChar char="–"/>
              <a:defRPr sz="1600"/>
            </a:lvl6pPr>
            <a:lvl7pPr marL="1141413" indent="-230188">
              <a:buFont typeface="Lucida Grande"/>
              <a:buChar char="–"/>
              <a:defRPr sz="1600">
                <a:solidFill>
                  <a:srgbClr val="FFFFFF"/>
                </a:solidFill>
              </a:defRPr>
            </a:lvl7pPr>
          </a:lstStyle>
          <a:p>
            <a:pPr lvl="0"/>
            <a:r>
              <a:rPr lang="en-US" dirty="0" smtClean="0"/>
              <a:t>Click to edit text</a:t>
            </a:r>
          </a:p>
          <a:p>
            <a:pPr lvl="2"/>
            <a:r>
              <a:rPr lang="en-US" dirty="0" smtClean="0"/>
              <a:t>Second level</a:t>
            </a:r>
          </a:p>
          <a:p>
            <a:pPr lvl="4"/>
            <a:r>
              <a:rPr lang="en-US" dirty="0" smtClean="0"/>
              <a:t>Third level</a:t>
            </a:r>
          </a:p>
          <a:p>
            <a:pPr lvl="5"/>
            <a:r>
              <a:rPr lang="en-US" dirty="0" smtClean="0"/>
              <a:t>Fourth level</a:t>
            </a:r>
          </a:p>
          <a:p>
            <a:pPr lvl="6"/>
            <a:r>
              <a:rPr lang="en-US" dirty="0" smtClean="0"/>
              <a:t>Fifth level</a:t>
            </a:r>
          </a:p>
        </p:txBody>
      </p:sp>
      <p:sp>
        <p:nvSpPr>
          <p:cNvPr id="13" name="Content Placeholder 2"/>
          <p:cNvSpPr>
            <a:spLocks noGrp="1"/>
          </p:cNvSpPr>
          <p:nvPr>
            <p:ph sz="quarter" idx="21" hasCustomPrompt="1"/>
          </p:nvPr>
        </p:nvSpPr>
        <p:spPr>
          <a:xfrm>
            <a:off x="4267645" y="1600200"/>
            <a:ext cx="7500494" cy="4527550"/>
          </a:xfrm>
          <a:prstGeom prst="rect">
            <a:avLst/>
          </a:prstGeom>
        </p:spPr>
        <p:txBody>
          <a:bodyPr/>
          <a:lstStyle>
            <a:lvl3pPr marL="447675" indent="-223838">
              <a:buFont typeface="Lucida Grande"/>
              <a:buChar char="–"/>
              <a:defRPr sz="2000"/>
            </a:lvl3pPr>
            <a:lvl5pPr marL="690563" indent="-242888">
              <a:defRPr sz="1800"/>
            </a:lvl5pPr>
            <a:lvl6pPr marL="911225" indent="-231775">
              <a:buFont typeface="Lucida Grande"/>
              <a:buChar char="–"/>
              <a:defRPr sz="1600"/>
            </a:lvl6pPr>
            <a:lvl7pPr marL="1141413" indent="-230188">
              <a:buFont typeface="Lucida Grande"/>
              <a:buChar char="–"/>
              <a:defRPr sz="1600">
                <a:solidFill>
                  <a:srgbClr val="FFFFFF"/>
                </a:solidFill>
              </a:defRPr>
            </a:lvl7pPr>
          </a:lstStyle>
          <a:p>
            <a:pPr lvl="0"/>
            <a:r>
              <a:rPr lang="en-US" dirty="0" smtClean="0"/>
              <a:t>Click to edit text</a:t>
            </a:r>
          </a:p>
          <a:p>
            <a:pPr lvl="2"/>
            <a:r>
              <a:rPr lang="en-US" dirty="0" smtClean="0"/>
              <a:t>Second level</a:t>
            </a:r>
          </a:p>
          <a:p>
            <a:pPr lvl="4"/>
            <a:r>
              <a:rPr lang="en-US" dirty="0" smtClean="0"/>
              <a:t>Third level</a:t>
            </a:r>
          </a:p>
          <a:p>
            <a:pPr lvl="5"/>
            <a:r>
              <a:rPr lang="en-US" dirty="0" smtClean="0"/>
              <a:t>Fourth level</a:t>
            </a:r>
          </a:p>
          <a:p>
            <a:pPr lvl="6"/>
            <a:r>
              <a:rPr lang="en-US" dirty="0" smtClean="0"/>
              <a:t>Fifth level</a:t>
            </a:r>
          </a:p>
        </p:txBody>
      </p:sp>
      <p:sp>
        <p:nvSpPr>
          <p:cNvPr id="6" name="Slide Number Placeholder 4"/>
          <p:cNvSpPr>
            <a:spLocks noGrp="1"/>
          </p:cNvSpPr>
          <p:nvPr>
            <p:ph type="sldNum" sz="quarter" idx="4"/>
          </p:nvPr>
        </p:nvSpPr>
        <p:spPr>
          <a:xfrm>
            <a:off x="158344" y="6586591"/>
            <a:ext cx="410501" cy="215444"/>
          </a:xfrm>
          <a:prstGeom prst="rect">
            <a:avLst/>
          </a:prstGeom>
          <a:noFill/>
        </p:spPr>
        <p:txBody>
          <a:bodyPr wrap="square" rtlCol="0">
            <a:spAutoFit/>
          </a:bodyPr>
          <a:lstStyle>
            <a:lvl1pPr>
              <a:defRPr lang="en-US" sz="800" smtClean="0">
                <a:solidFill>
                  <a:schemeClr val="bg2"/>
                </a:solidFill>
              </a:defRPr>
            </a:lvl1pPr>
          </a:lstStyle>
          <a:p>
            <a:fld id="{113BA7D1-EE9A-0241-B0CB-67F65CFD4A8F}" type="slidenum">
              <a:rPr lang="en-US" smtClean="0"/>
              <a:pPr/>
              <a:t>‹#›</a:t>
            </a:fld>
            <a:endParaRPr lang="en-US" dirty="0"/>
          </a:p>
        </p:txBody>
      </p:sp>
    </p:spTree>
    <p:extLst>
      <p:ext uri="{BB962C8B-B14F-4D97-AF65-F5344CB8AC3E}">
        <p14:creationId xmlns:p14="http://schemas.microsoft.com/office/powerpoint/2010/main" val="2963902212"/>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Image and Subtex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48056" y="78828"/>
            <a:ext cx="11314322" cy="985840"/>
          </a:xfrm>
        </p:spPr>
        <p:txBody>
          <a:bodyPr/>
          <a:lstStyle/>
          <a:p>
            <a:r>
              <a:rPr lang="en-US" dirty="0" smtClean="0"/>
              <a:t>Click to Edit Title</a:t>
            </a:r>
            <a:endParaRPr lang="en-US" dirty="0"/>
          </a:p>
        </p:txBody>
      </p:sp>
      <p:sp>
        <p:nvSpPr>
          <p:cNvPr id="4" name="Text Placeholder 3"/>
          <p:cNvSpPr>
            <a:spLocks noGrp="1"/>
          </p:cNvSpPr>
          <p:nvPr>
            <p:ph type="body" sz="quarter" idx="19" hasCustomPrompt="1"/>
          </p:nvPr>
        </p:nvSpPr>
        <p:spPr>
          <a:xfrm>
            <a:off x="448057" y="3937253"/>
            <a:ext cx="5573713" cy="2194560"/>
          </a:xfrm>
          <a:prstGeom prst="rect">
            <a:avLst/>
          </a:prstGeom>
        </p:spPr>
        <p:txBody>
          <a:bodyPr/>
          <a:lstStyle>
            <a:lvl1pPr>
              <a:defRPr sz="2400">
                <a:solidFill>
                  <a:schemeClr val="bg2"/>
                </a:solidFill>
              </a:defRPr>
            </a:lvl1pPr>
            <a:lvl2pPr>
              <a:defRPr sz="1800"/>
            </a:lvl2pPr>
            <a:lvl3pPr marL="452438" indent="-215900">
              <a:buFont typeface="Lucida Grande"/>
              <a:buChar char="–"/>
              <a:defRPr sz="2000">
                <a:solidFill>
                  <a:schemeClr val="bg2"/>
                </a:solidFill>
              </a:defRPr>
            </a:lvl3pPr>
            <a:lvl5pPr marL="688975" indent="-236538">
              <a:defRPr sz="1800">
                <a:solidFill>
                  <a:schemeClr val="bg2"/>
                </a:solidFill>
              </a:defRPr>
            </a:lvl5pPr>
            <a:lvl6pPr marL="911225" indent="-231775">
              <a:buFont typeface="Lucida Grande"/>
              <a:buChar char="–"/>
              <a:defRPr sz="1600">
                <a:solidFill>
                  <a:schemeClr val="bg2"/>
                </a:solidFill>
              </a:defRPr>
            </a:lvl6pPr>
            <a:lvl7pPr marL="1141413" indent="-230188">
              <a:buFont typeface="Lucida Grande"/>
              <a:buChar char="–"/>
              <a:defRPr sz="1600">
                <a:solidFill>
                  <a:schemeClr val="bg2"/>
                </a:solidFill>
              </a:defRPr>
            </a:lvl7pPr>
          </a:lstStyle>
          <a:p>
            <a:pPr lvl="0"/>
            <a:r>
              <a:rPr lang="en-US" dirty="0" smtClean="0"/>
              <a:t>Click to edit text</a:t>
            </a:r>
          </a:p>
          <a:p>
            <a:pPr lvl="2"/>
            <a:r>
              <a:rPr lang="en-US" dirty="0" smtClean="0"/>
              <a:t>Second level</a:t>
            </a:r>
          </a:p>
          <a:p>
            <a:pPr lvl="4"/>
            <a:r>
              <a:rPr lang="en-US" dirty="0" smtClean="0"/>
              <a:t>Third level</a:t>
            </a:r>
          </a:p>
          <a:p>
            <a:pPr lvl="5"/>
            <a:r>
              <a:rPr lang="en-US" dirty="0" smtClean="0"/>
              <a:t>Fourth level</a:t>
            </a:r>
          </a:p>
          <a:p>
            <a:pPr lvl="6"/>
            <a:r>
              <a:rPr lang="en-US" dirty="0" smtClean="0"/>
              <a:t>Fifth level</a:t>
            </a:r>
          </a:p>
        </p:txBody>
      </p:sp>
      <p:sp>
        <p:nvSpPr>
          <p:cNvPr id="11" name="Text Placeholder 3"/>
          <p:cNvSpPr>
            <a:spLocks noGrp="1"/>
          </p:cNvSpPr>
          <p:nvPr>
            <p:ph type="body" sz="quarter" idx="20" hasCustomPrompt="1"/>
          </p:nvPr>
        </p:nvSpPr>
        <p:spPr>
          <a:xfrm>
            <a:off x="6005909" y="3937253"/>
            <a:ext cx="5758036" cy="2194560"/>
          </a:xfrm>
          <a:prstGeom prst="rect">
            <a:avLst/>
          </a:prstGeom>
        </p:spPr>
        <p:txBody>
          <a:bodyPr/>
          <a:lstStyle>
            <a:lvl1pPr>
              <a:defRPr sz="2400">
                <a:solidFill>
                  <a:schemeClr val="bg2"/>
                </a:solidFill>
              </a:defRPr>
            </a:lvl1pPr>
            <a:lvl2pPr>
              <a:defRPr sz="1800"/>
            </a:lvl2pPr>
            <a:lvl3pPr marL="679450" indent="-217488">
              <a:buFont typeface="Lucida Grande"/>
              <a:buChar char="–"/>
              <a:defRPr sz="2000">
                <a:solidFill>
                  <a:schemeClr val="bg2"/>
                </a:solidFill>
              </a:defRPr>
            </a:lvl3pPr>
            <a:lvl5pPr marL="903288" indent="-214313">
              <a:defRPr sz="1800">
                <a:solidFill>
                  <a:schemeClr val="bg2"/>
                </a:solidFill>
              </a:defRPr>
            </a:lvl5pPr>
            <a:lvl6pPr marL="1141413" indent="-238125">
              <a:buFont typeface="Lucida Grande"/>
              <a:buChar char="–"/>
              <a:tabLst/>
              <a:defRPr sz="1600">
                <a:solidFill>
                  <a:schemeClr val="bg2"/>
                </a:solidFill>
              </a:defRPr>
            </a:lvl6pPr>
            <a:lvl7pPr marL="1377950" indent="-236538">
              <a:buFont typeface="Lucida Grande"/>
              <a:buChar char="–"/>
              <a:defRPr sz="1600">
                <a:solidFill>
                  <a:schemeClr val="bg2"/>
                </a:solidFill>
              </a:defRPr>
            </a:lvl7pPr>
          </a:lstStyle>
          <a:p>
            <a:pPr lvl="0"/>
            <a:r>
              <a:rPr lang="en-US" dirty="0" smtClean="0"/>
              <a:t>Click to edit text</a:t>
            </a:r>
          </a:p>
          <a:p>
            <a:pPr lvl="2"/>
            <a:r>
              <a:rPr lang="en-US" dirty="0" smtClean="0"/>
              <a:t>Second level</a:t>
            </a:r>
          </a:p>
          <a:p>
            <a:pPr lvl="4"/>
            <a:r>
              <a:rPr lang="en-US" dirty="0" smtClean="0"/>
              <a:t>Third level</a:t>
            </a:r>
          </a:p>
          <a:p>
            <a:pPr lvl="5"/>
            <a:r>
              <a:rPr lang="en-US" dirty="0" smtClean="0"/>
              <a:t>Fourth level</a:t>
            </a:r>
          </a:p>
          <a:p>
            <a:pPr lvl="6"/>
            <a:r>
              <a:rPr lang="en-US" dirty="0" smtClean="0"/>
              <a:t>Fifth level</a:t>
            </a:r>
          </a:p>
        </p:txBody>
      </p:sp>
      <p:sp>
        <p:nvSpPr>
          <p:cNvPr id="3" name="Picture Placeholder 2"/>
          <p:cNvSpPr>
            <a:spLocks noGrp="1"/>
          </p:cNvSpPr>
          <p:nvPr>
            <p:ph type="pic" sz="quarter" idx="21" hasCustomPrompt="1"/>
          </p:nvPr>
        </p:nvSpPr>
        <p:spPr>
          <a:xfrm>
            <a:off x="448056" y="1600200"/>
            <a:ext cx="5571807" cy="2194560"/>
          </a:xfrm>
          <a:prstGeom prst="rect">
            <a:avLst/>
          </a:prstGeom>
        </p:spPr>
        <p:txBody>
          <a:bodyPr/>
          <a:lstStyle>
            <a:lvl1pPr marL="0" indent="0">
              <a:buNone/>
              <a:defRPr sz="1600" baseline="0">
                <a:solidFill>
                  <a:schemeClr val="bg2"/>
                </a:solidFill>
              </a:defRPr>
            </a:lvl1pPr>
          </a:lstStyle>
          <a:p>
            <a:r>
              <a:rPr lang="en-US" dirty="0" smtClean="0"/>
              <a:t>Use this box as a guideline for proper image placement. Place your image on top and align to box.</a:t>
            </a:r>
          </a:p>
          <a:p>
            <a:endParaRPr lang="en-US" dirty="0" smtClean="0"/>
          </a:p>
        </p:txBody>
      </p:sp>
      <p:sp>
        <p:nvSpPr>
          <p:cNvPr id="8" name="Picture Placeholder 2"/>
          <p:cNvSpPr>
            <a:spLocks noGrp="1"/>
          </p:cNvSpPr>
          <p:nvPr>
            <p:ph type="pic" sz="quarter" idx="22" hasCustomPrompt="1"/>
          </p:nvPr>
        </p:nvSpPr>
        <p:spPr>
          <a:xfrm>
            <a:off x="6007574" y="1600200"/>
            <a:ext cx="5766141" cy="2194560"/>
          </a:xfrm>
          <a:prstGeom prst="rect">
            <a:avLst/>
          </a:prstGeom>
        </p:spPr>
        <p:txBody>
          <a:bodyPr/>
          <a:lstStyle>
            <a:lvl1pPr marL="117475" marR="0" indent="-117475" algn="l" defTabSz="1088291" rtl="0" eaLnBrk="1" fontAlgn="auto" latinLnBrk="0" hangingPunct="1">
              <a:lnSpc>
                <a:spcPct val="100000"/>
              </a:lnSpc>
              <a:spcBef>
                <a:spcPts val="1800"/>
              </a:spcBef>
              <a:spcAft>
                <a:spcPts val="0"/>
              </a:spcAft>
              <a:buClr>
                <a:schemeClr val="tx1">
                  <a:lumMod val="50000"/>
                </a:schemeClr>
              </a:buClr>
              <a:buSzTx/>
              <a:buFont typeface="Arial" pitchFamily="34" charset="0"/>
              <a:buChar char=" "/>
              <a:tabLst/>
              <a:defRPr sz="1600">
                <a:solidFill>
                  <a:schemeClr val="bg2"/>
                </a:solidFill>
              </a:defRPr>
            </a:lvl1pPr>
          </a:lstStyle>
          <a:p>
            <a:r>
              <a:rPr lang="en-US" dirty="0" smtClean="0"/>
              <a:t>Use this box as a guideline for proper image placement. Place your image on top and align to box.</a:t>
            </a:r>
          </a:p>
          <a:p>
            <a:endParaRPr lang="en-US" dirty="0"/>
          </a:p>
        </p:txBody>
      </p:sp>
      <p:sp>
        <p:nvSpPr>
          <p:cNvPr id="9" name="Slide Number Placeholder 4"/>
          <p:cNvSpPr>
            <a:spLocks noGrp="1"/>
          </p:cNvSpPr>
          <p:nvPr>
            <p:ph type="sldNum" sz="quarter" idx="4"/>
          </p:nvPr>
        </p:nvSpPr>
        <p:spPr>
          <a:xfrm>
            <a:off x="158344" y="6586591"/>
            <a:ext cx="410501" cy="215444"/>
          </a:xfrm>
          <a:prstGeom prst="rect">
            <a:avLst/>
          </a:prstGeom>
          <a:noFill/>
        </p:spPr>
        <p:txBody>
          <a:bodyPr wrap="square" rtlCol="0">
            <a:spAutoFit/>
          </a:bodyPr>
          <a:lstStyle>
            <a:lvl1pPr>
              <a:defRPr lang="en-US" sz="800" smtClean="0">
                <a:solidFill>
                  <a:schemeClr val="bg2"/>
                </a:solidFill>
              </a:defRPr>
            </a:lvl1pPr>
          </a:lstStyle>
          <a:p>
            <a:fld id="{113BA7D1-EE9A-0241-B0CB-67F65CFD4A8F}" type="slidenum">
              <a:rPr lang="en-US" smtClean="0"/>
              <a:pPr/>
              <a:t>‹#›</a:t>
            </a:fld>
            <a:endParaRPr lang="en-US" dirty="0"/>
          </a:p>
        </p:txBody>
      </p:sp>
    </p:spTree>
    <p:extLst>
      <p:ext uri="{BB962C8B-B14F-4D97-AF65-F5344CB8AC3E}">
        <p14:creationId xmlns:p14="http://schemas.microsoft.com/office/powerpoint/2010/main" val="1234356962"/>
      </p:ext>
    </p:extLst>
  </p:cSld>
  <p:clrMapOvr>
    <a:masterClrMapping/>
  </p:clrMapOvr>
  <p:transition spd="med">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7" name="Content Placeholder 6"/>
          <p:cNvSpPr>
            <a:spLocks noGrp="1"/>
          </p:cNvSpPr>
          <p:nvPr>
            <p:ph sz="quarter" idx="14" hasCustomPrompt="1"/>
          </p:nvPr>
        </p:nvSpPr>
        <p:spPr>
          <a:xfrm>
            <a:off x="277131" y="3065559"/>
            <a:ext cx="3532187" cy="590333"/>
          </a:xfrm>
          <a:prstGeom prst="rect">
            <a:avLst/>
          </a:prstGeom>
        </p:spPr>
        <p:txBody>
          <a:bodyPr wrap="square" anchor="ctr" anchorCtr="0">
            <a:spAutoFit/>
          </a:bodyPr>
          <a:lstStyle>
            <a:lvl1pPr marL="0" indent="0" algn="r">
              <a:lnSpc>
                <a:spcPts val="3700"/>
              </a:lnSpc>
              <a:buNone/>
              <a:defRPr sz="4000">
                <a:solidFill>
                  <a:srgbClr val="00A1E0"/>
                </a:solidFill>
              </a:defRPr>
            </a:lvl1pPr>
          </a:lstStyle>
          <a:p>
            <a:pPr lvl="0"/>
            <a:r>
              <a:rPr lang="en-US" dirty="0" smtClean="0"/>
              <a:t>Agenda</a:t>
            </a:r>
          </a:p>
        </p:txBody>
      </p:sp>
      <p:sp>
        <p:nvSpPr>
          <p:cNvPr id="4" name="Text Placeholder 4"/>
          <p:cNvSpPr>
            <a:spLocks noGrp="1"/>
          </p:cNvSpPr>
          <p:nvPr>
            <p:ph type="body" sz="quarter" idx="10" hasCustomPrompt="1"/>
          </p:nvPr>
        </p:nvSpPr>
        <p:spPr>
          <a:xfrm>
            <a:off x="4169664" y="2511557"/>
            <a:ext cx="7715021" cy="1714315"/>
          </a:xfrm>
          <a:prstGeom prst="rect">
            <a:avLst/>
          </a:prstGeom>
        </p:spPr>
        <p:txBody>
          <a:bodyPr wrap="square" anchor="ctr" anchorCtr="0">
            <a:spAutoFit/>
          </a:bodyPr>
          <a:lstStyle>
            <a:lvl3pPr marL="452438" indent="-215900">
              <a:buFont typeface="Lucida Grande"/>
              <a:buChar char="–"/>
              <a:defRPr sz="2000"/>
            </a:lvl3pPr>
            <a:lvl5pPr marL="688975" indent="-279400">
              <a:buClrTx/>
              <a:buFont typeface="Lucida Grande"/>
              <a:buChar char="–"/>
              <a:defRPr sz="1800">
                <a:solidFill>
                  <a:schemeClr val="bg2"/>
                </a:solidFill>
              </a:defRPr>
            </a:lvl5pPr>
            <a:lvl6pPr marL="911225" indent="-231775">
              <a:buClrTx/>
              <a:buFont typeface="Lucida Grande"/>
              <a:buChar char="–"/>
              <a:defRPr sz="1600">
                <a:solidFill>
                  <a:schemeClr val="bg2"/>
                </a:solidFill>
              </a:defRPr>
            </a:lvl6pPr>
            <a:lvl7pPr marL="1141413" indent="-230188">
              <a:buClrTx/>
              <a:buFont typeface="Lucida Grande"/>
              <a:buChar char="–"/>
              <a:defRPr sz="1600">
                <a:solidFill>
                  <a:schemeClr val="bg2"/>
                </a:solidFill>
              </a:defRPr>
            </a:lvl7pPr>
          </a:lstStyle>
          <a:p>
            <a:pPr lvl="0"/>
            <a:r>
              <a:rPr lang="en-US" dirty="0" smtClean="0"/>
              <a:t>Click to edit text</a:t>
            </a:r>
          </a:p>
          <a:p>
            <a:pPr lvl="2"/>
            <a:r>
              <a:rPr lang="en-US" dirty="0" smtClean="0"/>
              <a:t>Second level</a:t>
            </a:r>
          </a:p>
          <a:p>
            <a:pPr lvl="4"/>
            <a:r>
              <a:rPr lang="en-US" dirty="0" smtClean="0"/>
              <a:t>Third level</a:t>
            </a:r>
          </a:p>
          <a:p>
            <a:pPr lvl="5"/>
            <a:r>
              <a:rPr lang="en-US" dirty="0" smtClean="0"/>
              <a:t>Fourth level</a:t>
            </a:r>
          </a:p>
          <a:p>
            <a:pPr lvl="6"/>
            <a:r>
              <a:rPr lang="en-US" dirty="0" smtClean="0"/>
              <a:t>Fifth level</a:t>
            </a:r>
          </a:p>
        </p:txBody>
      </p:sp>
      <p:sp>
        <p:nvSpPr>
          <p:cNvPr id="5" name="Slide Number Placeholder 4"/>
          <p:cNvSpPr>
            <a:spLocks noGrp="1"/>
          </p:cNvSpPr>
          <p:nvPr>
            <p:ph type="sldNum" sz="quarter" idx="4"/>
          </p:nvPr>
        </p:nvSpPr>
        <p:spPr>
          <a:xfrm>
            <a:off x="158344" y="6586591"/>
            <a:ext cx="410501" cy="215444"/>
          </a:xfrm>
          <a:prstGeom prst="rect">
            <a:avLst/>
          </a:prstGeom>
          <a:noFill/>
        </p:spPr>
        <p:txBody>
          <a:bodyPr wrap="square" rtlCol="0">
            <a:spAutoFit/>
          </a:bodyPr>
          <a:lstStyle>
            <a:lvl1pPr>
              <a:defRPr lang="en-US" sz="800" smtClean="0">
                <a:solidFill>
                  <a:schemeClr val="bg2"/>
                </a:solidFill>
              </a:defRPr>
            </a:lvl1pPr>
          </a:lstStyle>
          <a:p>
            <a:fld id="{113BA7D1-EE9A-0241-B0CB-67F65CFD4A8F}" type="slidenum">
              <a:rPr lang="en-US" smtClean="0"/>
              <a:pPr/>
              <a:t>‹#›</a:t>
            </a:fld>
            <a:endParaRPr lang="en-US" dirty="0"/>
          </a:p>
        </p:txBody>
      </p:sp>
    </p:spTree>
    <p:extLst>
      <p:ext uri="{BB962C8B-B14F-4D97-AF65-F5344CB8AC3E}">
        <p14:creationId xmlns:p14="http://schemas.microsoft.com/office/powerpoint/2010/main" val="1534918290"/>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Slide Number Placeholder 4"/>
          <p:cNvSpPr>
            <a:spLocks noGrp="1"/>
          </p:cNvSpPr>
          <p:nvPr>
            <p:ph type="sldNum" sz="quarter" idx="4"/>
          </p:nvPr>
        </p:nvSpPr>
        <p:spPr>
          <a:xfrm>
            <a:off x="158344" y="6586591"/>
            <a:ext cx="410501" cy="215444"/>
          </a:xfrm>
          <a:prstGeom prst="rect">
            <a:avLst/>
          </a:prstGeom>
          <a:noFill/>
        </p:spPr>
        <p:txBody>
          <a:bodyPr wrap="square" rtlCol="0">
            <a:spAutoFit/>
          </a:bodyPr>
          <a:lstStyle>
            <a:lvl1pPr>
              <a:defRPr lang="en-US" sz="800" smtClean="0">
                <a:solidFill>
                  <a:schemeClr val="bg2"/>
                </a:solidFill>
              </a:defRPr>
            </a:lvl1pPr>
          </a:lstStyle>
          <a:p>
            <a:fld id="{113BA7D1-EE9A-0241-B0CB-67F65CFD4A8F}" type="slidenum">
              <a:rPr lang="en-US" smtClean="0"/>
              <a:pPr/>
              <a:t>‹#›</a:t>
            </a:fld>
            <a:endParaRPr lang="en-US" dirty="0"/>
          </a:p>
        </p:txBody>
      </p:sp>
    </p:spTree>
    <p:extLst>
      <p:ext uri="{BB962C8B-B14F-4D97-AF65-F5344CB8AC3E}">
        <p14:creationId xmlns:p14="http://schemas.microsoft.com/office/powerpoint/2010/main" val="590394952"/>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rategic Featur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4360863" y="2511557"/>
            <a:ext cx="7523728" cy="1714315"/>
          </a:xfrm>
          <a:prstGeom prst="rect">
            <a:avLst/>
          </a:prstGeom>
        </p:spPr>
        <p:txBody>
          <a:bodyPr wrap="square" anchor="ctr" anchorCtr="0">
            <a:spAutoFit/>
          </a:bodyPr>
          <a:lstStyle>
            <a:lvl1pPr marL="236538" indent="-236538">
              <a:defRPr/>
            </a:lvl1pPr>
            <a:lvl3pPr marL="461963" indent="-231775">
              <a:buFont typeface="Lucida Grande"/>
              <a:buChar char="–"/>
              <a:defRPr sz="2000"/>
            </a:lvl3pPr>
            <a:lvl5pPr marL="688975" indent="-236538">
              <a:defRPr sz="1800"/>
            </a:lvl5pPr>
            <a:lvl6pPr marL="911225" indent="-231775">
              <a:buClr>
                <a:schemeClr val="bg2"/>
              </a:buClr>
              <a:buFont typeface="Lucida Grande"/>
              <a:buChar char="–"/>
              <a:defRPr sz="1600">
                <a:solidFill>
                  <a:srgbClr val="414141"/>
                </a:solidFill>
              </a:defRPr>
            </a:lvl6pPr>
            <a:lvl7pPr marL="1141413" indent="-230188">
              <a:buClr>
                <a:schemeClr val="bg2"/>
              </a:buClr>
              <a:buFont typeface="Lucida Grande"/>
              <a:buChar char="–"/>
              <a:defRPr sz="1600">
                <a:solidFill>
                  <a:srgbClr val="414141"/>
                </a:solidFill>
              </a:defRPr>
            </a:lvl7pPr>
          </a:lstStyle>
          <a:p>
            <a:pPr lvl="0"/>
            <a:r>
              <a:rPr lang="en-US" dirty="0" smtClean="0"/>
              <a:t>Click to edit text</a:t>
            </a:r>
          </a:p>
          <a:p>
            <a:pPr lvl="2"/>
            <a:r>
              <a:rPr lang="en-US" dirty="0" smtClean="0"/>
              <a:t>Second level</a:t>
            </a:r>
          </a:p>
          <a:p>
            <a:pPr lvl="4"/>
            <a:r>
              <a:rPr lang="en-US" dirty="0" smtClean="0"/>
              <a:t>Third level</a:t>
            </a:r>
          </a:p>
          <a:p>
            <a:pPr lvl="5"/>
            <a:r>
              <a:rPr lang="en-US" dirty="0" smtClean="0"/>
              <a:t>Fourth level</a:t>
            </a:r>
          </a:p>
          <a:p>
            <a:pPr lvl="6"/>
            <a:r>
              <a:rPr lang="en-US" dirty="0" smtClean="0"/>
              <a:t>Fifth level</a:t>
            </a:r>
          </a:p>
        </p:txBody>
      </p:sp>
      <p:sp>
        <p:nvSpPr>
          <p:cNvPr id="6" name="Content Placeholder 5"/>
          <p:cNvSpPr>
            <a:spLocks noGrp="1"/>
          </p:cNvSpPr>
          <p:nvPr>
            <p:ph sz="quarter" idx="11" hasCustomPrompt="1"/>
          </p:nvPr>
        </p:nvSpPr>
        <p:spPr>
          <a:xfrm>
            <a:off x="568325" y="2511425"/>
            <a:ext cx="3352800" cy="1714500"/>
          </a:xfrm>
        </p:spPr>
        <p:txBody>
          <a:bodyPr anchor="ctr"/>
          <a:lstStyle>
            <a:lvl1pPr marL="0" indent="0" algn="r">
              <a:buNone/>
              <a:defRPr/>
            </a:lvl1pPr>
          </a:lstStyle>
          <a:p>
            <a:r>
              <a:rPr lang="en-US" dirty="0" smtClean="0"/>
              <a:t>Logotype, graphic,</a:t>
            </a:r>
            <a:br>
              <a:rPr lang="en-US" dirty="0" smtClean="0"/>
            </a:br>
            <a:r>
              <a:rPr lang="en-US" dirty="0" smtClean="0"/>
              <a:t>or text here</a:t>
            </a:r>
            <a:endParaRPr lang="en-US" dirty="0"/>
          </a:p>
        </p:txBody>
      </p:sp>
      <p:sp>
        <p:nvSpPr>
          <p:cNvPr id="7" name="Slide Number Placeholder 4"/>
          <p:cNvSpPr>
            <a:spLocks noGrp="1"/>
          </p:cNvSpPr>
          <p:nvPr>
            <p:ph type="sldNum" sz="quarter" idx="4"/>
          </p:nvPr>
        </p:nvSpPr>
        <p:spPr>
          <a:xfrm>
            <a:off x="158344" y="6586591"/>
            <a:ext cx="410501" cy="215444"/>
          </a:xfrm>
          <a:prstGeom prst="rect">
            <a:avLst/>
          </a:prstGeom>
          <a:noFill/>
        </p:spPr>
        <p:txBody>
          <a:bodyPr wrap="square" rtlCol="0">
            <a:spAutoFit/>
          </a:bodyPr>
          <a:lstStyle>
            <a:lvl1pPr>
              <a:defRPr lang="en-US" sz="800" smtClean="0">
                <a:solidFill>
                  <a:schemeClr val="bg2"/>
                </a:solidFill>
              </a:defRPr>
            </a:lvl1pPr>
          </a:lstStyle>
          <a:p>
            <a:fld id="{113BA7D1-EE9A-0241-B0CB-67F65CFD4A8F}" type="slidenum">
              <a:rPr lang="en-US" smtClean="0"/>
              <a:pPr/>
              <a:t>‹#›</a:t>
            </a:fld>
            <a:endParaRPr lang="en-US" dirty="0"/>
          </a:p>
        </p:txBody>
      </p:sp>
    </p:spTree>
    <p:extLst>
      <p:ext uri="{BB962C8B-B14F-4D97-AF65-F5344CB8AC3E}">
        <p14:creationId xmlns:p14="http://schemas.microsoft.com/office/powerpoint/2010/main" val="3734583643"/>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roduct Positioning">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2237293" y="3631395"/>
            <a:ext cx="7714238" cy="461665"/>
          </a:xfrm>
          <a:prstGeom prst="rect">
            <a:avLst/>
          </a:prstGeom>
        </p:spPr>
        <p:txBody>
          <a:bodyPr wrap="square" anchor="t" anchorCtr="0">
            <a:spAutoFit/>
          </a:bodyPr>
          <a:lstStyle>
            <a:lvl1pPr marL="0" indent="0" algn="ctr">
              <a:spcBef>
                <a:spcPts val="0"/>
              </a:spcBef>
              <a:buNone/>
              <a:defRPr sz="2400" baseline="0"/>
            </a:lvl1pPr>
            <a:lvl3pPr marL="461963" indent="-231775">
              <a:defRPr/>
            </a:lvl3pPr>
          </a:lstStyle>
          <a:p>
            <a:pPr lvl="0"/>
            <a:r>
              <a:rPr lang="en-US" dirty="0" smtClean="0"/>
              <a:t>Click to edit text</a:t>
            </a:r>
          </a:p>
        </p:txBody>
      </p:sp>
      <p:sp>
        <p:nvSpPr>
          <p:cNvPr id="8" name="Picture Placeholder 2"/>
          <p:cNvSpPr>
            <a:spLocks noGrp="1"/>
          </p:cNvSpPr>
          <p:nvPr>
            <p:ph type="pic" sz="quarter" idx="15"/>
          </p:nvPr>
        </p:nvSpPr>
        <p:spPr>
          <a:xfrm>
            <a:off x="3766012" y="2501408"/>
            <a:ext cx="4656800" cy="720295"/>
          </a:xfrm>
        </p:spPr>
        <p:txBody>
          <a:bodyPr anchor="ctr"/>
          <a:lstStyle>
            <a:lvl1pPr marL="0" indent="0" algn="ctr">
              <a:buNone/>
              <a:defRPr/>
            </a:lvl1pPr>
          </a:lstStyle>
          <a:p>
            <a:r>
              <a:rPr lang="en-US" smtClean="0"/>
              <a:t>Click icon to add picture</a:t>
            </a:r>
            <a:endParaRPr lang="en-US" dirty="0"/>
          </a:p>
        </p:txBody>
      </p:sp>
      <p:sp>
        <p:nvSpPr>
          <p:cNvPr id="6" name="Slide Number Placeholder 4"/>
          <p:cNvSpPr>
            <a:spLocks noGrp="1"/>
          </p:cNvSpPr>
          <p:nvPr>
            <p:ph type="sldNum" sz="quarter" idx="4"/>
          </p:nvPr>
        </p:nvSpPr>
        <p:spPr>
          <a:xfrm>
            <a:off x="158344" y="6586591"/>
            <a:ext cx="410501" cy="215444"/>
          </a:xfrm>
          <a:prstGeom prst="rect">
            <a:avLst/>
          </a:prstGeom>
          <a:noFill/>
        </p:spPr>
        <p:txBody>
          <a:bodyPr wrap="square" rtlCol="0">
            <a:spAutoFit/>
          </a:bodyPr>
          <a:lstStyle>
            <a:lvl1pPr>
              <a:defRPr lang="en-US" sz="800" smtClean="0">
                <a:solidFill>
                  <a:schemeClr val="bg2"/>
                </a:solidFill>
              </a:defRPr>
            </a:lvl1pPr>
          </a:lstStyle>
          <a:p>
            <a:fld id="{113BA7D1-EE9A-0241-B0CB-67F65CFD4A8F}" type="slidenum">
              <a:rPr lang="en-US" smtClean="0"/>
              <a:pPr/>
              <a:t>‹#›</a:t>
            </a:fld>
            <a:endParaRPr lang="en-US" dirty="0"/>
          </a:p>
        </p:txBody>
      </p:sp>
    </p:spTree>
    <p:extLst>
      <p:ext uri="{BB962C8B-B14F-4D97-AF65-F5344CB8AC3E}">
        <p14:creationId xmlns:p14="http://schemas.microsoft.com/office/powerpoint/2010/main" val="2550843609"/>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ntent and Photo">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48057" y="78828"/>
            <a:ext cx="7526020" cy="985840"/>
          </a:xfrm>
        </p:spPr>
        <p:txBody>
          <a:bodyPr/>
          <a:lstStyle/>
          <a:p>
            <a:r>
              <a:rPr lang="en-US" dirty="0" smtClean="0"/>
              <a:t>Click To Edit Title</a:t>
            </a:r>
            <a:endParaRPr lang="en-US" dirty="0"/>
          </a:p>
        </p:txBody>
      </p:sp>
      <p:sp>
        <p:nvSpPr>
          <p:cNvPr id="10" name="Text Placeholder 5"/>
          <p:cNvSpPr>
            <a:spLocks noGrp="1"/>
          </p:cNvSpPr>
          <p:nvPr>
            <p:ph type="body" sz="quarter" idx="18" hasCustomPrompt="1"/>
          </p:nvPr>
        </p:nvSpPr>
        <p:spPr>
          <a:xfrm>
            <a:off x="448057" y="1600199"/>
            <a:ext cx="7527925" cy="4526280"/>
          </a:xfrm>
          <a:prstGeom prst="rect">
            <a:avLst/>
          </a:prstGeom>
        </p:spPr>
        <p:txBody>
          <a:bodyPr/>
          <a:lstStyle>
            <a:lvl3pPr marL="452438" indent="-215900">
              <a:buClr>
                <a:schemeClr val="bg2"/>
              </a:buClr>
              <a:buFont typeface="Lucida Grande"/>
              <a:buChar char="–"/>
              <a:defRPr sz="2000">
                <a:solidFill>
                  <a:schemeClr val="bg2"/>
                </a:solidFill>
              </a:defRPr>
            </a:lvl3pPr>
            <a:lvl5pPr marL="688975" indent="-236538">
              <a:buClr>
                <a:schemeClr val="bg2"/>
              </a:buClr>
              <a:defRPr sz="1800">
                <a:solidFill>
                  <a:schemeClr val="bg2"/>
                </a:solidFill>
              </a:defRPr>
            </a:lvl5pPr>
            <a:lvl6pPr marL="911225" indent="-231775">
              <a:buClr>
                <a:schemeClr val="bg2"/>
              </a:buClr>
              <a:buFont typeface="Lucida Grande"/>
              <a:buChar char="–"/>
              <a:defRPr sz="1600">
                <a:solidFill>
                  <a:schemeClr val="bg2"/>
                </a:solidFill>
              </a:defRPr>
            </a:lvl6pPr>
            <a:lvl7pPr marL="1141413" indent="-230188">
              <a:buClr>
                <a:schemeClr val="bg2"/>
              </a:buClr>
              <a:buFont typeface="Lucida Grande"/>
              <a:buChar char="–"/>
              <a:defRPr sz="1600">
                <a:solidFill>
                  <a:schemeClr val="bg2"/>
                </a:solidFill>
              </a:defRPr>
            </a:lvl7pPr>
          </a:lstStyle>
          <a:p>
            <a:pPr lvl="0"/>
            <a:r>
              <a:rPr lang="en-US" dirty="0" smtClean="0"/>
              <a:t>Click to edit text</a:t>
            </a:r>
          </a:p>
          <a:p>
            <a:pPr lvl="2"/>
            <a:r>
              <a:rPr lang="en-US" dirty="0" smtClean="0"/>
              <a:t>Second level</a:t>
            </a:r>
          </a:p>
          <a:p>
            <a:pPr lvl="4"/>
            <a:r>
              <a:rPr lang="en-US" dirty="0" smtClean="0"/>
              <a:t>Third level</a:t>
            </a:r>
          </a:p>
          <a:p>
            <a:pPr lvl="5"/>
            <a:r>
              <a:rPr lang="en-US" dirty="0" smtClean="0"/>
              <a:t>Fourth level</a:t>
            </a:r>
          </a:p>
          <a:p>
            <a:pPr lvl="6"/>
            <a:r>
              <a:rPr lang="en-US" dirty="0" smtClean="0"/>
              <a:t>Fifth level</a:t>
            </a:r>
          </a:p>
        </p:txBody>
      </p:sp>
      <p:sp>
        <p:nvSpPr>
          <p:cNvPr id="9" name="Picture Placeholder 7"/>
          <p:cNvSpPr>
            <a:spLocks noGrp="1"/>
          </p:cNvSpPr>
          <p:nvPr>
            <p:ph type="pic" sz="quarter" idx="11" hasCustomPrompt="1"/>
          </p:nvPr>
        </p:nvSpPr>
        <p:spPr>
          <a:xfrm>
            <a:off x="8129017" y="1"/>
            <a:ext cx="4059808" cy="6857999"/>
          </a:xfrm>
          <a:prstGeom prst="rect">
            <a:avLst/>
          </a:prstGeom>
        </p:spPr>
        <p:txBody>
          <a:bodyPr/>
          <a:lstStyle>
            <a:lvl1pPr marL="0" indent="0">
              <a:buNone/>
              <a:defRPr baseline="0"/>
            </a:lvl1pPr>
          </a:lstStyle>
          <a:p>
            <a:r>
              <a:rPr lang="en-US" dirty="0" smtClean="0"/>
              <a:t>Use this box as a guideline for proper image placement. Place your image on top and align to box.</a:t>
            </a:r>
          </a:p>
        </p:txBody>
      </p:sp>
      <p:sp>
        <p:nvSpPr>
          <p:cNvPr id="7" name="Slide Number Placeholder 4"/>
          <p:cNvSpPr>
            <a:spLocks noGrp="1"/>
          </p:cNvSpPr>
          <p:nvPr>
            <p:ph type="sldNum" sz="quarter" idx="4"/>
          </p:nvPr>
        </p:nvSpPr>
        <p:spPr>
          <a:xfrm>
            <a:off x="158344" y="6586591"/>
            <a:ext cx="410501" cy="215444"/>
          </a:xfrm>
          <a:prstGeom prst="rect">
            <a:avLst/>
          </a:prstGeom>
          <a:noFill/>
        </p:spPr>
        <p:txBody>
          <a:bodyPr wrap="square" rtlCol="0">
            <a:spAutoFit/>
          </a:bodyPr>
          <a:lstStyle>
            <a:lvl1pPr>
              <a:defRPr lang="en-US" sz="800" smtClean="0">
                <a:solidFill>
                  <a:schemeClr val="bg2"/>
                </a:solidFill>
              </a:defRPr>
            </a:lvl1pPr>
          </a:lstStyle>
          <a:p>
            <a:fld id="{113BA7D1-EE9A-0241-B0CB-67F65CFD4A8F}" type="slidenum">
              <a:rPr lang="en-US" smtClean="0"/>
              <a:pPr/>
              <a:t>‹#›</a:t>
            </a:fld>
            <a:endParaRPr lang="en-US" dirty="0"/>
          </a:p>
        </p:txBody>
      </p:sp>
      <p:sp>
        <p:nvSpPr>
          <p:cNvPr id="12" name="TextBox 11"/>
          <p:cNvSpPr txBox="1"/>
          <p:nvPr userDrawn="1"/>
        </p:nvSpPr>
        <p:spPr>
          <a:xfrm>
            <a:off x="460129" y="6586590"/>
            <a:ext cx="3573544" cy="215444"/>
          </a:xfrm>
          <a:prstGeom prst="rect">
            <a:avLst/>
          </a:prstGeom>
          <a:noFill/>
        </p:spPr>
        <p:txBody>
          <a:bodyPr wrap="square" rtlCol="0">
            <a:spAutoFit/>
          </a:bodyPr>
          <a:lstStyle/>
          <a:p>
            <a:pPr marL="0" marR="0" indent="0" algn="l" defTabSz="1088291" rtl="0" eaLnBrk="1" fontAlgn="auto" latinLnBrk="0" hangingPunct="1">
              <a:lnSpc>
                <a:spcPct val="100000"/>
              </a:lnSpc>
              <a:spcBef>
                <a:spcPts val="0"/>
              </a:spcBef>
              <a:spcAft>
                <a:spcPts val="0"/>
              </a:spcAft>
              <a:buClrTx/>
              <a:buSzTx/>
              <a:buFontTx/>
              <a:buNone/>
              <a:tabLst/>
              <a:defRPr/>
            </a:pPr>
            <a:r>
              <a:rPr lang="en-US" sz="800" dirty="0" smtClean="0">
                <a:solidFill>
                  <a:schemeClr val="bg2"/>
                </a:solidFill>
                <a:latin typeface="Arial" pitchFamily="34" charset="0"/>
                <a:ea typeface="Arial"/>
                <a:cs typeface="Arial"/>
              </a:rPr>
              <a:t>© 2015 Citrix </a:t>
            </a:r>
          </a:p>
        </p:txBody>
      </p:sp>
    </p:spTree>
    <p:extLst>
      <p:ext uri="{BB962C8B-B14F-4D97-AF65-F5344CB8AC3E}">
        <p14:creationId xmlns:p14="http://schemas.microsoft.com/office/powerpoint/2010/main" val="1205698732"/>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Large Text Photo">
    <p:spTree>
      <p:nvGrpSpPr>
        <p:cNvPr id="1" name=""/>
        <p:cNvGrpSpPr/>
        <p:nvPr/>
      </p:nvGrpSpPr>
      <p:grpSpPr>
        <a:xfrm>
          <a:off x="0" y="0"/>
          <a:ext cx="0" cy="0"/>
          <a:chOff x="0" y="0"/>
          <a:chExt cx="0" cy="0"/>
        </a:xfrm>
      </p:grpSpPr>
      <p:sp>
        <p:nvSpPr>
          <p:cNvPr id="8" name="Picture Placeholder 7"/>
          <p:cNvSpPr>
            <a:spLocks noGrp="1"/>
          </p:cNvSpPr>
          <p:nvPr>
            <p:ph type="pic" sz="quarter" idx="11" hasCustomPrompt="1"/>
          </p:nvPr>
        </p:nvSpPr>
        <p:spPr>
          <a:xfrm>
            <a:off x="8128000" y="1"/>
            <a:ext cx="4060825" cy="6857999"/>
          </a:xfrm>
          <a:prstGeom prst="rect">
            <a:avLst/>
          </a:prstGeom>
        </p:spPr>
        <p:txBody>
          <a:bodyPr/>
          <a:lstStyle>
            <a:lvl1pPr marL="0" indent="0">
              <a:buNone/>
              <a:defRPr/>
            </a:lvl1pPr>
          </a:lstStyle>
          <a:p>
            <a:r>
              <a:rPr lang="en-US" dirty="0" smtClean="0"/>
              <a:t>Use this box as a guideline for proper image placement. Place your image on top and align to box.</a:t>
            </a:r>
          </a:p>
        </p:txBody>
      </p:sp>
      <p:sp>
        <p:nvSpPr>
          <p:cNvPr id="5" name="Text Placeholder 2"/>
          <p:cNvSpPr>
            <a:spLocks noGrp="1"/>
          </p:cNvSpPr>
          <p:nvPr>
            <p:ph type="body" sz="quarter" idx="12" hasCustomPrompt="1"/>
          </p:nvPr>
        </p:nvSpPr>
        <p:spPr>
          <a:xfrm>
            <a:off x="448057" y="2952463"/>
            <a:ext cx="7467219" cy="584776"/>
          </a:xfrm>
          <a:prstGeom prst="rect">
            <a:avLst/>
          </a:prstGeom>
        </p:spPr>
        <p:txBody>
          <a:bodyPr vert="horz" wrap="square" lIns="91440" tIns="45720" rIns="91440" bIns="45720" rtlCol="0" anchor="ctr">
            <a:spAutoFit/>
          </a:bodyPr>
          <a:lstStyle>
            <a:lvl1pPr marL="0" indent="0">
              <a:buNone/>
              <a:defRPr lang="en-US" sz="3200" dirty="0" smtClean="0">
                <a:solidFill>
                  <a:schemeClr val="bg2"/>
                </a:solidFill>
                <a:effectLst/>
                <a:latin typeface="+mj-lt"/>
                <a:ea typeface="+mj-ea"/>
                <a:cs typeface="Arial" pitchFamily="34" charset="0"/>
              </a:defRPr>
            </a:lvl1pPr>
          </a:lstStyle>
          <a:p>
            <a:pPr lvl="0">
              <a:spcBef>
                <a:spcPct val="0"/>
              </a:spcBef>
              <a:tabLst>
                <a:tab pos="2000250" algn="l"/>
              </a:tabLst>
            </a:pPr>
            <a:r>
              <a:rPr lang="en-US" dirty="0" smtClean="0"/>
              <a:t>Photo slide, 32pt</a:t>
            </a:r>
          </a:p>
        </p:txBody>
      </p:sp>
      <p:sp>
        <p:nvSpPr>
          <p:cNvPr id="6" name="Slide Number Placeholder 4"/>
          <p:cNvSpPr>
            <a:spLocks noGrp="1"/>
          </p:cNvSpPr>
          <p:nvPr>
            <p:ph type="sldNum" sz="quarter" idx="4"/>
          </p:nvPr>
        </p:nvSpPr>
        <p:spPr>
          <a:xfrm>
            <a:off x="158344" y="6586591"/>
            <a:ext cx="410501" cy="215444"/>
          </a:xfrm>
          <a:prstGeom prst="rect">
            <a:avLst/>
          </a:prstGeom>
          <a:noFill/>
        </p:spPr>
        <p:txBody>
          <a:bodyPr wrap="square" rtlCol="0">
            <a:spAutoFit/>
          </a:bodyPr>
          <a:lstStyle>
            <a:lvl1pPr>
              <a:defRPr lang="en-US" sz="800" smtClean="0">
                <a:solidFill>
                  <a:schemeClr val="bg2"/>
                </a:solidFill>
              </a:defRPr>
            </a:lvl1pPr>
          </a:lstStyle>
          <a:p>
            <a:fld id="{113BA7D1-EE9A-0241-B0CB-67F65CFD4A8F}" type="slidenum">
              <a:rPr lang="en-US" smtClean="0"/>
              <a:pPr/>
              <a:t>‹#›</a:t>
            </a:fld>
            <a:endParaRPr lang="en-US" dirty="0"/>
          </a:p>
        </p:txBody>
      </p:sp>
      <p:sp>
        <p:nvSpPr>
          <p:cNvPr id="9" name="TextBox 8"/>
          <p:cNvSpPr txBox="1"/>
          <p:nvPr userDrawn="1"/>
        </p:nvSpPr>
        <p:spPr>
          <a:xfrm>
            <a:off x="460129" y="6586590"/>
            <a:ext cx="3573544" cy="215444"/>
          </a:xfrm>
          <a:prstGeom prst="rect">
            <a:avLst/>
          </a:prstGeom>
          <a:noFill/>
        </p:spPr>
        <p:txBody>
          <a:bodyPr wrap="square" rtlCol="0">
            <a:spAutoFit/>
          </a:bodyPr>
          <a:lstStyle/>
          <a:p>
            <a:pPr marL="0" marR="0" indent="0" algn="l" defTabSz="1088291" rtl="0" eaLnBrk="1" fontAlgn="auto" latinLnBrk="0" hangingPunct="1">
              <a:lnSpc>
                <a:spcPct val="100000"/>
              </a:lnSpc>
              <a:spcBef>
                <a:spcPts val="0"/>
              </a:spcBef>
              <a:spcAft>
                <a:spcPts val="0"/>
              </a:spcAft>
              <a:buClrTx/>
              <a:buSzTx/>
              <a:buFontTx/>
              <a:buNone/>
              <a:tabLst/>
              <a:defRPr/>
            </a:pPr>
            <a:r>
              <a:rPr lang="en-US" sz="800" dirty="0" smtClean="0">
                <a:solidFill>
                  <a:schemeClr val="bg2"/>
                </a:solidFill>
                <a:latin typeface="Arial" pitchFamily="34" charset="0"/>
                <a:ea typeface="Arial"/>
                <a:cs typeface="Arial"/>
              </a:rPr>
              <a:t>© 2015 Citrix </a:t>
            </a:r>
          </a:p>
        </p:txBody>
      </p:sp>
    </p:spTree>
    <p:extLst>
      <p:ext uri="{BB962C8B-B14F-4D97-AF65-F5344CB8AC3E}">
        <p14:creationId xmlns:p14="http://schemas.microsoft.com/office/powerpoint/2010/main" val="3915948391"/>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lternate Title Slide">
    <p:spTree>
      <p:nvGrpSpPr>
        <p:cNvPr id="1" name=""/>
        <p:cNvGrpSpPr/>
        <p:nvPr/>
      </p:nvGrpSpPr>
      <p:grpSpPr>
        <a:xfrm>
          <a:off x="0" y="0"/>
          <a:ext cx="0" cy="0"/>
          <a:chOff x="0" y="0"/>
          <a:chExt cx="0" cy="0"/>
        </a:xfrm>
      </p:grpSpPr>
      <p:sp>
        <p:nvSpPr>
          <p:cNvPr id="3" name="Text Placeholder 2"/>
          <p:cNvSpPr>
            <a:spLocks noGrp="1"/>
          </p:cNvSpPr>
          <p:nvPr>
            <p:ph type="body" sz="quarter" idx="15" hasCustomPrompt="1"/>
          </p:nvPr>
        </p:nvSpPr>
        <p:spPr>
          <a:xfrm>
            <a:off x="420624" y="3250983"/>
            <a:ext cx="7488936" cy="646331"/>
          </a:xfrm>
          <a:prstGeom prst="rect">
            <a:avLst/>
          </a:prstGeom>
        </p:spPr>
        <p:txBody>
          <a:bodyPr wrap="square" anchor="b" anchorCtr="0">
            <a:spAutoFit/>
          </a:bodyPr>
          <a:lstStyle>
            <a:lvl1pPr marL="0" indent="0">
              <a:buNone/>
              <a:defRPr sz="3600">
                <a:solidFill>
                  <a:schemeClr val="accent1"/>
                </a:solidFill>
              </a:defRPr>
            </a:lvl1pPr>
          </a:lstStyle>
          <a:p>
            <a:pPr lvl="0"/>
            <a:r>
              <a:rPr lang="en-US" dirty="0" smtClean="0"/>
              <a:t>Presentation Title Placeholder</a:t>
            </a:r>
          </a:p>
        </p:txBody>
      </p:sp>
      <p:pic>
        <p:nvPicPr>
          <p:cNvPr id="13" name="Picture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43907" y="1940843"/>
            <a:ext cx="1280054" cy="530308"/>
          </a:xfrm>
          <a:prstGeom prst="rect">
            <a:avLst/>
          </a:prstGeom>
          <a:noFill/>
          <a:ln>
            <a:noFill/>
          </a:ln>
        </p:spPr>
      </p:pic>
      <p:sp>
        <p:nvSpPr>
          <p:cNvPr id="14" name="Text Placeholder 5"/>
          <p:cNvSpPr>
            <a:spLocks noGrp="1"/>
          </p:cNvSpPr>
          <p:nvPr>
            <p:ph type="body" sz="quarter" idx="13" hasCustomPrompt="1"/>
          </p:nvPr>
        </p:nvSpPr>
        <p:spPr>
          <a:xfrm>
            <a:off x="444162" y="3886990"/>
            <a:ext cx="7470622" cy="325303"/>
          </a:xfrm>
          <a:prstGeom prst="rect">
            <a:avLst/>
          </a:prstGeom>
        </p:spPr>
        <p:txBody>
          <a:bodyPr wrap="square" anchor="t" anchorCtr="0">
            <a:spAutoFit/>
          </a:bodyPr>
          <a:lstStyle>
            <a:lvl1pPr marL="0" indent="0" algn="l" defTabSz="1088291" rtl="0" eaLnBrk="1" latinLnBrk="0" hangingPunct="1">
              <a:lnSpc>
                <a:spcPts val="1700"/>
              </a:lnSpc>
              <a:buNone/>
              <a:defRPr lang="en-US" sz="2000" kern="1200" cap="none" spc="0" baseline="0" dirty="0" smtClean="0">
                <a:solidFill>
                  <a:srgbClr val="FFFFFF">
                    <a:lumMod val="50000"/>
                  </a:srgbClr>
                </a:solidFill>
                <a:latin typeface="+mn-lt"/>
                <a:ea typeface="+mn-ea"/>
                <a:cs typeface="+mn-cs"/>
              </a:defRPr>
            </a:lvl1pPr>
          </a:lstStyle>
          <a:p>
            <a:pPr marL="0" marR="0" lvl="0" indent="0" algn="l" defTabSz="1088291" rtl="0" eaLnBrk="1" fontAlgn="auto" latinLnBrk="0" hangingPunct="1">
              <a:lnSpc>
                <a:spcPts val="17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FFFFFF">
                    <a:lumMod val="50000"/>
                  </a:srgbClr>
                </a:solidFill>
                <a:effectLst/>
                <a:uLnTx/>
                <a:uFillTx/>
                <a:latin typeface="Arial"/>
                <a:ea typeface="+mn-ea"/>
                <a:cs typeface="+mn-cs"/>
              </a:rPr>
              <a:t>Subtitle Placeholder</a:t>
            </a:r>
          </a:p>
        </p:txBody>
      </p:sp>
      <p:sp>
        <p:nvSpPr>
          <p:cNvPr id="11" name="TextBox 10"/>
          <p:cNvSpPr txBox="1"/>
          <p:nvPr userDrawn="1"/>
        </p:nvSpPr>
        <p:spPr>
          <a:xfrm>
            <a:off x="429994" y="6586591"/>
            <a:ext cx="4348918" cy="215444"/>
          </a:xfrm>
          <a:prstGeom prst="rect">
            <a:avLst/>
          </a:prstGeom>
          <a:noFill/>
        </p:spPr>
        <p:txBody>
          <a:bodyPr wrap="square" rtlCol="0">
            <a:spAutoFit/>
          </a:bodyPr>
          <a:lstStyle/>
          <a:p>
            <a:pPr marL="0" marR="0" indent="0" algn="l" defTabSz="1088291"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chemeClr val="bg2"/>
                </a:solidFill>
                <a:effectLst/>
                <a:uLnTx/>
                <a:uFillTx/>
                <a:latin typeface="+mn-lt"/>
                <a:ea typeface="+mn-ea"/>
                <a:cs typeface="+mn-cs"/>
              </a:rPr>
              <a:t> v2 March </a:t>
            </a:r>
            <a:r>
              <a:rPr lang="en-US" sz="800" dirty="0" smtClean="0">
                <a:solidFill>
                  <a:schemeClr val="bg2"/>
                </a:solidFill>
                <a:latin typeface="Arial" pitchFamily="34" charset="0"/>
                <a:ea typeface="Arial"/>
                <a:cs typeface="Arial"/>
              </a:rPr>
              <a:t>© 2015 Citrix</a:t>
            </a:r>
          </a:p>
        </p:txBody>
      </p:sp>
      <p:pic>
        <p:nvPicPr>
          <p:cNvPr id="10" name="Picture 9" descr="Citrix_Logo_Black_v2.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37669" y="1933457"/>
            <a:ext cx="1375696" cy="514717"/>
          </a:xfrm>
          <a:prstGeom prst="rect">
            <a:avLst/>
          </a:prstGeom>
        </p:spPr>
      </p:pic>
      <p:sp>
        <p:nvSpPr>
          <p:cNvPr id="25" name="Text Placeholder 8"/>
          <p:cNvSpPr>
            <a:spLocks noGrp="1"/>
          </p:cNvSpPr>
          <p:nvPr>
            <p:ph type="body" sz="quarter" idx="18" hasCustomPrompt="1"/>
          </p:nvPr>
        </p:nvSpPr>
        <p:spPr>
          <a:xfrm>
            <a:off x="447272" y="4484152"/>
            <a:ext cx="7467511" cy="365760"/>
          </a:xfrm>
        </p:spPr>
        <p:txBody>
          <a:bodyPr anchor="ctr"/>
          <a:lstStyle>
            <a:lvl1pPr marL="0" indent="0">
              <a:buNone/>
              <a:defRPr sz="1800"/>
            </a:lvl1pPr>
          </a:lstStyle>
          <a:p>
            <a:pPr lvl="0"/>
            <a:r>
              <a:rPr lang="en-US" dirty="0" smtClean="0"/>
              <a:t>Presenter</a:t>
            </a:r>
            <a:endParaRPr lang="en-US" dirty="0"/>
          </a:p>
        </p:txBody>
      </p:sp>
      <p:sp>
        <p:nvSpPr>
          <p:cNvPr id="27" name="Text Placeholder 8"/>
          <p:cNvSpPr>
            <a:spLocks noGrp="1"/>
          </p:cNvSpPr>
          <p:nvPr>
            <p:ph type="body" sz="quarter" idx="19" hasCustomPrompt="1"/>
          </p:nvPr>
        </p:nvSpPr>
        <p:spPr>
          <a:xfrm>
            <a:off x="452516" y="4818713"/>
            <a:ext cx="7462267" cy="365760"/>
          </a:xfrm>
        </p:spPr>
        <p:txBody>
          <a:bodyPr anchor="ctr"/>
          <a:lstStyle>
            <a:lvl1pPr marL="0" indent="0">
              <a:buNone/>
              <a:defRPr sz="1800"/>
            </a:lvl1pPr>
          </a:lstStyle>
          <a:p>
            <a:pPr lvl="0"/>
            <a:r>
              <a:rPr lang="en-US" dirty="0" smtClean="0"/>
              <a:t>Job Title</a:t>
            </a:r>
            <a:endParaRPr lang="en-US" dirty="0"/>
          </a:p>
        </p:txBody>
      </p:sp>
      <p:sp>
        <p:nvSpPr>
          <p:cNvPr id="30" name="Text Placeholder 8"/>
          <p:cNvSpPr>
            <a:spLocks noGrp="1"/>
          </p:cNvSpPr>
          <p:nvPr>
            <p:ph type="body" sz="quarter" idx="20" hasCustomPrompt="1"/>
          </p:nvPr>
        </p:nvSpPr>
        <p:spPr>
          <a:xfrm>
            <a:off x="452516" y="5153273"/>
            <a:ext cx="7462267" cy="365760"/>
          </a:xfrm>
        </p:spPr>
        <p:txBody>
          <a:bodyPr anchor="ctr"/>
          <a:lstStyle>
            <a:lvl1pPr marL="0" indent="0">
              <a:buNone/>
              <a:defRPr sz="1800"/>
            </a:lvl1pPr>
          </a:lstStyle>
          <a:p>
            <a:pPr lvl="0"/>
            <a:r>
              <a:rPr lang="en-US" dirty="0" smtClean="0"/>
              <a:t>Date</a:t>
            </a:r>
            <a:endParaRPr lang="en-US" dirty="0"/>
          </a:p>
        </p:txBody>
      </p:sp>
      <p:pic>
        <p:nvPicPr>
          <p:cNvPr id="17" name="Picture Placeholder 2" descr="Collaboration_RGB_lowres.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a:xfrm>
            <a:off x="8128000" y="1"/>
            <a:ext cx="4060825" cy="6857999"/>
          </a:xfrm>
          <a:prstGeom prst="rect">
            <a:avLst/>
          </a:prstGeom>
        </p:spPr>
      </p:pic>
    </p:spTree>
    <p:extLst>
      <p:ext uri="{BB962C8B-B14F-4D97-AF65-F5344CB8AC3E}">
        <p14:creationId xmlns:p14="http://schemas.microsoft.com/office/powerpoint/2010/main" val="2082058171"/>
      </p:ext>
    </p:extLst>
  </p:cSld>
  <p:clrMapOvr>
    <a:masterClrMapping/>
  </p:clrMapOvr>
  <p:transition spd="med">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mall Text and Photo">
    <p:spTree>
      <p:nvGrpSpPr>
        <p:cNvPr id="1" name=""/>
        <p:cNvGrpSpPr/>
        <p:nvPr/>
      </p:nvGrpSpPr>
      <p:grpSpPr>
        <a:xfrm>
          <a:off x="0" y="0"/>
          <a:ext cx="0" cy="0"/>
          <a:chOff x="0" y="0"/>
          <a:chExt cx="0" cy="0"/>
        </a:xfrm>
      </p:grpSpPr>
      <p:sp>
        <p:nvSpPr>
          <p:cNvPr id="8" name="Picture Placeholder 7"/>
          <p:cNvSpPr>
            <a:spLocks noGrp="1"/>
          </p:cNvSpPr>
          <p:nvPr>
            <p:ph type="pic" sz="quarter" idx="11" hasCustomPrompt="1"/>
          </p:nvPr>
        </p:nvSpPr>
        <p:spPr>
          <a:xfrm>
            <a:off x="4252912" y="1"/>
            <a:ext cx="7935913" cy="6857999"/>
          </a:xfrm>
          <a:prstGeom prst="rect">
            <a:avLst/>
          </a:prstGeom>
        </p:spPr>
        <p:txBody>
          <a:bodyPr/>
          <a:lstStyle>
            <a:lvl1pPr marL="117475" marR="0" indent="-117475" algn="l" defTabSz="1088291" rtl="0" eaLnBrk="1" fontAlgn="auto" latinLnBrk="0" hangingPunct="1">
              <a:lnSpc>
                <a:spcPct val="100000"/>
              </a:lnSpc>
              <a:spcBef>
                <a:spcPts val="1800"/>
              </a:spcBef>
              <a:spcAft>
                <a:spcPts val="0"/>
              </a:spcAft>
              <a:buClr>
                <a:schemeClr val="tx1">
                  <a:lumMod val="50000"/>
                </a:schemeClr>
              </a:buClr>
              <a:buSzTx/>
              <a:buFont typeface="Arial" pitchFamily="34" charset="0"/>
              <a:buChar char=" "/>
              <a:tabLst/>
              <a:defRPr/>
            </a:lvl1pPr>
          </a:lstStyle>
          <a:p>
            <a:r>
              <a:rPr lang="en-US" dirty="0" smtClean="0"/>
              <a:t>Use this box as a guideline for proper image placement. Place your image on top and align to box.</a:t>
            </a:r>
          </a:p>
          <a:p>
            <a:endParaRPr lang="en-US" dirty="0"/>
          </a:p>
        </p:txBody>
      </p:sp>
      <p:sp>
        <p:nvSpPr>
          <p:cNvPr id="3" name="Text Placeholder 2"/>
          <p:cNvSpPr>
            <a:spLocks noGrp="1"/>
          </p:cNvSpPr>
          <p:nvPr>
            <p:ph type="body" sz="quarter" idx="12" hasCustomPrompt="1"/>
          </p:nvPr>
        </p:nvSpPr>
        <p:spPr>
          <a:xfrm>
            <a:off x="448057" y="2214564"/>
            <a:ext cx="3659187" cy="2060575"/>
          </a:xfrm>
          <a:prstGeom prst="rect">
            <a:avLst/>
          </a:prstGeom>
        </p:spPr>
        <p:txBody>
          <a:bodyPr anchor="ctr" anchorCtr="0"/>
          <a:lstStyle>
            <a:lvl1pPr marL="0" indent="0">
              <a:buNone/>
              <a:defRPr sz="3200"/>
            </a:lvl1pPr>
          </a:lstStyle>
          <a:p>
            <a:pPr lvl="0"/>
            <a:r>
              <a:rPr lang="en-US" dirty="0" smtClean="0"/>
              <a:t>Photo slide, 32pt</a:t>
            </a:r>
          </a:p>
        </p:txBody>
      </p:sp>
      <p:sp>
        <p:nvSpPr>
          <p:cNvPr id="9" name="Slide Number Placeholder 4"/>
          <p:cNvSpPr>
            <a:spLocks noGrp="1"/>
          </p:cNvSpPr>
          <p:nvPr>
            <p:ph type="sldNum" sz="quarter" idx="4"/>
          </p:nvPr>
        </p:nvSpPr>
        <p:spPr>
          <a:xfrm>
            <a:off x="158344" y="6586591"/>
            <a:ext cx="410501" cy="215444"/>
          </a:xfrm>
          <a:prstGeom prst="rect">
            <a:avLst/>
          </a:prstGeom>
          <a:noFill/>
        </p:spPr>
        <p:txBody>
          <a:bodyPr wrap="square" rtlCol="0">
            <a:spAutoFit/>
          </a:bodyPr>
          <a:lstStyle>
            <a:lvl1pPr>
              <a:defRPr lang="en-US" sz="800" smtClean="0">
                <a:solidFill>
                  <a:schemeClr val="bg2"/>
                </a:solidFill>
              </a:defRPr>
            </a:lvl1pPr>
          </a:lstStyle>
          <a:p>
            <a:fld id="{113BA7D1-EE9A-0241-B0CB-67F65CFD4A8F}" type="slidenum">
              <a:rPr lang="en-US" smtClean="0"/>
              <a:pPr/>
              <a:t>‹#›</a:t>
            </a:fld>
            <a:endParaRPr lang="en-US" dirty="0"/>
          </a:p>
        </p:txBody>
      </p:sp>
      <p:sp>
        <p:nvSpPr>
          <p:cNvPr id="7" name="TextBox 6"/>
          <p:cNvSpPr txBox="1"/>
          <p:nvPr userDrawn="1"/>
        </p:nvSpPr>
        <p:spPr>
          <a:xfrm>
            <a:off x="460129" y="6586590"/>
            <a:ext cx="3573544" cy="215444"/>
          </a:xfrm>
          <a:prstGeom prst="rect">
            <a:avLst/>
          </a:prstGeom>
          <a:noFill/>
        </p:spPr>
        <p:txBody>
          <a:bodyPr wrap="square" rtlCol="0">
            <a:spAutoFit/>
          </a:bodyPr>
          <a:lstStyle/>
          <a:p>
            <a:pPr marL="0" marR="0" indent="0" algn="l" defTabSz="1088291" rtl="0" eaLnBrk="1" fontAlgn="auto" latinLnBrk="0" hangingPunct="1">
              <a:lnSpc>
                <a:spcPct val="100000"/>
              </a:lnSpc>
              <a:spcBef>
                <a:spcPts val="0"/>
              </a:spcBef>
              <a:spcAft>
                <a:spcPts val="0"/>
              </a:spcAft>
              <a:buClrTx/>
              <a:buSzTx/>
              <a:buFontTx/>
              <a:buNone/>
              <a:tabLst/>
              <a:defRPr/>
            </a:pPr>
            <a:r>
              <a:rPr lang="en-US" sz="800" dirty="0" smtClean="0">
                <a:solidFill>
                  <a:schemeClr val="bg2"/>
                </a:solidFill>
                <a:latin typeface="Arial" pitchFamily="34" charset="0"/>
                <a:ea typeface="Arial"/>
                <a:cs typeface="Arial"/>
              </a:rPr>
              <a:t>© 2015 Citrix </a:t>
            </a:r>
          </a:p>
        </p:txBody>
      </p:sp>
    </p:spTree>
    <p:extLst>
      <p:ext uri="{BB962C8B-B14F-4D97-AF65-F5344CB8AC3E}">
        <p14:creationId xmlns:p14="http://schemas.microsoft.com/office/powerpoint/2010/main" val="988988714"/>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haded Text and Full Image">
    <p:spTree>
      <p:nvGrpSpPr>
        <p:cNvPr id="1" name=""/>
        <p:cNvGrpSpPr/>
        <p:nvPr/>
      </p:nvGrpSpPr>
      <p:grpSpPr>
        <a:xfrm>
          <a:off x="0" y="0"/>
          <a:ext cx="0" cy="0"/>
          <a:chOff x="0" y="0"/>
          <a:chExt cx="0" cy="0"/>
        </a:xfrm>
      </p:grpSpPr>
      <p:pic>
        <p:nvPicPr>
          <p:cNvPr id="4" name="Picture Placeholder 4" descr="CITRIX_05312014_train_05466_2100x1400_300_RGB.jpg"/>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12216257" cy="6858001"/>
          </a:xfrm>
          <a:prstGeom prst="rect">
            <a:avLst/>
          </a:prstGeom>
        </p:spPr>
      </p:pic>
      <p:sp>
        <p:nvSpPr>
          <p:cNvPr id="6" name="Text Placeholder 5"/>
          <p:cNvSpPr>
            <a:spLocks noGrp="1"/>
          </p:cNvSpPr>
          <p:nvPr>
            <p:ph type="body" sz="quarter" idx="10" hasCustomPrompt="1"/>
          </p:nvPr>
        </p:nvSpPr>
        <p:spPr>
          <a:xfrm>
            <a:off x="409575" y="1677988"/>
            <a:ext cx="11361738" cy="3529012"/>
          </a:xfrm>
          <a:prstGeom prst="rect">
            <a:avLst/>
          </a:prstGeom>
          <a:gradFill>
            <a:gsLst>
              <a:gs pos="49578">
                <a:srgbClr val="050505">
                  <a:alpha val="60000"/>
                </a:srgbClr>
              </a:gs>
              <a:gs pos="67000">
                <a:srgbClr val="050505">
                  <a:alpha val="50000"/>
                </a:srgbClr>
              </a:gs>
              <a:gs pos="36000">
                <a:srgbClr val="050505">
                  <a:alpha val="50000"/>
                </a:srgbClr>
              </a:gs>
              <a:gs pos="0">
                <a:srgbClr val="050505">
                  <a:alpha val="0"/>
                </a:srgbClr>
              </a:gs>
              <a:gs pos="100000">
                <a:srgbClr val="050505">
                  <a:alpha val="0"/>
                </a:srgbClr>
              </a:gs>
            </a:gsLst>
            <a:lin ang="0" scaled="0"/>
          </a:gradFill>
          <a:ln w="9525" cap="flat" cmpd="sng" algn="ctr">
            <a:noFill/>
            <a:prstDash val="solid"/>
            <a:round/>
            <a:headEnd type="none" w="med" len="med"/>
            <a:tailEnd type="none" w="med" len="med"/>
          </a:ln>
          <a:effectLst/>
        </p:spPr>
        <p:txBody>
          <a:bodyPr vert="horz" wrap="none" lIns="138239" tIns="69119" rIns="138239" bIns="69119" numCol="1" rtlCol="0" anchor="ctr" anchorCtr="0" compatLnSpc="1">
            <a:prstTxWarp prst="textNoShape">
              <a:avLst/>
            </a:prstTxWarp>
            <a:normAutofit/>
          </a:bodyPr>
          <a:lstStyle>
            <a:lvl1pPr marL="0" indent="0" algn="ctr">
              <a:lnSpc>
                <a:spcPts val="4300"/>
              </a:lnSpc>
              <a:buNone/>
              <a:defRPr lang="en-US" sz="4000" baseline="0" dirty="0" smtClean="0">
                <a:solidFill>
                  <a:srgbClr val="FFFFFF"/>
                </a:solidFill>
                <a:latin typeface="Arial" charset="0"/>
                <a:cs typeface="Arial" charset="0"/>
              </a:defRPr>
            </a:lvl1pPr>
          </a:lstStyle>
          <a:p>
            <a:pPr marL="0" lvl="0" algn="ctr" defTabSz="1461590" fontAlgn="base">
              <a:spcBef>
                <a:spcPct val="0"/>
              </a:spcBef>
              <a:spcAft>
                <a:spcPct val="0"/>
              </a:spcAft>
            </a:pPr>
            <a:r>
              <a:rPr lang="en-US" dirty="0" smtClean="0"/>
              <a:t>Text over large photo placeholder. </a:t>
            </a:r>
            <a:br>
              <a:rPr lang="en-US" dirty="0" smtClean="0"/>
            </a:br>
            <a:r>
              <a:rPr lang="en-US" dirty="0" smtClean="0"/>
              <a:t>Use with sentences not bullets. Place full </a:t>
            </a:r>
            <a:br>
              <a:rPr lang="en-US" dirty="0" smtClean="0"/>
            </a:br>
            <a:r>
              <a:rPr lang="en-US" dirty="0" smtClean="0"/>
              <a:t>bleed photo behind text.</a:t>
            </a:r>
          </a:p>
        </p:txBody>
      </p:sp>
    </p:spTree>
    <p:extLst>
      <p:ext uri="{BB962C8B-B14F-4D97-AF65-F5344CB8AC3E}">
        <p14:creationId xmlns:p14="http://schemas.microsoft.com/office/powerpoint/2010/main" val="3857296452"/>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Photo Grid">
    <p:spTree>
      <p:nvGrpSpPr>
        <p:cNvPr id="1" name=""/>
        <p:cNvGrpSpPr/>
        <p:nvPr/>
      </p:nvGrpSpPr>
      <p:grpSpPr>
        <a:xfrm>
          <a:off x="0" y="0"/>
          <a:ext cx="0" cy="0"/>
          <a:chOff x="0" y="0"/>
          <a:chExt cx="0" cy="0"/>
        </a:xfrm>
      </p:grpSpPr>
      <p:sp>
        <p:nvSpPr>
          <p:cNvPr id="7" name="Picture Placeholder 7"/>
          <p:cNvSpPr>
            <a:spLocks noGrp="1"/>
          </p:cNvSpPr>
          <p:nvPr>
            <p:ph type="pic" sz="quarter" idx="14" hasCustomPrompt="1"/>
          </p:nvPr>
        </p:nvSpPr>
        <p:spPr>
          <a:xfrm>
            <a:off x="1" y="3429000"/>
            <a:ext cx="6117336" cy="3429000"/>
          </a:xfrm>
          <a:prstGeom prst="rect">
            <a:avLst/>
          </a:prstGeom>
          <a:ln w="12700" cmpd="sng">
            <a:noFill/>
          </a:ln>
        </p:spPr>
        <p:txBody>
          <a:bodyPr/>
          <a:lstStyle>
            <a:lvl1pPr marL="0" indent="0">
              <a:buNone/>
              <a:defRPr/>
            </a:lvl1pPr>
          </a:lstStyle>
          <a:p>
            <a:r>
              <a:rPr lang="en-US" dirty="0" smtClean="0"/>
              <a:t>Use this box as a guideline for proper image placement. Place your image on top and align to box.</a:t>
            </a:r>
          </a:p>
        </p:txBody>
      </p:sp>
      <p:sp>
        <p:nvSpPr>
          <p:cNvPr id="4" name="Picture Placeholder 7"/>
          <p:cNvSpPr>
            <a:spLocks noGrp="1"/>
          </p:cNvSpPr>
          <p:nvPr>
            <p:ph type="pic" sz="quarter" idx="11" hasCustomPrompt="1"/>
          </p:nvPr>
        </p:nvSpPr>
        <p:spPr>
          <a:xfrm>
            <a:off x="6071616" y="0"/>
            <a:ext cx="6117336" cy="3429000"/>
          </a:xfrm>
          <a:prstGeom prst="rect">
            <a:avLst/>
          </a:prstGeom>
          <a:ln w="12700" cmpd="sng">
            <a:noFill/>
          </a:ln>
        </p:spPr>
        <p:txBody>
          <a:bodyPr/>
          <a:lstStyle>
            <a:lvl1pPr marL="0" indent="0">
              <a:buNone/>
              <a:defRPr/>
            </a:lvl1pPr>
          </a:lstStyle>
          <a:p>
            <a:r>
              <a:rPr lang="en-US" dirty="0" smtClean="0"/>
              <a:t>Use this box as a guideline for proper image placement. Place your image on top and align to box.</a:t>
            </a:r>
          </a:p>
        </p:txBody>
      </p:sp>
      <p:sp>
        <p:nvSpPr>
          <p:cNvPr id="5" name="Picture Placeholder 7"/>
          <p:cNvSpPr>
            <a:spLocks noGrp="1"/>
          </p:cNvSpPr>
          <p:nvPr>
            <p:ph type="pic" sz="quarter" idx="12" hasCustomPrompt="1"/>
          </p:nvPr>
        </p:nvSpPr>
        <p:spPr>
          <a:xfrm>
            <a:off x="6071616" y="3429000"/>
            <a:ext cx="6117336" cy="3429000"/>
          </a:xfrm>
          <a:prstGeom prst="rect">
            <a:avLst/>
          </a:prstGeom>
          <a:ln w="12700" cmpd="sng">
            <a:noFill/>
          </a:ln>
        </p:spPr>
        <p:txBody>
          <a:bodyPr/>
          <a:lstStyle>
            <a:lvl1pPr marL="0" indent="0">
              <a:buNone/>
              <a:defRPr/>
            </a:lvl1pPr>
          </a:lstStyle>
          <a:p>
            <a:r>
              <a:rPr lang="en-US" dirty="0" smtClean="0"/>
              <a:t>Use this box as a guideline for proper image placement. Place your image on top and align to box.</a:t>
            </a:r>
          </a:p>
        </p:txBody>
      </p:sp>
      <p:sp>
        <p:nvSpPr>
          <p:cNvPr id="10" name="Text Placeholder 8"/>
          <p:cNvSpPr>
            <a:spLocks noGrp="1"/>
          </p:cNvSpPr>
          <p:nvPr>
            <p:ph type="body" sz="quarter" idx="15" hasCustomPrompt="1"/>
          </p:nvPr>
        </p:nvSpPr>
        <p:spPr>
          <a:xfrm>
            <a:off x="451560" y="1066800"/>
            <a:ext cx="5240338" cy="1230313"/>
          </a:xfrm>
        </p:spPr>
        <p:txBody>
          <a:bodyPr anchor="ctr"/>
          <a:lstStyle>
            <a:lvl1pPr marL="0" indent="0" algn="l">
              <a:buNone/>
              <a:defRPr sz="2800"/>
            </a:lvl1pPr>
          </a:lstStyle>
          <a:p>
            <a:pPr lvl="0"/>
            <a:r>
              <a:rPr lang="en-US" dirty="0" smtClean="0"/>
              <a:t>Click to edit text</a:t>
            </a:r>
          </a:p>
        </p:txBody>
      </p:sp>
    </p:spTree>
    <p:extLst>
      <p:ext uri="{BB962C8B-B14F-4D97-AF65-F5344CB8AC3E}">
        <p14:creationId xmlns:p14="http://schemas.microsoft.com/office/powerpoint/2010/main" val="495403888"/>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Photo Grid 2">
    <p:spTree>
      <p:nvGrpSpPr>
        <p:cNvPr id="1" name=""/>
        <p:cNvGrpSpPr/>
        <p:nvPr/>
      </p:nvGrpSpPr>
      <p:grpSpPr>
        <a:xfrm>
          <a:off x="0" y="0"/>
          <a:ext cx="0" cy="0"/>
          <a:chOff x="0" y="0"/>
          <a:chExt cx="0" cy="0"/>
        </a:xfrm>
      </p:grpSpPr>
      <p:sp>
        <p:nvSpPr>
          <p:cNvPr id="10" name="Text Placeholder 8"/>
          <p:cNvSpPr>
            <a:spLocks noGrp="1"/>
          </p:cNvSpPr>
          <p:nvPr>
            <p:ph type="body" sz="quarter" idx="15" hasCustomPrompt="1"/>
          </p:nvPr>
        </p:nvSpPr>
        <p:spPr>
          <a:xfrm>
            <a:off x="465672" y="1066800"/>
            <a:ext cx="5240338" cy="1230313"/>
          </a:xfrm>
        </p:spPr>
        <p:txBody>
          <a:bodyPr anchor="t"/>
          <a:lstStyle>
            <a:lvl1pPr marL="342900" indent="-342900" algn="l">
              <a:buFont typeface="Arial"/>
              <a:buChar char="•"/>
              <a:defRPr sz="2400"/>
            </a:lvl1pPr>
          </a:lstStyle>
          <a:p>
            <a:pPr lvl="0"/>
            <a:r>
              <a:rPr lang="en-US" dirty="0" smtClean="0"/>
              <a:t>Click to edit text</a:t>
            </a:r>
          </a:p>
          <a:p>
            <a:pPr lvl="0"/>
            <a:endParaRPr lang="en-US" dirty="0" smtClean="0"/>
          </a:p>
        </p:txBody>
      </p:sp>
      <p:sp>
        <p:nvSpPr>
          <p:cNvPr id="6" name="TextBox 5"/>
          <p:cNvSpPr txBox="1"/>
          <p:nvPr userDrawn="1"/>
        </p:nvSpPr>
        <p:spPr>
          <a:xfrm>
            <a:off x="460129" y="6586590"/>
            <a:ext cx="3573544" cy="215444"/>
          </a:xfrm>
          <a:prstGeom prst="rect">
            <a:avLst/>
          </a:prstGeom>
          <a:noFill/>
        </p:spPr>
        <p:txBody>
          <a:bodyPr wrap="square" rtlCol="0">
            <a:spAutoFit/>
          </a:bodyPr>
          <a:lstStyle/>
          <a:p>
            <a:pPr marL="0" marR="0" indent="0" algn="l" defTabSz="1088291" rtl="0" eaLnBrk="1" fontAlgn="auto" latinLnBrk="0" hangingPunct="1">
              <a:lnSpc>
                <a:spcPct val="100000"/>
              </a:lnSpc>
              <a:spcBef>
                <a:spcPts val="0"/>
              </a:spcBef>
              <a:spcAft>
                <a:spcPts val="0"/>
              </a:spcAft>
              <a:buClrTx/>
              <a:buSzTx/>
              <a:buFontTx/>
              <a:buNone/>
              <a:tabLst/>
              <a:defRPr/>
            </a:pPr>
            <a:r>
              <a:rPr lang="en-US" sz="800" dirty="0" smtClean="0">
                <a:solidFill>
                  <a:srgbClr val="FFFFFF"/>
                </a:solidFill>
                <a:latin typeface="Arial" pitchFamily="34" charset="0"/>
                <a:ea typeface="Arial"/>
                <a:cs typeface="Arial"/>
              </a:rPr>
              <a:t>© 2015 Citrix | Confidential</a:t>
            </a:r>
          </a:p>
        </p:txBody>
      </p:sp>
      <p:sp>
        <p:nvSpPr>
          <p:cNvPr id="9" name="Picture Placeholder 7"/>
          <p:cNvSpPr>
            <a:spLocks noGrp="1"/>
          </p:cNvSpPr>
          <p:nvPr>
            <p:ph type="pic" sz="quarter" idx="11" hasCustomPrompt="1"/>
          </p:nvPr>
        </p:nvSpPr>
        <p:spPr>
          <a:xfrm>
            <a:off x="6071489" y="0"/>
            <a:ext cx="6117336" cy="3429000"/>
          </a:xfrm>
          <a:prstGeom prst="rect">
            <a:avLst/>
          </a:prstGeom>
          <a:ln w="12700" cmpd="sng">
            <a:noFill/>
          </a:ln>
        </p:spPr>
        <p:txBody>
          <a:bodyPr/>
          <a:lstStyle>
            <a:lvl1pPr marL="0" indent="0">
              <a:buNone/>
              <a:defRPr/>
            </a:lvl1pPr>
          </a:lstStyle>
          <a:p>
            <a:r>
              <a:rPr lang="en-US" dirty="0" smtClean="0"/>
              <a:t>Use this box as a guideline for proper image placement. Place your image on top and align to box.</a:t>
            </a:r>
          </a:p>
        </p:txBody>
      </p:sp>
      <p:sp>
        <p:nvSpPr>
          <p:cNvPr id="11" name="Picture Placeholder 7"/>
          <p:cNvSpPr>
            <a:spLocks noGrp="1"/>
          </p:cNvSpPr>
          <p:nvPr>
            <p:ph type="pic" sz="quarter" idx="12" hasCustomPrompt="1"/>
          </p:nvPr>
        </p:nvSpPr>
        <p:spPr>
          <a:xfrm>
            <a:off x="6071489" y="3429000"/>
            <a:ext cx="6117336" cy="3429000"/>
          </a:xfrm>
          <a:prstGeom prst="rect">
            <a:avLst/>
          </a:prstGeom>
          <a:ln w="12700" cmpd="sng">
            <a:noFill/>
          </a:ln>
        </p:spPr>
        <p:txBody>
          <a:bodyPr/>
          <a:lstStyle>
            <a:lvl1pPr marL="0" indent="0">
              <a:buNone/>
              <a:defRPr/>
            </a:lvl1pPr>
          </a:lstStyle>
          <a:p>
            <a:r>
              <a:rPr lang="en-US" dirty="0" smtClean="0"/>
              <a:t>Use this box as a guideline for proper image placement. Place your image on top and align to box.</a:t>
            </a:r>
          </a:p>
        </p:txBody>
      </p:sp>
      <p:sp>
        <p:nvSpPr>
          <p:cNvPr id="13" name="TextBox 12"/>
          <p:cNvSpPr txBox="1"/>
          <p:nvPr userDrawn="1"/>
        </p:nvSpPr>
        <p:spPr>
          <a:xfrm>
            <a:off x="460129" y="6586590"/>
            <a:ext cx="3573544" cy="215444"/>
          </a:xfrm>
          <a:prstGeom prst="rect">
            <a:avLst/>
          </a:prstGeom>
          <a:noFill/>
        </p:spPr>
        <p:txBody>
          <a:bodyPr wrap="square" rtlCol="0">
            <a:spAutoFit/>
          </a:bodyPr>
          <a:lstStyle/>
          <a:p>
            <a:pPr marL="0" marR="0" indent="0" algn="l" defTabSz="1088291" rtl="0" eaLnBrk="1" fontAlgn="auto" latinLnBrk="0" hangingPunct="1">
              <a:lnSpc>
                <a:spcPct val="100000"/>
              </a:lnSpc>
              <a:spcBef>
                <a:spcPts val="0"/>
              </a:spcBef>
              <a:spcAft>
                <a:spcPts val="0"/>
              </a:spcAft>
              <a:buClrTx/>
              <a:buSzTx/>
              <a:buFontTx/>
              <a:buNone/>
              <a:tabLst/>
              <a:defRPr/>
            </a:pPr>
            <a:r>
              <a:rPr lang="en-US" sz="800" dirty="0" smtClean="0">
                <a:solidFill>
                  <a:srgbClr val="414141"/>
                </a:solidFill>
                <a:latin typeface="Arial" pitchFamily="34" charset="0"/>
                <a:ea typeface="Arial"/>
                <a:cs typeface="Arial"/>
              </a:rPr>
              <a:t>© 2015 Citrix</a:t>
            </a:r>
          </a:p>
        </p:txBody>
      </p:sp>
      <p:sp>
        <p:nvSpPr>
          <p:cNvPr id="14" name="Slide Number Placeholder 4"/>
          <p:cNvSpPr>
            <a:spLocks noGrp="1"/>
          </p:cNvSpPr>
          <p:nvPr>
            <p:ph type="sldNum" sz="quarter" idx="4"/>
          </p:nvPr>
        </p:nvSpPr>
        <p:spPr>
          <a:xfrm>
            <a:off x="158344" y="6586591"/>
            <a:ext cx="410501" cy="215444"/>
          </a:xfrm>
          <a:prstGeom prst="rect">
            <a:avLst/>
          </a:prstGeom>
          <a:noFill/>
        </p:spPr>
        <p:txBody>
          <a:bodyPr wrap="square" rtlCol="0">
            <a:spAutoFit/>
          </a:bodyPr>
          <a:lstStyle>
            <a:lvl1pPr>
              <a:defRPr lang="en-US" sz="800" smtClean="0">
                <a:solidFill>
                  <a:schemeClr val="bg2"/>
                </a:solidFill>
              </a:defRPr>
            </a:lvl1pPr>
          </a:lstStyle>
          <a:p>
            <a:fld id="{113BA7D1-EE9A-0241-B0CB-67F65CFD4A8F}" type="slidenum">
              <a:rPr lang="en-US" smtClean="0"/>
              <a:pPr/>
              <a:t>‹#›</a:t>
            </a:fld>
            <a:endParaRPr lang="en-US" dirty="0"/>
          </a:p>
        </p:txBody>
      </p:sp>
    </p:spTree>
    <p:extLst>
      <p:ext uri="{BB962C8B-B14F-4D97-AF65-F5344CB8AC3E}">
        <p14:creationId xmlns:p14="http://schemas.microsoft.com/office/powerpoint/2010/main" val="2234240179"/>
      </p:ext>
    </p:extLst>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Multi-Line Statement">
    <p:spTree>
      <p:nvGrpSpPr>
        <p:cNvPr id="1" name=""/>
        <p:cNvGrpSpPr/>
        <p:nvPr/>
      </p:nvGrpSpPr>
      <p:grpSpPr>
        <a:xfrm>
          <a:off x="0" y="0"/>
          <a:ext cx="0" cy="0"/>
          <a:chOff x="0" y="0"/>
          <a:chExt cx="0" cy="0"/>
        </a:xfrm>
      </p:grpSpPr>
      <p:sp>
        <p:nvSpPr>
          <p:cNvPr id="7" name="Text Placeholder 4"/>
          <p:cNvSpPr>
            <a:spLocks noGrp="1"/>
          </p:cNvSpPr>
          <p:nvPr>
            <p:ph type="body" sz="quarter" idx="10" hasCustomPrompt="1"/>
          </p:nvPr>
        </p:nvSpPr>
        <p:spPr>
          <a:xfrm>
            <a:off x="536575" y="2517476"/>
            <a:ext cx="11234738" cy="1182375"/>
          </a:xfrm>
          <a:prstGeom prst="rect">
            <a:avLst/>
          </a:prstGeom>
        </p:spPr>
        <p:txBody>
          <a:bodyPr wrap="square" anchor="b" anchorCtr="0">
            <a:spAutoFit/>
          </a:bodyPr>
          <a:lstStyle>
            <a:lvl1pPr marL="0" indent="0" algn="ctr" defTabSz="1088291" rtl="0" eaLnBrk="1" latinLnBrk="0" hangingPunct="1">
              <a:lnSpc>
                <a:spcPts val="4200"/>
              </a:lnSpc>
              <a:buNone/>
              <a:defRPr lang="en-US" sz="4000" kern="1200" dirty="0" smtClean="0">
                <a:solidFill>
                  <a:schemeClr val="accent1"/>
                </a:solidFill>
                <a:latin typeface="+mn-lt"/>
                <a:ea typeface="+mn-ea"/>
                <a:cs typeface="+mn-cs"/>
              </a:defRPr>
            </a:lvl1pPr>
          </a:lstStyle>
          <a:p>
            <a:pPr lvl="0"/>
            <a:r>
              <a:rPr lang="en-US" dirty="0" smtClean="0"/>
              <a:t>Big statement slide,</a:t>
            </a:r>
            <a:br>
              <a:rPr lang="en-US" dirty="0" smtClean="0"/>
            </a:br>
            <a:r>
              <a:rPr lang="en-US" dirty="0" smtClean="0"/>
              <a:t>sentence case</a:t>
            </a:r>
          </a:p>
        </p:txBody>
      </p:sp>
      <p:sp>
        <p:nvSpPr>
          <p:cNvPr id="4" name="Text Placeholder 3"/>
          <p:cNvSpPr>
            <a:spLocks noGrp="1"/>
          </p:cNvSpPr>
          <p:nvPr>
            <p:ph type="body" sz="quarter" idx="11" hasCustomPrompt="1"/>
          </p:nvPr>
        </p:nvSpPr>
        <p:spPr>
          <a:xfrm>
            <a:off x="536576" y="3700455"/>
            <a:ext cx="11234729" cy="400110"/>
          </a:xfrm>
          <a:prstGeom prst="rect">
            <a:avLst/>
          </a:prstGeom>
        </p:spPr>
        <p:txBody>
          <a:bodyPr wrap="square">
            <a:spAutoFit/>
          </a:bodyPr>
          <a:lstStyle>
            <a:lvl1pPr marL="0" indent="0" algn="ctr">
              <a:buNone/>
              <a:defRPr sz="2000">
                <a:solidFill>
                  <a:srgbClr val="7F7F7F"/>
                </a:solidFill>
              </a:defRPr>
            </a:lvl1pPr>
          </a:lstStyle>
          <a:p>
            <a:pPr lvl="0"/>
            <a:r>
              <a:rPr lang="en-US" dirty="0" smtClean="0"/>
              <a:t>Subtitle placeholder</a:t>
            </a:r>
          </a:p>
        </p:txBody>
      </p:sp>
      <p:sp>
        <p:nvSpPr>
          <p:cNvPr id="6" name="Slide Number Placeholder 4"/>
          <p:cNvSpPr>
            <a:spLocks noGrp="1"/>
          </p:cNvSpPr>
          <p:nvPr>
            <p:ph type="sldNum" sz="quarter" idx="4"/>
          </p:nvPr>
        </p:nvSpPr>
        <p:spPr>
          <a:xfrm>
            <a:off x="158344" y="6586591"/>
            <a:ext cx="410501" cy="215444"/>
          </a:xfrm>
          <a:prstGeom prst="rect">
            <a:avLst/>
          </a:prstGeom>
          <a:noFill/>
        </p:spPr>
        <p:txBody>
          <a:bodyPr wrap="square" rtlCol="0">
            <a:spAutoFit/>
          </a:bodyPr>
          <a:lstStyle>
            <a:lvl1pPr>
              <a:defRPr lang="en-US" sz="800" smtClean="0">
                <a:solidFill>
                  <a:schemeClr val="bg2"/>
                </a:solidFill>
              </a:defRPr>
            </a:lvl1pPr>
          </a:lstStyle>
          <a:p>
            <a:fld id="{113BA7D1-EE9A-0241-B0CB-67F65CFD4A8F}" type="slidenum">
              <a:rPr lang="en-US" smtClean="0"/>
              <a:pPr/>
              <a:t>‹#›</a:t>
            </a:fld>
            <a:endParaRPr lang="en-US" dirty="0"/>
          </a:p>
        </p:txBody>
      </p:sp>
    </p:spTree>
    <p:extLst>
      <p:ext uri="{BB962C8B-B14F-4D97-AF65-F5344CB8AC3E}">
        <p14:creationId xmlns:p14="http://schemas.microsoft.com/office/powerpoint/2010/main" val="374205639"/>
      </p:ext>
    </p:extLst>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ne Line Statement">
    <p:spTree>
      <p:nvGrpSpPr>
        <p:cNvPr id="1" name=""/>
        <p:cNvGrpSpPr/>
        <p:nvPr/>
      </p:nvGrpSpPr>
      <p:grpSpPr>
        <a:xfrm>
          <a:off x="0" y="0"/>
          <a:ext cx="0" cy="0"/>
          <a:chOff x="0" y="0"/>
          <a:chExt cx="0" cy="0"/>
        </a:xfrm>
      </p:grpSpPr>
      <p:sp>
        <p:nvSpPr>
          <p:cNvPr id="7" name="Text Placeholder 4"/>
          <p:cNvSpPr>
            <a:spLocks noGrp="1"/>
          </p:cNvSpPr>
          <p:nvPr>
            <p:ph type="body" sz="quarter" idx="10" hasCustomPrompt="1"/>
          </p:nvPr>
        </p:nvSpPr>
        <p:spPr>
          <a:xfrm>
            <a:off x="536575" y="2666550"/>
            <a:ext cx="11234738" cy="611278"/>
          </a:xfrm>
          <a:prstGeom prst="rect">
            <a:avLst/>
          </a:prstGeom>
        </p:spPr>
        <p:txBody>
          <a:bodyPr wrap="square" anchor="b" anchorCtr="0">
            <a:spAutoFit/>
          </a:bodyPr>
          <a:lstStyle>
            <a:lvl1pPr marL="0" indent="0" algn="ctr" defTabSz="1088291" rtl="0" eaLnBrk="1" latinLnBrk="0" hangingPunct="1">
              <a:lnSpc>
                <a:spcPts val="3800"/>
              </a:lnSpc>
              <a:buNone/>
              <a:defRPr lang="en-US" sz="4000" kern="1200" baseline="0" dirty="0" smtClean="0">
                <a:solidFill>
                  <a:srgbClr val="00A1E0"/>
                </a:solidFill>
                <a:latin typeface="+mn-lt"/>
                <a:ea typeface="+mn-ea"/>
                <a:cs typeface="+mn-cs"/>
              </a:defRPr>
            </a:lvl1pPr>
          </a:lstStyle>
          <a:p>
            <a:pPr lvl="0"/>
            <a:r>
              <a:rPr lang="en-US" dirty="0" smtClean="0"/>
              <a:t>One line big statement slide</a:t>
            </a:r>
          </a:p>
        </p:txBody>
      </p:sp>
      <p:sp>
        <p:nvSpPr>
          <p:cNvPr id="4" name="Text Placeholder 3"/>
          <p:cNvSpPr>
            <a:spLocks noGrp="1"/>
          </p:cNvSpPr>
          <p:nvPr>
            <p:ph type="body" sz="quarter" idx="11" hasCustomPrompt="1"/>
          </p:nvPr>
        </p:nvSpPr>
        <p:spPr>
          <a:xfrm>
            <a:off x="536576" y="3278433"/>
            <a:ext cx="11234729" cy="400110"/>
          </a:xfrm>
          <a:prstGeom prst="rect">
            <a:avLst/>
          </a:prstGeom>
        </p:spPr>
        <p:txBody>
          <a:bodyPr wrap="square">
            <a:spAutoFit/>
          </a:bodyPr>
          <a:lstStyle>
            <a:lvl1pPr marL="0" indent="0" algn="ctr">
              <a:buNone/>
              <a:defRPr sz="2000">
                <a:solidFill>
                  <a:srgbClr val="7F7F7F"/>
                </a:solidFill>
              </a:defRPr>
            </a:lvl1pPr>
          </a:lstStyle>
          <a:p>
            <a:pPr lvl="0"/>
            <a:r>
              <a:rPr lang="en-US" dirty="0" smtClean="0"/>
              <a:t>Subtitle placeholder</a:t>
            </a:r>
          </a:p>
        </p:txBody>
      </p:sp>
      <p:sp>
        <p:nvSpPr>
          <p:cNvPr id="5" name="Slide Number Placeholder 4"/>
          <p:cNvSpPr>
            <a:spLocks noGrp="1"/>
          </p:cNvSpPr>
          <p:nvPr>
            <p:ph type="sldNum" sz="quarter" idx="4"/>
          </p:nvPr>
        </p:nvSpPr>
        <p:spPr>
          <a:xfrm>
            <a:off x="158344" y="6586591"/>
            <a:ext cx="410501" cy="215444"/>
          </a:xfrm>
          <a:prstGeom prst="rect">
            <a:avLst/>
          </a:prstGeom>
          <a:noFill/>
        </p:spPr>
        <p:txBody>
          <a:bodyPr wrap="square" rtlCol="0">
            <a:spAutoFit/>
          </a:bodyPr>
          <a:lstStyle>
            <a:lvl1pPr>
              <a:defRPr lang="en-US" sz="800" smtClean="0">
                <a:solidFill>
                  <a:schemeClr val="bg2"/>
                </a:solidFill>
              </a:defRPr>
            </a:lvl1pPr>
          </a:lstStyle>
          <a:p>
            <a:fld id="{113BA7D1-EE9A-0241-B0CB-67F65CFD4A8F}" type="slidenum">
              <a:rPr lang="en-US" smtClean="0"/>
              <a:pPr/>
              <a:t>‹#›</a:t>
            </a:fld>
            <a:endParaRPr lang="en-US" dirty="0"/>
          </a:p>
        </p:txBody>
      </p:sp>
    </p:spTree>
    <p:extLst>
      <p:ext uri="{BB962C8B-B14F-4D97-AF65-F5344CB8AC3E}">
        <p14:creationId xmlns:p14="http://schemas.microsoft.com/office/powerpoint/2010/main" val="1061921839"/>
      </p:ext>
    </p:extLst>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pSp>
        <p:nvGrpSpPr>
          <p:cNvPr id="14" name="Group 13"/>
          <p:cNvGrpSpPr/>
          <p:nvPr userDrawn="1"/>
        </p:nvGrpSpPr>
        <p:grpSpPr>
          <a:xfrm>
            <a:off x="2807090" y="3658186"/>
            <a:ext cx="6574648" cy="1015663"/>
            <a:chOff x="2788504" y="3921334"/>
            <a:chExt cx="6574649" cy="1015663"/>
          </a:xfrm>
        </p:grpSpPr>
        <p:sp>
          <p:nvSpPr>
            <p:cNvPr id="15" name="TextBox 14"/>
            <p:cNvSpPr txBox="1"/>
            <p:nvPr/>
          </p:nvSpPr>
          <p:spPr>
            <a:xfrm>
              <a:off x="5040863" y="3921334"/>
              <a:ext cx="2107096" cy="1015663"/>
            </a:xfrm>
            <a:prstGeom prst="rect">
              <a:avLst/>
            </a:prstGeom>
            <a:noFill/>
          </p:spPr>
          <p:txBody>
            <a:bodyPr wrap="square" rtlCol="0">
              <a:spAutoFit/>
            </a:bodyPr>
            <a:lstStyle/>
            <a:p>
              <a:pPr algn="ctr"/>
              <a:r>
                <a:rPr lang="en-US" sz="6000" b="1" dirty="0" smtClean="0">
                  <a:solidFill>
                    <a:srgbClr val="00A1E0"/>
                  </a:solidFill>
                </a:rPr>
                <a:t>“”</a:t>
              </a:r>
            </a:p>
          </p:txBody>
        </p:sp>
        <p:cxnSp>
          <p:nvCxnSpPr>
            <p:cNvPr id="16" name="Straight Connector 15"/>
            <p:cNvCxnSpPr/>
            <p:nvPr/>
          </p:nvCxnSpPr>
          <p:spPr bwMode="auto">
            <a:xfrm flipH="1">
              <a:off x="2788504" y="4295241"/>
              <a:ext cx="2796363" cy="0"/>
            </a:xfrm>
            <a:prstGeom prst="line">
              <a:avLst/>
            </a:prstGeom>
            <a:noFill/>
            <a:ln w="19050" cap="flat" cmpd="sng" algn="ctr">
              <a:solidFill>
                <a:srgbClr val="7F7F7F"/>
              </a:solidFill>
              <a:prstDash val="solid"/>
              <a:round/>
              <a:headEnd type="none" w="med" len="med"/>
              <a:tailEnd type="none" w="med" len="med"/>
            </a:ln>
            <a:effectLst/>
          </p:spPr>
        </p:cxnSp>
        <p:cxnSp>
          <p:nvCxnSpPr>
            <p:cNvPr id="17" name="Straight Connector 16"/>
            <p:cNvCxnSpPr/>
            <p:nvPr/>
          </p:nvCxnSpPr>
          <p:spPr bwMode="auto">
            <a:xfrm flipH="1">
              <a:off x="6566790" y="4295241"/>
              <a:ext cx="2796363" cy="0"/>
            </a:xfrm>
            <a:prstGeom prst="line">
              <a:avLst/>
            </a:prstGeom>
            <a:noFill/>
            <a:ln w="19050" cap="flat" cmpd="sng" algn="ctr">
              <a:solidFill>
                <a:srgbClr val="7F7F7F"/>
              </a:solidFill>
              <a:prstDash val="solid"/>
              <a:round/>
              <a:headEnd type="none" w="med" len="med"/>
              <a:tailEnd type="none" w="med" len="med"/>
            </a:ln>
            <a:effectLst/>
          </p:spPr>
        </p:cxnSp>
      </p:grpSp>
      <p:sp>
        <p:nvSpPr>
          <p:cNvPr id="6" name="Text Placeholder 5"/>
          <p:cNvSpPr>
            <a:spLocks noGrp="1"/>
          </p:cNvSpPr>
          <p:nvPr>
            <p:ph type="body" sz="quarter" idx="15" hasCustomPrompt="1"/>
          </p:nvPr>
        </p:nvSpPr>
        <p:spPr>
          <a:xfrm>
            <a:off x="409575" y="4449029"/>
            <a:ext cx="11361737" cy="437932"/>
          </a:xfrm>
          <a:prstGeom prst="rect">
            <a:avLst/>
          </a:prstGeom>
        </p:spPr>
        <p:txBody>
          <a:bodyPr anchor="b" anchorCtr="0"/>
          <a:lstStyle>
            <a:lvl1pPr marL="0" indent="0" algn="ctr">
              <a:buNone/>
              <a:defRPr lang="en-US" sz="2000" kern="1200" baseline="0" dirty="0" smtClean="0">
                <a:solidFill>
                  <a:srgbClr val="7F7F7F"/>
                </a:solidFill>
                <a:latin typeface="+mn-lt"/>
                <a:ea typeface="+mn-ea"/>
                <a:cs typeface="+mn-cs"/>
              </a:defRPr>
            </a:lvl1pPr>
          </a:lstStyle>
          <a:p>
            <a:pPr lvl="0"/>
            <a:r>
              <a:rPr lang="en-US" dirty="0" smtClean="0"/>
              <a:t>Name placeholder, 20pt</a:t>
            </a:r>
          </a:p>
        </p:txBody>
      </p:sp>
      <p:sp>
        <p:nvSpPr>
          <p:cNvPr id="8" name="Text Placeholder 7"/>
          <p:cNvSpPr>
            <a:spLocks noGrp="1"/>
          </p:cNvSpPr>
          <p:nvPr>
            <p:ph type="body" sz="quarter" idx="16" hasCustomPrompt="1"/>
          </p:nvPr>
        </p:nvSpPr>
        <p:spPr>
          <a:xfrm>
            <a:off x="409577" y="4854167"/>
            <a:ext cx="11361737" cy="452438"/>
          </a:xfrm>
          <a:prstGeom prst="rect">
            <a:avLst/>
          </a:prstGeom>
        </p:spPr>
        <p:txBody>
          <a:bodyPr>
            <a:normAutofit/>
          </a:bodyPr>
          <a:lstStyle>
            <a:lvl1pPr marL="0" indent="0" algn="ctr">
              <a:buNone/>
              <a:defRPr lang="en-US" sz="2000" kern="1200" cap="none" spc="50" baseline="0" dirty="0" smtClean="0">
                <a:solidFill>
                  <a:srgbClr val="7F7F7F"/>
                </a:solidFill>
                <a:latin typeface="+mn-lt"/>
                <a:ea typeface="+mn-ea"/>
                <a:cs typeface="+mn-cs"/>
              </a:defRPr>
            </a:lvl1pPr>
          </a:lstStyle>
          <a:p>
            <a:pPr lvl="0"/>
            <a:r>
              <a:rPr lang="en-US" dirty="0" smtClean="0"/>
              <a:t>Company, title placeholder, 20pt</a:t>
            </a:r>
          </a:p>
        </p:txBody>
      </p:sp>
      <p:sp>
        <p:nvSpPr>
          <p:cNvPr id="10" name="Text Placeholder 3"/>
          <p:cNvSpPr>
            <a:spLocks noGrp="1"/>
          </p:cNvSpPr>
          <p:nvPr>
            <p:ph type="body" sz="quarter" idx="14" hasCustomPrompt="1"/>
          </p:nvPr>
        </p:nvSpPr>
        <p:spPr>
          <a:xfrm>
            <a:off x="409575" y="2263136"/>
            <a:ext cx="11361737" cy="1182375"/>
          </a:xfrm>
          <a:prstGeom prst="rect">
            <a:avLst/>
          </a:prstGeom>
        </p:spPr>
        <p:txBody>
          <a:bodyPr wrap="square" anchor="b" anchorCtr="0">
            <a:spAutoFit/>
          </a:bodyPr>
          <a:lstStyle>
            <a:lvl1pPr marL="0" indent="0" algn="ctr">
              <a:lnSpc>
                <a:spcPts val="4200"/>
              </a:lnSpc>
              <a:buNone/>
              <a:defRPr sz="4000" baseline="0"/>
            </a:lvl1pPr>
          </a:lstStyle>
          <a:p>
            <a:pPr lvl="0"/>
            <a:r>
              <a:rPr lang="en-US" dirty="0" smtClean="0"/>
              <a:t>Quote placeholder, sentence case, </a:t>
            </a:r>
            <a:br>
              <a:rPr lang="en-US" dirty="0" smtClean="0"/>
            </a:br>
            <a:r>
              <a:rPr lang="en-US" dirty="0" smtClean="0"/>
              <a:t>center-aligned, 40pt Arial, no quotation marks.</a:t>
            </a:r>
          </a:p>
        </p:txBody>
      </p:sp>
      <p:sp>
        <p:nvSpPr>
          <p:cNvPr id="12" name="Slide Number Placeholder 4"/>
          <p:cNvSpPr>
            <a:spLocks noGrp="1"/>
          </p:cNvSpPr>
          <p:nvPr>
            <p:ph type="sldNum" sz="quarter" idx="4"/>
          </p:nvPr>
        </p:nvSpPr>
        <p:spPr>
          <a:xfrm>
            <a:off x="158344" y="6586591"/>
            <a:ext cx="410501" cy="215444"/>
          </a:xfrm>
          <a:prstGeom prst="rect">
            <a:avLst/>
          </a:prstGeom>
          <a:noFill/>
        </p:spPr>
        <p:txBody>
          <a:bodyPr wrap="square" rtlCol="0">
            <a:spAutoFit/>
          </a:bodyPr>
          <a:lstStyle>
            <a:lvl1pPr>
              <a:defRPr lang="en-US" sz="800" smtClean="0">
                <a:solidFill>
                  <a:schemeClr val="bg2"/>
                </a:solidFill>
              </a:defRPr>
            </a:lvl1pPr>
          </a:lstStyle>
          <a:p>
            <a:fld id="{113BA7D1-EE9A-0241-B0CB-67F65CFD4A8F}" type="slidenum">
              <a:rPr lang="en-US" smtClean="0"/>
              <a:pPr/>
              <a:t>‹#›</a:t>
            </a:fld>
            <a:endParaRPr lang="en-US" dirty="0"/>
          </a:p>
        </p:txBody>
      </p:sp>
    </p:spTree>
    <p:extLst>
      <p:ext uri="{BB962C8B-B14F-4D97-AF65-F5344CB8AC3E}">
        <p14:creationId xmlns:p14="http://schemas.microsoft.com/office/powerpoint/2010/main" val="4164237922"/>
      </p:ext>
    </p:extLst>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er Quote">
    <p:spTree>
      <p:nvGrpSpPr>
        <p:cNvPr id="1" name=""/>
        <p:cNvGrpSpPr/>
        <p:nvPr/>
      </p:nvGrpSpPr>
      <p:grpSpPr>
        <a:xfrm>
          <a:off x="0" y="0"/>
          <a:ext cx="0" cy="0"/>
          <a:chOff x="0" y="0"/>
          <a:chExt cx="0" cy="0"/>
        </a:xfrm>
      </p:grpSpPr>
      <p:grpSp>
        <p:nvGrpSpPr>
          <p:cNvPr id="14" name="Group 13"/>
          <p:cNvGrpSpPr/>
          <p:nvPr userDrawn="1"/>
        </p:nvGrpSpPr>
        <p:grpSpPr>
          <a:xfrm>
            <a:off x="2807090" y="3658186"/>
            <a:ext cx="6574648" cy="1015663"/>
            <a:chOff x="2788504" y="3921334"/>
            <a:chExt cx="6574649" cy="1015663"/>
          </a:xfrm>
        </p:grpSpPr>
        <p:sp>
          <p:nvSpPr>
            <p:cNvPr id="15" name="TextBox 14"/>
            <p:cNvSpPr txBox="1"/>
            <p:nvPr/>
          </p:nvSpPr>
          <p:spPr>
            <a:xfrm>
              <a:off x="5040863" y="3921334"/>
              <a:ext cx="2107096" cy="1015663"/>
            </a:xfrm>
            <a:prstGeom prst="rect">
              <a:avLst/>
            </a:prstGeom>
            <a:noFill/>
            <a:ln w="19050" cap="flat" cmpd="sng" algn="ctr">
              <a:noFill/>
              <a:prstDash val="solid"/>
              <a:round/>
              <a:headEnd type="none" w="med" len="med"/>
              <a:tailEnd type="none" w="med" len="med"/>
            </a:ln>
            <a:effectLst/>
          </p:spPr>
          <p:txBody>
            <a:bodyPr wrap="square" rtlCol="0">
              <a:spAutoFit/>
            </a:bodyPr>
            <a:lstStyle/>
            <a:p>
              <a:pPr algn="ctr"/>
              <a:r>
                <a:rPr lang="en-US" sz="6000" b="1" dirty="0" smtClean="0">
                  <a:solidFill>
                    <a:srgbClr val="00A1E0"/>
                  </a:solidFill>
                </a:rPr>
                <a:t>“”</a:t>
              </a:r>
            </a:p>
          </p:txBody>
        </p:sp>
        <p:cxnSp>
          <p:nvCxnSpPr>
            <p:cNvPr id="16" name="Straight Connector 15"/>
            <p:cNvCxnSpPr/>
            <p:nvPr/>
          </p:nvCxnSpPr>
          <p:spPr bwMode="auto">
            <a:xfrm flipH="1">
              <a:off x="2788504" y="4295241"/>
              <a:ext cx="2796363" cy="0"/>
            </a:xfrm>
            <a:prstGeom prst="line">
              <a:avLst/>
            </a:prstGeom>
            <a:noFill/>
            <a:ln w="19050" cap="flat" cmpd="sng" algn="ctr">
              <a:solidFill>
                <a:srgbClr val="7F7F7F"/>
              </a:solidFill>
              <a:prstDash val="solid"/>
              <a:round/>
              <a:headEnd type="none" w="med" len="med"/>
              <a:tailEnd type="none" w="med" len="med"/>
            </a:ln>
            <a:effectLst/>
          </p:spPr>
        </p:cxnSp>
        <p:cxnSp>
          <p:nvCxnSpPr>
            <p:cNvPr id="17" name="Straight Connector 16"/>
            <p:cNvCxnSpPr/>
            <p:nvPr/>
          </p:nvCxnSpPr>
          <p:spPr bwMode="auto">
            <a:xfrm flipH="1">
              <a:off x="6566790" y="4295241"/>
              <a:ext cx="2796363" cy="0"/>
            </a:xfrm>
            <a:prstGeom prst="line">
              <a:avLst/>
            </a:prstGeom>
            <a:noFill/>
            <a:ln w="19050" cap="flat" cmpd="sng" algn="ctr">
              <a:solidFill>
                <a:srgbClr val="7F7F7F"/>
              </a:solidFill>
              <a:prstDash val="solid"/>
              <a:round/>
              <a:headEnd type="none" w="med" len="med"/>
              <a:tailEnd type="none" w="med" len="med"/>
            </a:ln>
            <a:effectLst/>
          </p:spPr>
        </p:cxnSp>
      </p:grpSp>
      <p:sp>
        <p:nvSpPr>
          <p:cNvPr id="11" name="Text Placeholder 3"/>
          <p:cNvSpPr>
            <a:spLocks noGrp="1"/>
          </p:cNvSpPr>
          <p:nvPr>
            <p:ph type="body" sz="quarter" idx="14" hasCustomPrompt="1"/>
          </p:nvPr>
        </p:nvSpPr>
        <p:spPr>
          <a:xfrm>
            <a:off x="409575" y="2320417"/>
            <a:ext cx="11361737" cy="1125094"/>
          </a:xfrm>
          <a:prstGeom prst="rect">
            <a:avLst/>
          </a:prstGeom>
        </p:spPr>
        <p:txBody>
          <a:bodyPr wrap="square" anchor="b" anchorCtr="0">
            <a:spAutoFit/>
          </a:bodyPr>
          <a:lstStyle>
            <a:lvl1pPr marL="0" indent="0" algn="ctr">
              <a:lnSpc>
                <a:spcPts val="4000"/>
              </a:lnSpc>
              <a:buNone/>
              <a:defRPr sz="3600" baseline="0"/>
            </a:lvl1pPr>
          </a:lstStyle>
          <a:p>
            <a:pPr lvl="0"/>
            <a:r>
              <a:rPr lang="en-US" dirty="0" smtClean="0"/>
              <a:t>Long quote placeholder, sentence case, center-aligned, 36pt Arial, no quotation marks.</a:t>
            </a:r>
          </a:p>
        </p:txBody>
      </p:sp>
      <p:sp>
        <p:nvSpPr>
          <p:cNvPr id="9" name="Text Placeholder 5"/>
          <p:cNvSpPr>
            <a:spLocks noGrp="1"/>
          </p:cNvSpPr>
          <p:nvPr>
            <p:ph type="body" sz="quarter" idx="15" hasCustomPrompt="1"/>
          </p:nvPr>
        </p:nvSpPr>
        <p:spPr>
          <a:xfrm>
            <a:off x="409575" y="4449029"/>
            <a:ext cx="11361737" cy="437932"/>
          </a:xfrm>
          <a:prstGeom prst="rect">
            <a:avLst/>
          </a:prstGeom>
        </p:spPr>
        <p:txBody>
          <a:bodyPr anchor="b" anchorCtr="0"/>
          <a:lstStyle>
            <a:lvl1pPr marL="0" indent="0" algn="ctr">
              <a:buNone/>
              <a:defRPr lang="en-US" sz="2000" kern="1200" baseline="0" dirty="0" smtClean="0">
                <a:solidFill>
                  <a:srgbClr val="7F7F7F"/>
                </a:solidFill>
                <a:latin typeface="+mn-lt"/>
                <a:ea typeface="+mn-ea"/>
                <a:cs typeface="+mn-cs"/>
              </a:defRPr>
            </a:lvl1pPr>
          </a:lstStyle>
          <a:p>
            <a:pPr lvl="0"/>
            <a:r>
              <a:rPr lang="en-US" dirty="0" smtClean="0"/>
              <a:t>Name placeholder, 20pt</a:t>
            </a:r>
          </a:p>
        </p:txBody>
      </p:sp>
      <p:sp>
        <p:nvSpPr>
          <p:cNvPr id="10" name="Text Placeholder 7"/>
          <p:cNvSpPr>
            <a:spLocks noGrp="1"/>
          </p:cNvSpPr>
          <p:nvPr>
            <p:ph type="body" sz="quarter" idx="16" hasCustomPrompt="1"/>
          </p:nvPr>
        </p:nvSpPr>
        <p:spPr>
          <a:xfrm>
            <a:off x="409577" y="4854167"/>
            <a:ext cx="11361737" cy="452438"/>
          </a:xfrm>
          <a:prstGeom prst="rect">
            <a:avLst/>
          </a:prstGeom>
        </p:spPr>
        <p:txBody>
          <a:bodyPr>
            <a:normAutofit/>
          </a:bodyPr>
          <a:lstStyle>
            <a:lvl1pPr marL="0" indent="0" algn="ctr">
              <a:buNone/>
              <a:defRPr lang="en-US" sz="2000" kern="1200" cap="none" spc="50" baseline="0" dirty="0" smtClean="0">
                <a:solidFill>
                  <a:srgbClr val="7F7F7F"/>
                </a:solidFill>
                <a:latin typeface="+mn-lt"/>
                <a:ea typeface="+mn-ea"/>
                <a:cs typeface="+mn-cs"/>
              </a:defRPr>
            </a:lvl1pPr>
          </a:lstStyle>
          <a:p>
            <a:pPr lvl="0"/>
            <a:r>
              <a:rPr lang="en-US" dirty="0" smtClean="0"/>
              <a:t>Company, title placeholder, 20pt</a:t>
            </a:r>
          </a:p>
        </p:txBody>
      </p:sp>
      <p:sp>
        <p:nvSpPr>
          <p:cNvPr id="12" name="Slide Number Placeholder 4"/>
          <p:cNvSpPr>
            <a:spLocks noGrp="1"/>
          </p:cNvSpPr>
          <p:nvPr>
            <p:ph type="sldNum" sz="quarter" idx="4"/>
          </p:nvPr>
        </p:nvSpPr>
        <p:spPr>
          <a:xfrm>
            <a:off x="158344" y="6586591"/>
            <a:ext cx="410501" cy="215444"/>
          </a:xfrm>
          <a:prstGeom prst="rect">
            <a:avLst/>
          </a:prstGeom>
          <a:noFill/>
        </p:spPr>
        <p:txBody>
          <a:bodyPr wrap="square" rtlCol="0">
            <a:spAutoFit/>
          </a:bodyPr>
          <a:lstStyle>
            <a:lvl1pPr>
              <a:defRPr lang="en-US" sz="800" smtClean="0">
                <a:solidFill>
                  <a:schemeClr val="bg2"/>
                </a:solidFill>
              </a:defRPr>
            </a:lvl1pPr>
          </a:lstStyle>
          <a:p>
            <a:fld id="{113BA7D1-EE9A-0241-B0CB-67F65CFD4A8F}" type="slidenum">
              <a:rPr lang="en-US" smtClean="0"/>
              <a:pPr/>
              <a:t>‹#›</a:t>
            </a:fld>
            <a:endParaRPr lang="en-US" dirty="0"/>
          </a:p>
        </p:txBody>
      </p:sp>
    </p:spTree>
    <p:extLst>
      <p:ext uri="{BB962C8B-B14F-4D97-AF65-F5344CB8AC3E}">
        <p14:creationId xmlns:p14="http://schemas.microsoft.com/office/powerpoint/2010/main" val="1287193766"/>
      </p:ext>
    </p:extLst>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6:9 Video">
    <p:spTree>
      <p:nvGrpSpPr>
        <p:cNvPr id="1" name=""/>
        <p:cNvGrpSpPr/>
        <p:nvPr/>
      </p:nvGrpSpPr>
      <p:grpSpPr>
        <a:xfrm>
          <a:off x="0" y="0"/>
          <a:ext cx="0" cy="0"/>
          <a:chOff x="0" y="0"/>
          <a:chExt cx="0" cy="0"/>
        </a:xfrm>
      </p:grpSpPr>
      <p:sp>
        <p:nvSpPr>
          <p:cNvPr id="6" name="Media Placeholder 5"/>
          <p:cNvSpPr>
            <a:spLocks noGrp="1"/>
          </p:cNvSpPr>
          <p:nvPr>
            <p:ph type="media" sz="quarter" idx="10" hasCustomPrompt="1"/>
          </p:nvPr>
        </p:nvSpPr>
        <p:spPr>
          <a:xfrm>
            <a:off x="819944" y="290514"/>
            <a:ext cx="10548937" cy="5932487"/>
          </a:xfrm>
          <a:prstGeom prst="rect">
            <a:avLst/>
          </a:prstGeom>
        </p:spPr>
        <p:txBody>
          <a:bodyPr/>
          <a:lstStyle>
            <a:lvl1pPr marL="0" indent="0">
              <a:buNone/>
              <a:defRPr baseline="0"/>
            </a:lvl1pPr>
          </a:lstStyle>
          <a:p>
            <a:r>
              <a:rPr lang="en-US" dirty="0" smtClean="0"/>
              <a:t>16:9 Video placeholder</a:t>
            </a:r>
            <a:endParaRPr lang="en-US" dirty="0"/>
          </a:p>
        </p:txBody>
      </p:sp>
      <p:sp>
        <p:nvSpPr>
          <p:cNvPr id="5" name="Slide Number Placeholder 4"/>
          <p:cNvSpPr>
            <a:spLocks noGrp="1"/>
          </p:cNvSpPr>
          <p:nvPr>
            <p:ph type="sldNum" sz="quarter" idx="4"/>
          </p:nvPr>
        </p:nvSpPr>
        <p:spPr>
          <a:xfrm>
            <a:off x="158344" y="6586591"/>
            <a:ext cx="410501" cy="215444"/>
          </a:xfrm>
          <a:prstGeom prst="rect">
            <a:avLst/>
          </a:prstGeom>
          <a:noFill/>
        </p:spPr>
        <p:txBody>
          <a:bodyPr wrap="square" rtlCol="0">
            <a:spAutoFit/>
          </a:bodyPr>
          <a:lstStyle>
            <a:lvl1pPr>
              <a:defRPr lang="en-US" sz="800" smtClean="0">
                <a:solidFill>
                  <a:schemeClr val="bg2"/>
                </a:solidFill>
              </a:defRPr>
            </a:lvl1pPr>
          </a:lstStyle>
          <a:p>
            <a:fld id="{113BA7D1-EE9A-0241-B0CB-67F65CFD4A8F}" type="slidenum">
              <a:rPr lang="en-US" smtClean="0"/>
              <a:pPr/>
              <a:t>‹#›</a:t>
            </a:fld>
            <a:endParaRPr lang="en-US" dirty="0"/>
          </a:p>
        </p:txBody>
      </p:sp>
    </p:spTree>
    <p:extLst>
      <p:ext uri="{BB962C8B-B14F-4D97-AF65-F5344CB8AC3E}">
        <p14:creationId xmlns:p14="http://schemas.microsoft.com/office/powerpoint/2010/main" val="1554175747"/>
      </p:ext>
    </p:extLst>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3 Video">
    <p:spTree>
      <p:nvGrpSpPr>
        <p:cNvPr id="1" name=""/>
        <p:cNvGrpSpPr/>
        <p:nvPr/>
      </p:nvGrpSpPr>
      <p:grpSpPr>
        <a:xfrm>
          <a:off x="0" y="0"/>
          <a:ext cx="0" cy="0"/>
          <a:chOff x="0" y="0"/>
          <a:chExt cx="0" cy="0"/>
        </a:xfrm>
      </p:grpSpPr>
      <p:sp>
        <p:nvSpPr>
          <p:cNvPr id="6" name="Media Placeholder 5"/>
          <p:cNvSpPr>
            <a:spLocks noGrp="1"/>
          </p:cNvSpPr>
          <p:nvPr>
            <p:ph type="media" sz="quarter" idx="10" hasCustomPrompt="1"/>
          </p:nvPr>
        </p:nvSpPr>
        <p:spPr>
          <a:xfrm>
            <a:off x="2139421" y="290514"/>
            <a:ext cx="7909984" cy="5932487"/>
          </a:xfrm>
          <a:prstGeom prst="rect">
            <a:avLst/>
          </a:prstGeom>
        </p:spPr>
        <p:txBody>
          <a:bodyPr/>
          <a:lstStyle>
            <a:lvl1pPr marL="0" indent="0">
              <a:buNone/>
              <a:defRPr baseline="0"/>
            </a:lvl1pPr>
          </a:lstStyle>
          <a:p>
            <a:r>
              <a:rPr lang="en-US" dirty="0" smtClean="0"/>
              <a:t>4:3 Video placeholder</a:t>
            </a:r>
            <a:endParaRPr lang="en-US" dirty="0"/>
          </a:p>
        </p:txBody>
      </p:sp>
      <p:sp>
        <p:nvSpPr>
          <p:cNvPr id="5" name="Slide Number Placeholder 4"/>
          <p:cNvSpPr>
            <a:spLocks noGrp="1"/>
          </p:cNvSpPr>
          <p:nvPr>
            <p:ph type="sldNum" sz="quarter" idx="4"/>
          </p:nvPr>
        </p:nvSpPr>
        <p:spPr>
          <a:xfrm>
            <a:off x="158344" y="6586591"/>
            <a:ext cx="410501" cy="215444"/>
          </a:xfrm>
          <a:prstGeom prst="rect">
            <a:avLst/>
          </a:prstGeom>
          <a:noFill/>
        </p:spPr>
        <p:txBody>
          <a:bodyPr wrap="square" rtlCol="0">
            <a:spAutoFit/>
          </a:bodyPr>
          <a:lstStyle>
            <a:lvl1pPr>
              <a:defRPr lang="en-US" sz="800" smtClean="0">
                <a:solidFill>
                  <a:schemeClr val="bg2"/>
                </a:solidFill>
              </a:defRPr>
            </a:lvl1pPr>
          </a:lstStyle>
          <a:p>
            <a:fld id="{113BA7D1-EE9A-0241-B0CB-67F65CFD4A8F}" type="slidenum">
              <a:rPr lang="en-US" smtClean="0"/>
              <a:pPr/>
              <a:t>‹#›</a:t>
            </a:fld>
            <a:endParaRPr lang="en-US" dirty="0"/>
          </a:p>
        </p:txBody>
      </p:sp>
    </p:spTree>
    <p:extLst>
      <p:ext uri="{BB962C8B-B14F-4D97-AF65-F5344CB8AC3E}">
        <p14:creationId xmlns:p14="http://schemas.microsoft.com/office/powerpoint/2010/main" val="1958151793"/>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gue">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3246120" y="2638250"/>
            <a:ext cx="8542340" cy="985840"/>
          </a:xfrm>
        </p:spPr>
        <p:txBody>
          <a:bodyPr vert="horz" lIns="91440" tIns="45720" rIns="91440" bIns="45720" rtlCol="0" anchor="b" anchorCtr="0">
            <a:noAutofit/>
          </a:bodyPr>
          <a:lstStyle>
            <a:lvl1pPr>
              <a:defRPr lang="en-US" sz="4000" dirty="0">
                <a:solidFill>
                  <a:srgbClr val="00A1E0"/>
                </a:solidFill>
              </a:defRPr>
            </a:lvl1pPr>
          </a:lstStyle>
          <a:p>
            <a:pPr lvl="0"/>
            <a:r>
              <a:rPr lang="en-US" dirty="0" smtClean="0"/>
              <a:t>Segue Placeholder, 40pt</a:t>
            </a:r>
            <a:endParaRPr lang="en-US" dirty="0"/>
          </a:p>
        </p:txBody>
      </p:sp>
      <p:sp>
        <p:nvSpPr>
          <p:cNvPr id="5" name="TextBox 4"/>
          <p:cNvSpPr txBox="1"/>
          <p:nvPr userDrawn="1"/>
        </p:nvSpPr>
        <p:spPr>
          <a:xfrm>
            <a:off x="3274022" y="6586590"/>
            <a:ext cx="3573544" cy="215444"/>
          </a:xfrm>
          <a:prstGeom prst="rect">
            <a:avLst/>
          </a:prstGeom>
          <a:noFill/>
        </p:spPr>
        <p:txBody>
          <a:bodyPr wrap="square" rtlCol="0">
            <a:spAutoFit/>
          </a:bodyPr>
          <a:lstStyle/>
          <a:p>
            <a:pPr marL="0" marR="0" indent="0" algn="l" defTabSz="1088291" rtl="0" eaLnBrk="1" fontAlgn="auto" latinLnBrk="0" hangingPunct="1">
              <a:lnSpc>
                <a:spcPct val="100000"/>
              </a:lnSpc>
              <a:spcBef>
                <a:spcPts val="0"/>
              </a:spcBef>
              <a:spcAft>
                <a:spcPts val="0"/>
              </a:spcAft>
              <a:buClrTx/>
              <a:buSzTx/>
              <a:buFontTx/>
              <a:buNone/>
              <a:tabLst/>
              <a:defRPr/>
            </a:pPr>
            <a:r>
              <a:rPr lang="en-US" sz="800" dirty="0" smtClean="0">
                <a:solidFill>
                  <a:srgbClr val="FFFFFF"/>
                </a:solidFill>
                <a:latin typeface="Arial" pitchFamily="34" charset="0"/>
                <a:ea typeface="Arial"/>
                <a:cs typeface="Arial"/>
              </a:rPr>
              <a:t>© 2015 Citrix | Confidential</a:t>
            </a:r>
          </a:p>
        </p:txBody>
      </p:sp>
      <p:pic>
        <p:nvPicPr>
          <p:cNvPr id="4" name="Picture 3" descr="Citrix15_AT21815_DataCenterIT_pw_2100x1400_300_RGB (1).jpg"/>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flipH="1">
            <a:off x="0" y="0"/>
            <a:ext cx="2432050" cy="6858000"/>
          </a:xfrm>
          <a:prstGeom prst="rect">
            <a:avLst/>
          </a:prstGeom>
        </p:spPr>
      </p:pic>
    </p:spTree>
    <p:extLst>
      <p:ext uri="{BB962C8B-B14F-4D97-AF65-F5344CB8AC3E}">
        <p14:creationId xmlns:p14="http://schemas.microsoft.com/office/powerpoint/2010/main" val="1845192625"/>
      </p:ext>
    </p:extLst>
  </p:cSld>
  <p:clrMapOvr>
    <a:masterClrMapping/>
  </p:clrMapOvr>
  <p:transition spd="med">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3" name="Rectangle 2"/>
          <p:cNvSpPr/>
          <p:nvPr userDrawn="1"/>
        </p:nvSpPr>
        <p:spPr>
          <a:xfrm>
            <a:off x="4775983" y="3536576"/>
            <a:ext cx="2636859" cy="353923"/>
          </a:xfrm>
          <a:prstGeom prst="rect">
            <a:avLst/>
          </a:prstGeom>
        </p:spPr>
        <p:txBody>
          <a:bodyPr wrap="none" lIns="91418" tIns="45710" rIns="91418" bIns="45710">
            <a:spAutoFit/>
          </a:bodyPr>
          <a:lstStyle/>
          <a:p>
            <a:pPr algn="ctr">
              <a:spcBef>
                <a:spcPts val="1800"/>
              </a:spcBef>
              <a:buClr>
                <a:schemeClr val="tx1">
                  <a:lumMod val="50000"/>
                </a:schemeClr>
              </a:buClr>
              <a:tabLst/>
            </a:pPr>
            <a:r>
              <a:rPr lang="en-US" sz="1700" spc="50" dirty="0" smtClean="0">
                <a:solidFill>
                  <a:srgbClr val="FFFFFF"/>
                </a:solidFill>
              </a:rPr>
              <a:t>Work better. Live</a:t>
            </a:r>
            <a:r>
              <a:rPr lang="en-US" sz="1700" spc="50" baseline="0" dirty="0" smtClean="0">
                <a:solidFill>
                  <a:srgbClr val="FFFFFF"/>
                </a:solidFill>
              </a:rPr>
              <a:t> better</a:t>
            </a:r>
            <a:r>
              <a:rPr lang="en-US" sz="1700" spc="50" dirty="0" smtClean="0">
                <a:solidFill>
                  <a:srgbClr val="FFFFFF"/>
                </a:solidFill>
              </a:rPr>
              <a:t>.</a:t>
            </a:r>
            <a:endParaRPr lang="en-US" sz="1700" spc="50" dirty="0">
              <a:solidFill>
                <a:srgbClr val="FFFFFF"/>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434788" y="2908957"/>
            <a:ext cx="1280054" cy="530308"/>
          </a:xfrm>
          <a:prstGeom prst="rect">
            <a:avLst/>
          </a:prstGeom>
          <a:noFill/>
          <a:ln>
            <a:noFill/>
          </a:ln>
        </p:spPr>
      </p:pic>
      <p:sp>
        <p:nvSpPr>
          <p:cNvPr id="6" name="Rectangle 5"/>
          <p:cNvSpPr/>
          <p:nvPr userDrawn="1"/>
        </p:nvSpPr>
        <p:spPr>
          <a:xfrm>
            <a:off x="4775983" y="3536576"/>
            <a:ext cx="2636859" cy="353923"/>
          </a:xfrm>
          <a:prstGeom prst="rect">
            <a:avLst/>
          </a:prstGeom>
        </p:spPr>
        <p:txBody>
          <a:bodyPr wrap="none" lIns="91418" tIns="45710" rIns="91418" bIns="45710">
            <a:spAutoFit/>
          </a:bodyPr>
          <a:lstStyle/>
          <a:p>
            <a:pPr marL="0" marR="0" lvl="0" indent="0" algn="ctr" defTabSz="914400" eaLnBrk="1" fontAlgn="auto" latinLnBrk="0" hangingPunct="1">
              <a:lnSpc>
                <a:spcPct val="100000"/>
              </a:lnSpc>
              <a:spcBef>
                <a:spcPts val="1800"/>
              </a:spcBef>
              <a:spcAft>
                <a:spcPts val="0"/>
              </a:spcAft>
              <a:buClr>
                <a:srgbClr val="FFFFFF">
                  <a:lumMod val="50000"/>
                </a:srgbClr>
              </a:buClr>
              <a:buSzTx/>
              <a:buFontTx/>
              <a:buNone/>
              <a:tabLst/>
              <a:defRPr/>
            </a:pPr>
            <a:r>
              <a:rPr kumimoji="0" lang="en-US" sz="1700" b="0" i="0" u="none" strike="noStrike" kern="0" cap="none" spc="50" normalizeH="0" baseline="0" noProof="0" dirty="0" smtClean="0">
                <a:ln>
                  <a:noFill/>
                </a:ln>
                <a:solidFill>
                  <a:srgbClr val="000000"/>
                </a:solidFill>
                <a:effectLst/>
                <a:uLnTx/>
                <a:uFillTx/>
              </a:rPr>
              <a:t>Work better. Live better.</a:t>
            </a:r>
            <a:endParaRPr kumimoji="0" lang="en-US" sz="1700" b="0" i="0" u="none" strike="noStrike" kern="0" cap="none" spc="50" normalizeH="0" baseline="0" noProof="0" dirty="0">
              <a:ln>
                <a:noFill/>
              </a:ln>
              <a:solidFill>
                <a:srgbClr val="000000"/>
              </a:solidFill>
              <a:effectLst/>
              <a:uLnTx/>
              <a:uFillTx/>
            </a:endParaRPr>
          </a:p>
        </p:txBody>
      </p:sp>
      <p:pic>
        <p:nvPicPr>
          <p:cNvPr id="8" name="Picture 7" descr="Citrix_Logo_Black_v2.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406564" y="2908957"/>
            <a:ext cx="1375696" cy="514717"/>
          </a:xfrm>
          <a:prstGeom prst="rect">
            <a:avLst/>
          </a:prstGeom>
        </p:spPr>
      </p:pic>
    </p:spTree>
    <p:extLst>
      <p:ext uri="{BB962C8B-B14F-4D97-AF65-F5344CB8AC3E}">
        <p14:creationId xmlns:p14="http://schemas.microsoft.com/office/powerpoint/2010/main" val="847406040"/>
      </p:ext>
    </p:extLst>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69170" y="1189176"/>
            <a:ext cx="11652805" cy="2018835"/>
          </a:xfrm>
        </p:spPr>
        <p:txBody>
          <a:bodyPr/>
          <a:lstStyle>
            <a:lvl1pPr marL="0" indent="0">
              <a:buNone/>
              <a:defRPr/>
            </a:lvl1pPr>
            <a:lvl2pPr marL="28006" indent="0">
              <a:buNone/>
              <a:defRPr sz="1960"/>
            </a:lvl2pPr>
            <a:lvl3pPr marL="219384" indent="0">
              <a:buNone/>
              <a:defRPr sz="1960"/>
            </a:lvl3pPr>
            <a:lvl4pPr marL="466773" indent="0">
              <a:buNone/>
              <a:defRPr sz="1764"/>
            </a:lvl4pPr>
            <a:lvl5pPr marL="725053" indent="0">
              <a:buNone/>
              <a:defRPr sz="1764"/>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Box 7"/>
          <p:cNvSpPr txBox="1"/>
          <p:nvPr userDrawn="1"/>
        </p:nvSpPr>
        <p:spPr bwMode="white">
          <a:xfrm>
            <a:off x="4243041" y="6566924"/>
            <a:ext cx="3702745" cy="158377"/>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29" b="0" spc="147" baseline="0" dirty="0" smtClean="0">
                <a:gradFill>
                  <a:gsLst>
                    <a:gs pos="0">
                      <a:schemeClr val="tx1">
                        <a:alpha val="50000"/>
                      </a:schemeClr>
                    </a:gs>
                    <a:gs pos="86000">
                      <a:schemeClr val="tx1">
                        <a:alpha val="50000"/>
                      </a:scheme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564967449"/>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itle &amp;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69170" y="1189176"/>
            <a:ext cx="11652805" cy="2018835"/>
          </a:xfrm>
        </p:spPr>
        <p:txBody>
          <a:bodyPr/>
          <a:lstStyle>
            <a:lvl1pPr marL="0" indent="0">
              <a:buNone/>
              <a:defRPr>
                <a:gradFill>
                  <a:gsLst>
                    <a:gs pos="2920">
                      <a:schemeClr val="tx1"/>
                    </a:gs>
                    <a:gs pos="100000">
                      <a:schemeClr val="tx1"/>
                    </a:gs>
                  </a:gsLst>
                  <a:lin ang="5400000" scaled="0"/>
                </a:gradFill>
              </a:defRPr>
            </a:lvl1pPr>
            <a:lvl2pPr marL="28006" indent="0">
              <a:buNone/>
              <a:defRPr sz="1960"/>
            </a:lvl2pPr>
            <a:lvl3pPr marL="219384" indent="0">
              <a:buNone/>
              <a:defRPr sz="1960"/>
            </a:lvl3pPr>
            <a:lvl4pPr marL="466773" indent="0">
              <a:buNone/>
              <a:defRPr sz="1764"/>
            </a:lvl4pPr>
            <a:lvl5pPr marL="725053" indent="0">
              <a:buNone/>
              <a:defRPr sz="1764"/>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29560317"/>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Demo slide">
    <p:bg>
      <p:bgPr>
        <a:solidFill>
          <a:schemeClr val="accent2"/>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636871" y="298255"/>
            <a:ext cx="5287735" cy="6275864"/>
          </a:xfrm>
          <a:prstGeom prst="rect">
            <a:avLst/>
          </a:prstGeom>
        </p:spPr>
      </p:pic>
      <p:sp>
        <p:nvSpPr>
          <p:cNvPr id="4" name="Rectangle 3"/>
          <p:cNvSpPr/>
          <p:nvPr userDrawn="1"/>
        </p:nvSpPr>
        <p:spPr bwMode="auto">
          <a:xfrm>
            <a:off x="269232" y="1187644"/>
            <a:ext cx="9858042" cy="268963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69170" y="1186356"/>
            <a:ext cx="7168398" cy="3407696"/>
          </a:xfrm>
          <a:noFill/>
        </p:spPr>
        <p:txBody>
          <a:bodyPr tIns="91440" bIns="91440" anchor="t" anchorCtr="0"/>
          <a:lstStyle>
            <a:lvl1pPr>
              <a:defRPr sz="7057" spc="-98" baseline="0">
                <a:gradFill>
                  <a:gsLst>
                    <a:gs pos="75912">
                      <a:schemeClr val="tx1"/>
                    </a:gs>
                    <a:gs pos="34307">
                      <a:schemeClr val="tx1"/>
                    </a:gs>
                    <a:gs pos="43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69170" y="4594052"/>
            <a:ext cx="7169531" cy="1793881"/>
          </a:xfrm>
          <a:noFill/>
        </p:spPr>
        <p:txBody>
          <a:bodyPr lIns="182880" tIns="146304" rIns="182880" bIns="146304">
            <a:noAutofit/>
          </a:bodyPr>
          <a:lstStyle>
            <a:lvl1pPr marL="0" indent="0">
              <a:spcBef>
                <a:spcPts val="0"/>
              </a:spcBef>
              <a:buNone/>
              <a:defRPr sz="3528" spc="0" baseline="0">
                <a:gradFill>
                  <a:gsLst>
                    <a:gs pos="75912">
                      <a:schemeClr val="tx1"/>
                    </a:gs>
                    <a:gs pos="34307">
                      <a:schemeClr val="tx1"/>
                    </a:gs>
                    <a:gs pos="43000">
                      <a:schemeClr val="tx1"/>
                    </a:gs>
                  </a:gsLst>
                  <a:lin ang="5400000" scaled="0"/>
                </a:gradFill>
                <a:latin typeface="+mj-lt"/>
              </a:defRPr>
            </a:lvl1pPr>
          </a:lstStyle>
          <a:p>
            <a:pPr lvl="0"/>
            <a:r>
              <a:rPr lang="en-US" dirty="0" smtClean="0"/>
              <a:t>Speaker Name</a:t>
            </a:r>
          </a:p>
        </p:txBody>
      </p:sp>
      <p:sp>
        <p:nvSpPr>
          <p:cNvPr id="7" name="TextBox 7"/>
          <p:cNvSpPr txBox="1"/>
          <p:nvPr userDrawn="1"/>
        </p:nvSpPr>
        <p:spPr bwMode="white">
          <a:xfrm>
            <a:off x="4243041" y="6566924"/>
            <a:ext cx="3702745" cy="158377"/>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29" b="0" spc="147" baseline="0" dirty="0" smtClean="0">
                <a:gradFill>
                  <a:gsLst>
                    <a:gs pos="0">
                      <a:schemeClr val="tx1">
                        <a:alpha val="50000"/>
                      </a:schemeClr>
                    </a:gs>
                    <a:gs pos="86000">
                      <a:schemeClr val="tx1">
                        <a:alpha val="50000"/>
                      </a:scheme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3444750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169" y="2084172"/>
            <a:ext cx="11650488" cy="1796217"/>
          </a:xfrm>
          <a:noFill/>
        </p:spPr>
        <p:txBody>
          <a:bodyPr tIns="91440" bIns="91440" anchor="t" anchorCtr="0"/>
          <a:lstStyle>
            <a:lvl1pPr algn="l" defTabSz="914180" rtl="0" eaLnBrk="1" latinLnBrk="0" hangingPunct="1">
              <a:lnSpc>
                <a:spcPct val="90000"/>
              </a:lnSpc>
              <a:spcBef>
                <a:spcPct val="0"/>
              </a:spcBef>
              <a:buNone/>
              <a:defRPr lang="en-US" sz="8625" b="0" kern="1200" cap="none" spc="-98" baseline="0" dirty="0">
                <a:ln w="3175">
                  <a:noFill/>
                </a:ln>
                <a:gradFill>
                  <a:gsLst>
                    <a:gs pos="75912">
                      <a:schemeClr val="tx1"/>
                    </a:gs>
                    <a:gs pos="34307">
                      <a:schemeClr val="tx1"/>
                    </a:gs>
                    <a:gs pos="4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sp>
        <p:nvSpPr>
          <p:cNvPr id="3" name="TextBox 7"/>
          <p:cNvSpPr txBox="1"/>
          <p:nvPr userDrawn="1"/>
        </p:nvSpPr>
        <p:spPr bwMode="white">
          <a:xfrm>
            <a:off x="4243041" y="6566924"/>
            <a:ext cx="3702745" cy="158377"/>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29" b="0" spc="147" baseline="0" dirty="0" smtClean="0">
                <a:gradFill>
                  <a:gsLst>
                    <a:gs pos="0">
                      <a:schemeClr val="tx1">
                        <a:alpha val="50000"/>
                      </a:schemeClr>
                    </a:gs>
                    <a:gs pos="86000">
                      <a:schemeClr val="tx1">
                        <a:alpha val="50000"/>
                      </a:scheme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2299771939"/>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169" y="1189177"/>
            <a:ext cx="11650488" cy="1888530"/>
          </a:xfrm>
        </p:spPr>
        <p:txBody>
          <a:bodyPr>
            <a:spAutoFit/>
          </a:bodyPr>
          <a:lstStyle>
            <a:lvl3pPr>
              <a:defRPr sz="2352"/>
            </a:lvl3pPr>
            <a:lvl4pPr>
              <a:defRPr sz="1960"/>
            </a:lvl4pPr>
            <a:lvl5pPr>
              <a:defRPr sz="196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5" name="TextBox 7"/>
          <p:cNvSpPr txBox="1"/>
          <p:nvPr userDrawn="1"/>
        </p:nvSpPr>
        <p:spPr bwMode="white">
          <a:xfrm>
            <a:off x="4243041" y="6566924"/>
            <a:ext cx="3702745" cy="158377"/>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29" b="0" spc="147" baseline="0" dirty="0" smtClean="0">
                <a:gradFill>
                  <a:gsLst>
                    <a:gs pos="0">
                      <a:schemeClr val="tx1">
                        <a:alpha val="50000"/>
                      </a:schemeClr>
                    </a:gs>
                    <a:gs pos="86000">
                      <a:schemeClr val="tx1">
                        <a:alpha val="50000"/>
                      </a:scheme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2212073667"/>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189176"/>
            <a:ext cx="12188825" cy="566882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0" tIns="45710" rIns="45710" bIns="45710" numCol="1" spcCol="0" rtlCol="0" fromWordArt="0" anchor="ctr" anchorCtr="0" forceAA="0" compatLnSpc="1">
            <a:prstTxWarp prst="textNoShape">
              <a:avLst/>
            </a:prstTxWarp>
            <a:noAutofit/>
          </a:bodyPr>
          <a:lstStyle/>
          <a:p>
            <a:pPr algn="ctr" defTabSz="913916" fontAlgn="base">
              <a:spcBef>
                <a:spcPct val="0"/>
              </a:spcBef>
              <a:spcAft>
                <a:spcPct val="0"/>
              </a:spcAft>
            </a:pPr>
            <a:endParaRPr lang="en-US" sz="2058"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69169" y="1192415"/>
            <a:ext cx="11650487" cy="2089751"/>
          </a:xfrm>
        </p:spPr>
        <p:txBody>
          <a:bodyPr/>
          <a:lstStyle>
            <a:lvl1pPr marL="0" indent="0">
              <a:buNone/>
              <a:defRPr sz="3234">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3965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7297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7983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30082"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74342896"/>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Box 7"/>
          <p:cNvSpPr txBox="1"/>
          <p:nvPr userDrawn="1"/>
        </p:nvSpPr>
        <p:spPr bwMode="white">
          <a:xfrm>
            <a:off x="4243041" y="6566924"/>
            <a:ext cx="3702745" cy="158377"/>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29" b="0" spc="147" baseline="0" dirty="0" smtClean="0">
                <a:gradFill>
                  <a:gsLst>
                    <a:gs pos="0">
                      <a:schemeClr val="tx1">
                        <a:alpha val="50000"/>
                      </a:schemeClr>
                    </a:gs>
                    <a:gs pos="86000">
                      <a:schemeClr val="tx1">
                        <a:alpha val="50000"/>
                      </a:scheme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1770554630"/>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itle and 2-color bulleted">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169" y="1189177"/>
            <a:ext cx="11650488" cy="1888530"/>
          </a:xfrm>
        </p:spPr>
        <p:txBody>
          <a:bodyPr>
            <a:spAutoFit/>
          </a:bodyPr>
          <a:lstStyle>
            <a:lvl1pPr>
              <a:buClr>
                <a:schemeClr val="tx2"/>
              </a:buClr>
              <a:defRPr>
                <a:gradFill>
                  <a:gsLst>
                    <a:gs pos="0">
                      <a:schemeClr val="tx1"/>
                    </a:gs>
                    <a:gs pos="100000">
                      <a:schemeClr val="tx1"/>
                    </a:gs>
                  </a:gsLst>
                  <a:lin ang="5400000" scaled="0"/>
                </a:gradFill>
              </a:defRPr>
            </a:lvl1pPr>
            <a:lvl3pPr>
              <a:defRPr sz="2352"/>
            </a:lvl3pPr>
            <a:lvl4pPr>
              <a:defRPr sz="1960"/>
            </a:lvl4pPr>
            <a:lvl5pPr>
              <a:defRPr sz="196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36185248"/>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gue and Subtitle">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3245649" y="2638250"/>
            <a:ext cx="8525666" cy="985840"/>
          </a:xfrm>
        </p:spPr>
        <p:txBody>
          <a:bodyPr vert="horz" lIns="91440" tIns="45720" rIns="91440" bIns="45720" rtlCol="0" anchor="b" anchorCtr="0">
            <a:noAutofit/>
          </a:bodyPr>
          <a:lstStyle>
            <a:lvl1pPr>
              <a:defRPr lang="en-US" sz="4000" dirty="0">
                <a:solidFill>
                  <a:schemeClr val="accent1"/>
                </a:solidFill>
              </a:defRPr>
            </a:lvl1pPr>
          </a:lstStyle>
          <a:p>
            <a:pPr lvl="0"/>
            <a:r>
              <a:rPr lang="en-US" dirty="0" smtClean="0"/>
              <a:t>Segue Placeholder, 40pt</a:t>
            </a:r>
            <a:endParaRPr lang="en-US" dirty="0"/>
          </a:p>
        </p:txBody>
      </p:sp>
      <p:sp>
        <p:nvSpPr>
          <p:cNvPr id="4" name="Text Placeholder 6"/>
          <p:cNvSpPr>
            <a:spLocks noGrp="1"/>
          </p:cNvSpPr>
          <p:nvPr>
            <p:ph type="body" sz="quarter" idx="16" hasCustomPrompt="1"/>
          </p:nvPr>
        </p:nvSpPr>
        <p:spPr>
          <a:xfrm>
            <a:off x="3245649" y="3599710"/>
            <a:ext cx="8525666" cy="606477"/>
          </a:xfrm>
          <a:prstGeom prst="rect">
            <a:avLst/>
          </a:prstGeom>
        </p:spPr>
        <p:txBody>
          <a:bodyPr/>
          <a:lstStyle>
            <a:lvl1pPr marL="0" marR="0" indent="0" algn="l" defTabSz="1088291" rtl="0" eaLnBrk="1" fontAlgn="auto" latinLnBrk="0" hangingPunct="1">
              <a:lnSpc>
                <a:spcPct val="100000"/>
              </a:lnSpc>
              <a:spcBef>
                <a:spcPts val="1800"/>
              </a:spcBef>
              <a:spcAft>
                <a:spcPts val="0"/>
              </a:spcAft>
              <a:buClr>
                <a:schemeClr val="tx1">
                  <a:lumMod val="50000"/>
                </a:schemeClr>
              </a:buClr>
              <a:buSzTx/>
              <a:buFont typeface="Arial" pitchFamily="34" charset="0"/>
              <a:buNone/>
              <a:tabLst/>
              <a:defRPr lang="en-US" sz="2000" kern="1200" spc="0" baseline="0" dirty="0" smtClean="0">
                <a:solidFill>
                  <a:srgbClr val="7F7F7F"/>
                </a:solidFill>
                <a:latin typeface="+mn-lt"/>
                <a:ea typeface="+mn-ea"/>
                <a:cs typeface="+mn-cs"/>
              </a:defRPr>
            </a:lvl1pPr>
          </a:lstStyle>
          <a:p>
            <a:pPr marL="0" marR="0" lvl="0" indent="0" algn="l" defTabSz="914400" rtl="0" eaLnBrk="1" fontAlgn="auto" latinLnBrk="0" hangingPunct="1">
              <a:lnSpc>
                <a:spcPct val="100000"/>
              </a:lnSpc>
              <a:spcBef>
                <a:spcPct val="20000"/>
              </a:spcBef>
              <a:spcAft>
                <a:spcPts val="0"/>
              </a:spcAft>
              <a:buClr>
                <a:schemeClr val="tx2"/>
              </a:buClr>
              <a:buSzPct val="80000"/>
              <a:buFont typeface="Arial" panose="020B0604020202020204" pitchFamily="34" charset="0"/>
              <a:buNone/>
              <a:tabLst/>
              <a:defRPr/>
            </a:pPr>
            <a:r>
              <a:rPr lang="en-US" dirty="0" smtClean="0"/>
              <a:t>Subtitle Placeholder</a:t>
            </a:r>
          </a:p>
        </p:txBody>
      </p:sp>
      <p:sp>
        <p:nvSpPr>
          <p:cNvPr id="6" name="TextBox 5"/>
          <p:cNvSpPr txBox="1"/>
          <p:nvPr userDrawn="1"/>
        </p:nvSpPr>
        <p:spPr>
          <a:xfrm>
            <a:off x="3274022" y="6586590"/>
            <a:ext cx="3573544" cy="215444"/>
          </a:xfrm>
          <a:prstGeom prst="rect">
            <a:avLst/>
          </a:prstGeom>
          <a:noFill/>
        </p:spPr>
        <p:txBody>
          <a:bodyPr wrap="square" rtlCol="0">
            <a:spAutoFit/>
          </a:bodyPr>
          <a:lstStyle/>
          <a:p>
            <a:pPr marL="0" marR="0" indent="0" algn="l" defTabSz="1088291" rtl="0" eaLnBrk="1" fontAlgn="auto" latinLnBrk="0" hangingPunct="1">
              <a:lnSpc>
                <a:spcPct val="100000"/>
              </a:lnSpc>
              <a:spcBef>
                <a:spcPts val="0"/>
              </a:spcBef>
              <a:spcAft>
                <a:spcPts val="0"/>
              </a:spcAft>
              <a:buClrTx/>
              <a:buSzTx/>
              <a:buFontTx/>
              <a:buNone/>
              <a:tabLst/>
              <a:defRPr/>
            </a:pPr>
            <a:r>
              <a:rPr lang="en-US" sz="800" dirty="0" smtClean="0">
                <a:solidFill>
                  <a:srgbClr val="FFFFFF"/>
                </a:solidFill>
                <a:latin typeface="Arial" pitchFamily="34" charset="0"/>
                <a:ea typeface="Arial"/>
                <a:cs typeface="Arial"/>
              </a:rPr>
              <a:t>© 2015 Citrix | Confidential</a:t>
            </a:r>
          </a:p>
        </p:txBody>
      </p:sp>
      <p:pic>
        <p:nvPicPr>
          <p:cNvPr id="7" name="Picture Placeholder 4" descr="CITRIX_05312014_architect_01528_1400x2100_300_RGB.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a:xfrm>
            <a:off x="0" y="0"/>
            <a:ext cx="2432050" cy="6858000"/>
          </a:xfrm>
          <a:prstGeom prst="rect">
            <a:avLst/>
          </a:prstGeom>
        </p:spPr>
      </p:pic>
    </p:spTree>
    <p:extLst>
      <p:ext uri="{BB962C8B-B14F-4D97-AF65-F5344CB8AC3E}">
        <p14:creationId xmlns:p14="http://schemas.microsoft.com/office/powerpoint/2010/main" val="2793784757"/>
      </p:ext>
    </p:extLst>
  </p:cSld>
  <p:clrMapOvr>
    <a:masterClrMapping/>
  </p:clrMapOvr>
  <p:transition spd="med">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8056" y="78828"/>
            <a:ext cx="11336947" cy="985840"/>
          </a:xfrm>
        </p:spPr>
        <p:txBody>
          <a:bodyPr/>
          <a:lstStyle/>
          <a:p>
            <a:r>
              <a:rPr lang="en-US" dirty="0" smtClean="0"/>
              <a:t>Click to Edit Title</a:t>
            </a:r>
            <a:endParaRPr lang="en-US" dirty="0"/>
          </a:p>
        </p:txBody>
      </p:sp>
      <p:sp>
        <p:nvSpPr>
          <p:cNvPr id="7" name="Slide Number Placeholder 4"/>
          <p:cNvSpPr>
            <a:spLocks noGrp="1"/>
          </p:cNvSpPr>
          <p:nvPr>
            <p:ph type="sldNum" sz="quarter" idx="4"/>
          </p:nvPr>
        </p:nvSpPr>
        <p:spPr>
          <a:xfrm>
            <a:off x="158344" y="6586591"/>
            <a:ext cx="410501" cy="215444"/>
          </a:xfrm>
          <a:prstGeom prst="rect">
            <a:avLst/>
          </a:prstGeom>
          <a:noFill/>
        </p:spPr>
        <p:txBody>
          <a:bodyPr wrap="square" rtlCol="0">
            <a:spAutoFit/>
          </a:bodyPr>
          <a:lstStyle>
            <a:lvl1pPr>
              <a:defRPr lang="en-US" sz="800" smtClean="0">
                <a:solidFill>
                  <a:schemeClr val="bg2"/>
                </a:solidFill>
              </a:defRPr>
            </a:lvl1pPr>
          </a:lstStyle>
          <a:p>
            <a:fld id="{113BA7D1-EE9A-0241-B0CB-67F65CFD4A8F}" type="slidenum">
              <a:rPr lang="en-US" smtClean="0"/>
              <a:pPr/>
              <a:t>‹#›</a:t>
            </a:fld>
            <a:endParaRPr lang="en-US" dirty="0"/>
          </a:p>
        </p:txBody>
      </p:sp>
    </p:spTree>
    <p:extLst>
      <p:ext uri="{BB962C8B-B14F-4D97-AF65-F5344CB8AC3E}">
        <p14:creationId xmlns:p14="http://schemas.microsoft.com/office/powerpoint/2010/main" val="1087810123"/>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3622" y="78828"/>
            <a:ext cx="11311128" cy="985840"/>
          </a:xfrm>
        </p:spPr>
        <p:txBody>
          <a:bodyPr/>
          <a:lstStyle/>
          <a:p>
            <a:r>
              <a:rPr lang="en-US" dirty="0" smtClean="0"/>
              <a:t>Click to Edit Title</a:t>
            </a:r>
            <a:endParaRPr lang="en-US" dirty="0"/>
          </a:p>
        </p:txBody>
      </p:sp>
      <p:sp>
        <p:nvSpPr>
          <p:cNvPr id="3" name="Text Placeholder 6"/>
          <p:cNvSpPr>
            <a:spLocks noGrp="1"/>
          </p:cNvSpPr>
          <p:nvPr>
            <p:ph type="body" sz="quarter" idx="16" hasCustomPrompt="1"/>
          </p:nvPr>
        </p:nvSpPr>
        <p:spPr>
          <a:xfrm>
            <a:off x="443622" y="1033137"/>
            <a:ext cx="11311128" cy="606477"/>
          </a:xfrm>
          <a:prstGeom prst="rect">
            <a:avLst/>
          </a:prstGeom>
        </p:spPr>
        <p:txBody>
          <a:bodyPr/>
          <a:lstStyle>
            <a:lvl1pPr marL="0" marR="0" indent="0" algn="l" defTabSz="1088291" rtl="0" eaLnBrk="1" fontAlgn="auto" latinLnBrk="0" hangingPunct="1">
              <a:lnSpc>
                <a:spcPct val="100000"/>
              </a:lnSpc>
              <a:spcBef>
                <a:spcPts val="1800"/>
              </a:spcBef>
              <a:spcAft>
                <a:spcPts val="0"/>
              </a:spcAft>
              <a:buClr>
                <a:schemeClr val="tx1">
                  <a:lumMod val="50000"/>
                </a:schemeClr>
              </a:buClr>
              <a:buSzTx/>
              <a:buFont typeface="Arial" pitchFamily="34" charset="0"/>
              <a:buNone/>
              <a:tabLst/>
              <a:defRPr lang="en-US" sz="2000" kern="1200" spc="0" baseline="0" dirty="0" smtClean="0">
                <a:solidFill>
                  <a:srgbClr val="7F7F7F"/>
                </a:solidFill>
                <a:latin typeface="+mn-lt"/>
                <a:ea typeface="+mn-ea"/>
                <a:cs typeface="+mn-cs"/>
              </a:defRPr>
            </a:lvl1pPr>
          </a:lstStyle>
          <a:p>
            <a:pPr marL="0" marR="0" lvl="0" indent="0" algn="l" defTabSz="914400" rtl="0" eaLnBrk="1" fontAlgn="auto" latinLnBrk="0" hangingPunct="1">
              <a:lnSpc>
                <a:spcPct val="100000"/>
              </a:lnSpc>
              <a:spcBef>
                <a:spcPct val="20000"/>
              </a:spcBef>
              <a:spcAft>
                <a:spcPts val="0"/>
              </a:spcAft>
              <a:buClr>
                <a:schemeClr val="tx2"/>
              </a:buClr>
              <a:buSzPct val="80000"/>
              <a:buFont typeface="Arial" panose="020B0604020202020204" pitchFamily="34" charset="0"/>
              <a:buNone/>
              <a:tabLst/>
              <a:defRPr/>
            </a:pPr>
            <a:r>
              <a:rPr lang="en-US" dirty="0" smtClean="0"/>
              <a:t>Subtitle Placeholder</a:t>
            </a:r>
          </a:p>
        </p:txBody>
      </p:sp>
      <p:sp>
        <p:nvSpPr>
          <p:cNvPr id="6" name="Slide Number Placeholder 4"/>
          <p:cNvSpPr>
            <a:spLocks noGrp="1"/>
          </p:cNvSpPr>
          <p:nvPr>
            <p:ph type="sldNum" sz="quarter" idx="4"/>
          </p:nvPr>
        </p:nvSpPr>
        <p:spPr>
          <a:xfrm>
            <a:off x="158344" y="6586591"/>
            <a:ext cx="410501" cy="215444"/>
          </a:xfrm>
          <a:prstGeom prst="rect">
            <a:avLst/>
          </a:prstGeom>
          <a:noFill/>
        </p:spPr>
        <p:txBody>
          <a:bodyPr wrap="square" rtlCol="0">
            <a:spAutoFit/>
          </a:bodyPr>
          <a:lstStyle>
            <a:lvl1pPr>
              <a:defRPr lang="en-US" sz="800" smtClean="0">
                <a:solidFill>
                  <a:schemeClr val="bg2"/>
                </a:solidFill>
              </a:defRPr>
            </a:lvl1pPr>
          </a:lstStyle>
          <a:p>
            <a:fld id="{113BA7D1-EE9A-0241-B0CB-67F65CFD4A8F}" type="slidenum">
              <a:rPr lang="en-US" smtClean="0"/>
              <a:pPr/>
              <a:t>‹#›</a:t>
            </a:fld>
            <a:endParaRPr lang="en-US" dirty="0"/>
          </a:p>
        </p:txBody>
      </p:sp>
    </p:spTree>
    <p:extLst>
      <p:ext uri="{BB962C8B-B14F-4D97-AF65-F5344CB8AC3E}">
        <p14:creationId xmlns:p14="http://schemas.microsoft.com/office/powerpoint/2010/main" val="3505232289"/>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8056" y="78828"/>
            <a:ext cx="11309783" cy="985840"/>
          </a:xfrm>
        </p:spPr>
        <p:txBody>
          <a:bodyPr/>
          <a:lstStyle/>
          <a:p>
            <a:r>
              <a:rPr lang="en-US" dirty="0" smtClean="0"/>
              <a:t>Click to Edit Title</a:t>
            </a:r>
            <a:endParaRPr lang="en-US" dirty="0"/>
          </a:p>
        </p:txBody>
      </p:sp>
      <p:sp>
        <p:nvSpPr>
          <p:cNvPr id="7" name="Content Placeholder 2"/>
          <p:cNvSpPr>
            <a:spLocks noGrp="1"/>
          </p:cNvSpPr>
          <p:nvPr>
            <p:ph sz="quarter" idx="20" hasCustomPrompt="1"/>
          </p:nvPr>
        </p:nvSpPr>
        <p:spPr>
          <a:xfrm>
            <a:off x="448056" y="1600200"/>
            <a:ext cx="11309783" cy="4526280"/>
          </a:xfrm>
          <a:prstGeom prst="rect">
            <a:avLst/>
          </a:prstGeom>
        </p:spPr>
        <p:txBody>
          <a:bodyPr/>
          <a:lstStyle>
            <a:lvl2pPr marL="461963" indent="-231775">
              <a:buFont typeface="Lucida Grande"/>
              <a:buChar char="–"/>
              <a:defRPr sz="2000"/>
            </a:lvl2pPr>
            <a:lvl3pPr>
              <a:defRPr sz="1800"/>
            </a:lvl3pPr>
            <a:lvl4pPr marL="911225" indent="-231775">
              <a:buFont typeface="Lucida Grande"/>
              <a:buChar char="–"/>
              <a:defRPr sz="1600"/>
            </a:lvl4pPr>
            <a:lvl5pPr>
              <a:defRPr sz="160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4"/>
          <p:cNvSpPr>
            <a:spLocks noGrp="1"/>
          </p:cNvSpPr>
          <p:nvPr>
            <p:ph type="sldNum" sz="quarter" idx="4"/>
          </p:nvPr>
        </p:nvSpPr>
        <p:spPr>
          <a:xfrm>
            <a:off x="158344" y="6586591"/>
            <a:ext cx="410501" cy="215444"/>
          </a:xfrm>
          <a:prstGeom prst="rect">
            <a:avLst/>
          </a:prstGeom>
          <a:noFill/>
        </p:spPr>
        <p:txBody>
          <a:bodyPr wrap="square" rtlCol="0">
            <a:spAutoFit/>
          </a:bodyPr>
          <a:lstStyle>
            <a:lvl1pPr>
              <a:defRPr lang="en-US" sz="800" smtClean="0">
                <a:solidFill>
                  <a:schemeClr val="bg2"/>
                </a:solidFill>
              </a:defRPr>
            </a:lvl1pPr>
          </a:lstStyle>
          <a:p>
            <a:fld id="{113BA7D1-EE9A-0241-B0CB-67F65CFD4A8F}" type="slidenum">
              <a:rPr lang="en-US" smtClean="0"/>
              <a:pPr/>
              <a:t>‹#›</a:t>
            </a:fld>
            <a:endParaRPr lang="en-US" dirty="0"/>
          </a:p>
        </p:txBody>
      </p:sp>
    </p:spTree>
    <p:extLst>
      <p:ext uri="{BB962C8B-B14F-4D97-AF65-F5344CB8AC3E}">
        <p14:creationId xmlns:p14="http://schemas.microsoft.com/office/powerpoint/2010/main" val="204724264"/>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8056" y="78828"/>
            <a:ext cx="11309783" cy="985840"/>
          </a:xfrm>
        </p:spPr>
        <p:txBody>
          <a:bodyPr/>
          <a:lstStyle/>
          <a:p>
            <a:r>
              <a:rPr lang="en-US" dirty="0" smtClean="0"/>
              <a:t>Click to Edit Title</a:t>
            </a:r>
            <a:endParaRPr lang="en-US" dirty="0"/>
          </a:p>
        </p:txBody>
      </p:sp>
      <p:sp>
        <p:nvSpPr>
          <p:cNvPr id="3" name="Text Placeholder 6"/>
          <p:cNvSpPr>
            <a:spLocks noGrp="1"/>
          </p:cNvSpPr>
          <p:nvPr>
            <p:ph type="body" sz="quarter" idx="16" hasCustomPrompt="1"/>
          </p:nvPr>
        </p:nvSpPr>
        <p:spPr>
          <a:xfrm>
            <a:off x="448056" y="1033137"/>
            <a:ext cx="11309783" cy="606477"/>
          </a:xfrm>
          <a:prstGeom prst="rect">
            <a:avLst/>
          </a:prstGeom>
        </p:spPr>
        <p:txBody>
          <a:bodyPr/>
          <a:lstStyle>
            <a:lvl1pPr marL="0" marR="0" indent="0" algn="l" defTabSz="1088291" rtl="0" eaLnBrk="1" fontAlgn="auto" latinLnBrk="0" hangingPunct="1">
              <a:lnSpc>
                <a:spcPct val="100000"/>
              </a:lnSpc>
              <a:spcBef>
                <a:spcPts val="1800"/>
              </a:spcBef>
              <a:spcAft>
                <a:spcPts val="0"/>
              </a:spcAft>
              <a:buClr>
                <a:schemeClr val="tx1">
                  <a:lumMod val="50000"/>
                </a:schemeClr>
              </a:buClr>
              <a:buSzTx/>
              <a:buFont typeface="Arial" pitchFamily="34" charset="0"/>
              <a:buNone/>
              <a:tabLst/>
              <a:defRPr lang="en-US" sz="2000" kern="1200" spc="0" baseline="0" dirty="0" smtClean="0">
                <a:solidFill>
                  <a:srgbClr val="7F7F7F"/>
                </a:solidFill>
                <a:latin typeface="+mn-lt"/>
                <a:ea typeface="+mn-ea"/>
                <a:cs typeface="+mn-cs"/>
              </a:defRPr>
            </a:lvl1pPr>
          </a:lstStyle>
          <a:p>
            <a:pPr marL="0" marR="0" lvl="0" indent="0" algn="l" defTabSz="914400" rtl="0" eaLnBrk="1" fontAlgn="auto" latinLnBrk="0" hangingPunct="1">
              <a:lnSpc>
                <a:spcPct val="100000"/>
              </a:lnSpc>
              <a:spcBef>
                <a:spcPct val="20000"/>
              </a:spcBef>
              <a:spcAft>
                <a:spcPts val="0"/>
              </a:spcAft>
              <a:buClr>
                <a:schemeClr val="tx2"/>
              </a:buClr>
              <a:buSzPct val="80000"/>
              <a:buFont typeface="Arial" panose="020B0604020202020204" pitchFamily="34" charset="0"/>
              <a:buNone/>
              <a:tabLst/>
              <a:defRPr/>
            </a:pPr>
            <a:r>
              <a:rPr lang="en-US" dirty="0" smtClean="0"/>
              <a:t>Subtitle Placeholder</a:t>
            </a:r>
          </a:p>
        </p:txBody>
      </p:sp>
      <p:sp>
        <p:nvSpPr>
          <p:cNvPr id="7" name="Content Placeholder 2"/>
          <p:cNvSpPr>
            <a:spLocks noGrp="1"/>
          </p:cNvSpPr>
          <p:nvPr>
            <p:ph sz="quarter" idx="20" hasCustomPrompt="1"/>
          </p:nvPr>
        </p:nvSpPr>
        <p:spPr>
          <a:xfrm>
            <a:off x="448059" y="1874574"/>
            <a:ext cx="11320082" cy="4251325"/>
          </a:xfrm>
          <a:prstGeom prst="rect">
            <a:avLst/>
          </a:prstGeom>
        </p:spPr>
        <p:txBody>
          <a:bodyPr/>
          <a:lstStyle>
            <a:lvl2pPr marL="461963" indent="-231775">
              <a:buFont typeface="Lucida Grande"/>
              <a:buChar char="–"/>
              <a:defRPr sz="2000"/>
            </a:lvl2pPr>
            <a:lvl3pPr>
              <a:defRPr sz="1800"/>
            </a:lvl3pPr>
            <a:lvl4pPr marL="911225" indent="-231775">
              <a:buFont typeface="Lucida Grande"/>
              <a:buChar char="–"/>
              <a:defRPr sz="1600"/>
            </a:lvl4pPr>
            <a:lvl5pPr>
              <a:defRPr sz="160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4"/>
          <p:cNvSpPr>
            <a:spLocks noGrp="1"/>
          </p:cNvSpPr>
          <p:nvPr>
            <p:ph type="sldNum" sz="quarter" idx="4"/>
          </p:nvPr>
        </p:nvSpPr>
        <p:spPr>
          <a:xfrm>
            <a:off x="158344" y="6586591"/>
            <a:ext cx="410501" cy="215444"/>
          </a:xfrm>
          <a:prstGeom prst="rect">
            <a:avLst/>
          </a:prstGeom>
          <a:noFill/>
        </p:spPr>
        <p:txBody>
          <a:bodyPr wrap="square" rtlCol="0">
            <a:spAutoFit/>
          </a:bodyPr>
          <a:lstStyle>
            <a:lvl1pPr>
              <a:defRPr lang="en-US" sz="800" smtClean="0">
                <a:solidFill>
                  <a:schemeClr val="bg2"/>
                </a:solidFill>
              </a:defRPr>
            </a:lvl1pPr>
          </a:lstStyle>
          <a:p>
            <a:fld id="{113BA7D1-EE9A-0241-B0CB-67F65CFD4A8F}" type="slidenum">
              <a:rPr lang="en-US" smtClean="0"/>
              <a:pPr/>
              <a:t>‹#›</a:t>
            </a:fld>
            <a:endParaRPr lang="en-US" dirty="0"/>
          </a:p>
        </p:txBody>
      </p:sp>
    </p:spTree>
    <p:extLst>
      <p:ext uri="{BB962C8B-B14F-4D97-AF65-F5344CB8AC3E}">
        <p14:creationId xmlns:p14="http://schemas.microsoft.com/office/powerpoint/2010/main" val="309011323"/>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8056" y="78828"/>
            <a:ext cx="11309783" cy="985840"/>
          </a:xfrm>
        </p:spPr>
        <p:txBody>
          <a:bodyPr/>
          <a:lstStyle/>
          <a:p>
            <a:r>
              <a:rPr lang="en-US" dirty="0" smtClean="0"/>
              <a:t>Click to Edit Title</a:t>
            </a:r>
            <a:endParaRPr lang="en-US" dirty="0"/>
          </a:p>
        </p:txBody>
      </p:sp>
      <p:sp>
        <p:nvSpPr>
          <p:cNvPr id="9" name="Content Placeholder 2"/>
          <p:cNvSpPr>
            <a:spLocks noGrp="1"/>
          </p:cNvSpPr>
          <p:nvPr>
            <p:ph sz="quarter" idx="20" hasCustomPrompt="1"/>
          </p:nvPr>
        </p:nvSpPr>
        <p:spPr>
          <a:xfrm>
            <a:off x="448056" y="1600200"/>
            <a:ext cx="5533645" cy="4526280"/>
          </a:xfrm>
          <a:prstGeom prst="rect">
            <a:avLst/>
          </a:prstGeom>
        </p:spPr>
        <p:txBody>
          <a:bodyPr/>
          <a:lstStyle>
            <a:lvl1pPr marL="230188" indent="-230188">
              <a:defRPr/>
            </a:lvl1pPr>
            <a:lvl3pPr marL="461963" indent="-231775">
              <a:buFont typeface="Lucida Grande"/>
              <a:buChar char="–"/>
              <a:defRPr sz="2000"/>
            </a:lvl3pPr>
            <a:lvl5pPr marL="679450" indent="-217488">
              <a:defRPr sz="1800"/>
            </a:lvl5pPr>
            <a:lvl6pPr marL="911225" indent="-231775">
              <a:buFont typeface="Lucida Grande"/>
              <a:buChar char="–"/>
              <a:defRPr sz="1600"/>
            </a:lvl6pPr>
            <a:lvl7pPr marL="1141413" indent="-230188">
              <a:buFont typeface="Lucida Grande"/>
              <a:buChar char="–"/>
              <a:defRPr sz="1600">
                <a:solidFill>
                  <a:schemeClr val="bg1"/>
                </a:solidFill>
              </a:defRPr>
            </a:lvl7pPr>
          </a:lstStyle>
          <a:p>
            <a:pPr lvl="0"/>
            <a:r>
              <a:rPr lang="en-US" dirty="0" smtClean="0"/>
              <a:t>Click to edit text</a:t>
            </a:r>
          </a:p>
          <a:p>
            <a:pPr lvl="2"/>
            <a:r>
              <a:rPr lang="en-US" dirty="0" smtClean="0"/>
              <a:t>Second level</a:t>
            </a:r>
          </a:p>
          <a:p>
            <a:pPr lvl="4"/>
            <a:r>
              <a:rPr lang="en-US" dirty="0" smtClean="0"/>
              <a:t>Third level</a:t>
            </a:r>
          </a:p>
          <a:p>
            <a:pPr lvl="5"/>
            <a:r>
              <a:rPr lang="en-US" dirty="0" smtClean="0"/>
              <a:t>Fourth level</a:t>
            </a:r>
          </a:p>
          <a:p>
            <a:pPr lvl="6"/>
            <a:r>
              <a:rPr lang="en-US" dirty="0" smtClean="0"/>
              <a:t>Fifth level</a:t>
            </a:r>
          </a:p>
        </p:txBody>
      </p:sp>
      <p:sp>
        <p:nvSpPr>
          <p:cNvPr id="10" name="Content Placeholder 2"/>
          <p:cNvSpPr>
            <a:spLocks noGrp="1"/>
          </p:cNvSpPr>
          <p:nvPr>
            <p:ph sz="quarter" idx="21" hasCustomPrompt="1"/>
          </p:nvPr>
        </p:nvSpPr>
        <p:spPr>
          <a:xfrm>
            <a:off x="6226822" y="1600200"/>
            <a:ext cx="5532120" cy="4526280"/>
          </a:xfrm>
          <a:prstGeom prst="rect">
            <a:avLst/>
          </a:prstGeom>
        </p:spPr>
        <p:txBody>
          <a:bodyPr/>
          <a:lstStyle>
            <a:lvl1pPr marL="230188" indent="-230188">
              <a:defRPr/>
            </a:lvl1pPr>
            <a:lvl3pPr marL="461963" indent="-231775">
              <a:buFont typeface="Lucida Grande"/>
              <a:buChar char="–"/>
              <a:defRPr sz="2000"/>
            </a:lvl3pPr>
            <a:lvl5pPr marL="679450" indent="-217488">
              <a:defRPr sz="1800"/>
            </a:lvl5pPr>
            <a:lvl6pPr marL="911225" indent="-231775">
              <a:buFont typeface="Lucida Grande"/>
              <a:buChar char="–"/>
              <a:defRPr sz="1600"/>
            </a:lvl6pPr>
            <a:lvl7pPr marL="1141413" indent="-230188">
              <a:buFont typeface="Lucida Grande"/>
              <a:buChar char="–"/>
              <a:defRPr sz="1600">
                <a:solidFill>
                  <a:schemeClr val="bg1"/>
                </a:solidFill>
              </a:defRPr>
            </a:lvl7pPr>
          </a:lstStyle>
          <a:p>
            <a:pPr lvl="0"/>
            <a:r>
              <a:rPr lang="en-US" dirty="0" smtClean="0"/>
              <a:t>Click to edit text</a:t>
            </a:r>
          </a:p>
          <a:p>
            <a:pPr lvl="2"/>
            <a:r>
              <a:rPr lang="en-US" dirty="0" smtClean="0"/>
              <a:t>Second level</a:t>
            </a:r>
          </a:p>
          <a:p>
            <a:pPr lvl="4"/>
            <a:r>
              <a:rPr lang="en-US" dirty="0" smtClean="0"/>
              <a:t>Third level</a:t>
            </a:r>
          </a:p>
          <a:p>
            <a:pPr lvl="5"/>
            <a:r>
              <a:rPr lang="en-US" dirty="0" smtClean="0"/>
              <a:t>Fourth level</a:t>
            </a:r>
          </a:p>
          <a:p>
            <a:pPr lvl="6"/>
            <a:r>
              <a:rPr lang="en-US" dirty="0" smtClean="0"/>
              <a:t>Fifth level</a:t>
            </a:r>
          </a:p>
        </p:txBody>
      </p:sp>
      <p:sp>
        <p:nvSpPr>
          <p:cNvPr id="6" name="Slide Number Placeholder 4"/>
          <p:cNvSpPr>
            <a:spLocks noGrp="1"/>
          </p:cNvSpPr>
          <p:nvPr>
            <p:ph type="sldNum" sz="quarter" idx="4"/>
          </p:nvPr>
        </p:nvSpPr>
        <p:spPr>
          <a:xfrm>
            <a:off x="158344" y="6586591"/>
            <a:ext cx="410501" cy="215444"/>
          </a:xfrm>
          <a:prstGeom prst="rect">
            <a:avLst/>
          </a:prstGeom>
          <a:noFill/>
        </p:spPr>
        <p:txBody>
          <a:bodyPr wrap="square" rtlCol="0">
            <a:spAutoFit/>
          </a:bodyPr>
          <a:lstStyle>
            <a:lvl1pPr>
              <a:defRPr lang="en-US" sz="800" smtClean="0">
                <a:solidFill>
                  <a:schemeClr val="bg2"/>
                </a:solidFill>
              </a:defRPr>
            </a:lvl1pPr>
          </a:lstStyle>
          <a:p>
            <a:fld id="{113BA7D1-EE9A-0241-B0CB-67F65CFD4A8F}" type="slidenum">
              <a:rPr lang="en-US" smtClean="0"/>
              <a:pPr/>
              <a:t>‹#›</a:t>
            </a:fld>
            <a:endParaRPr lang="en-US" dirty="0"/>
          </a:p>
        </p:txBody>
      </p:sp>
    </p:spTree>
    <p:extLst>
      <p:ext uri="{BB962C8B-B14F-4D97-AF65-F5344CB8AC3E}">
        <p14:creationId xmlns:p14="http://schemas.microsoft.com/office/powerpoint/2010/main" val="706047414"/>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9" Type="http://schemas.openxmlformats.org/officeDocument/2006/relationships/slideLayout" Target="../slideLayouts/slideLayout9.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slideLayout" Target="../slideLayouts/slideLayout35.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37" Type="http://schemas.openxmlformats.org/officeDocument/2006/relationships/slideLayout" Target="../slideLayouts/slideLayout37.xml"/><Relationship Id="rId38" Type="http://schemas.openxmlformats.org/officeDocument/2006/relationships/slideLayout" Target="../slideLayouts/slideLayout38.xml"/><Relationship Id="rId39" Type="http://schemas.openxmlformats.org/officeDocument/2006/relationships/theme" Target="../theme/theme1.xml"/><Relationship Id="rId40" Type="http://schemas.openxmlformats.org/officeDocument/2006/relationships/image" Target="../media/image1.jpeg"/><Relationship Id="rId41"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descr="Citrix_X_LightGray_RGB_mod_2b.jpg"/>
          <p:cNvPicPr>
            <a:picLocks noChangeAspect="1"/>
          </p:cNvPicPr>
          <p:nvPr/>
        </p:nvPicPr>
        <p:blipFill>
          <a:blip r:embed="rId40" cstate="print">
            <a:extLst>
              <a:ext uri="{28A0092B-C50C-407E-A947-70E740481C1C}">
                <a14:useLocalDpi xmlns:a14="http://schemas.microsoft.com/office/drawing/2010/main"/>
              </a:ext>
            </a:extLst>
          </a:blip>
          <a:stretch>
            <a:fillRect/>
          </a:stretch>
        </p:blipFill>
        <p:spPr>
          <a:xfrm>
            <a:off x="0" y="6518895"/>
            <a:ext cx="12188825" cy="339105"/>
          </a:xfrm>
          <a:prstGeom prst="rect">
            <a:avLst/>
          </a:prstGeom>
        </p:spPr>
      </p:pic>
      <p:sp>
        <p:nvSpPr>
          <p:cNvPr id="4" name="Title Placeholder 3"/>
          <p:cNvSpPr>
            <a:spLocks noGrp="1"/>
          </p:cNvSpPr>
          <p:nvPr>
            <p:ph type="title"/>
          </p:nvPr>
        </p:nvSpPr>
        <p:spPr>
          <a:xfrm>
            <a:off x="448831" y="78828"/>
            <a:ext cx="11309783" cy="985840"/>
          </a:xfrm>
          <a:prstGeom prst="rect">
            <a:avLst/>
          </a:prstGeom>
        </p:spPr>
        <p:txBody>
          <a:bodyPr vert="horz" wrap="square" lIns="91440" tIns="45720" rIns="91440" bIns="45720" rtlCol="0" anchor="b">
            <a:noAutofit/>
          </a:bodyPr>
          <a:lstStyle/>
          <a:p>
            <a:r>
              <a:rPr lang="en-US" dirty="0" smtClean="0"/>
              <a:t>Click to Edit Title</a:t>
            </a:r>
            <a:endParaRPr lang="en-US" dirty="0"/>
          </a:p>
        </p:txBody>
      </p:sp>
      <p:sp>
        <p:nvSpPr>
          <p:cNvPr id="2" name="Text Placeholder 1"/>
          <p:cNvSpPr>
            <a:spLocks noGrp="1"/>
          </p:cNvSpPr>
          <p:nvPr>
            <p:ph type="body" idx="1"/>
          </p:nvPr>
        </p:nvSpPr>
        <p:spPr>
          <a:xfrm>
            <a:off x="449184" y="1600200"/>
            <a:ext cx="11309430" cy="4525963"/>
          </a:xfrm>
          <a:prstGeom prst="rect">
            <a:avLst/>
          </a:prstGeom>
        </p:spPr>
        <p:txBody>
          <a:bodyPr vert="horz" lIns="91440" tIns="45720" rIns="91440" bIns="45720" rtlCol="0">
            <a:noAutofit/>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Box 8"/>
          <p:cNvSpPr txBox="1"/>
          <p:nvPr/>
        </p:nvSpPr>
        <p:spPr>
          <a:xfrm>
            <a:off x="-792" y="6465907"/>
            <a:ext cx="661192" cy="415498"/>
          </a:xfrm>
          <a:prstGeom prst="rect">
            <a:avLst/>
          </a:prstGeom>
          <a:noFill/>
        </p:spPr>
        <p:txBody>
          <a:bodyPr wrap="square" rtlCol="0">
            <a:spAutoFit/>
          </a:bodyPr>
          <a:lstStyle/>
          <a:p>
            <a:endParaRPr lang="en-US" dirty="0" smtClean="0">
              <a:solidFill>
                <a:schemeClr val="tx1"/>
              </a:solidFill>
            </a:endParaRPr>
          </a:p>
        </p:txBody>
      </p:sp>
      <p:sp>
        <p:nvSpPr>
          <p:cNvPr id="10" name="Slide Number Placeholder 4"/>
          <p:cNvSpPr>
            <a:spLocks noGrp="1"/>
          </p:cNvSpPr>
          <p:nvPr>
            <p:ph type="sldNum" sz="quarter" idx="4"/>
          </p:nvPr>
        </p:nvSpPr>
        <p:spPr>
          <a:xfrm>
            <a:off x="158344" y="6586591"/>
            <a:ext cx="410501" cy="215444"/>
          </a:xfrm>
          <a:prstGeom prst="rect">
            <a:avLst/>
          </a:prstGeom>
          <a:noFill/>
        </p:spPr>
        <p:txBody>
          <a:bodyPr wrap="square" rtlCol="0">
            <a:spAutoFit/>
          </a:bodyPr>
          <a:lstStyle>
            <a:lvl1pPr>
              <a:defRPr lang="en-US" sz="800" smtClean="0">
                <a:solidFill>
                  <a:schemeClr val="bg2"/>
                </a:solidFill>
              </a:defRPr>
            </a:lvl1pPr>
          </a:lstStyle>
          <a:p>
            <a:fld id="{113BA7D1-EE9A-0241-B0CB-67F65CFD4A8F}" type="slidenum">
              <a:rPr lang="en-US" smtClean="0"/>
              <a:pPr/>
              <a:t>‹#›</a:t>
            </a:fld>
            <a:endParaRPr lang="en-US" dirty="0"/>
          </a:p>
        </p:txBody>
      </p:sp>
      <p:pic>
        <p:nvPicPr>
          <p:cNvPr id="14" name="Picture 13" descr="Citrix_Logo_Black.png"/>
          <p:cNvPicPr>
            <a:picLocks noChangeAspect="1"/>
          </p:cNvPicPr>
          <p:nvPr/>
        </p:nvPicPr>
        <p:blipFill>
          <a:blip r:embed="rId41" cstate="print">
            <a:extLst>
              <a:ext uri="{28A0092B-C50C-407E-A947-70E740481C1C}">
                <a14:useLocalDpi xmlns:a14="http://schemas.microsoft.com/office/drawing/2010/main"/>
              </a:ext>
            </a:extLst>
          </a:blip>
          <a:stretch>
            <a:fillRect/>
          </a:stretch>
        </p:blipFill>
        <p:spPr>
          <a:xfrm>
            <a:off x="11278233" y="6594397"/>
            <a:ext cx="513518" cy="192024"/>
          </a:xfrm>
          <a:prstGeom prst="rect">
            <a:avLst/>
          </a:prstGeom>
        </p:spPr>
      </p:pic>
      <p:sp>
        <p:nvSpPr>
          <p:cNvPr id="15" name="TextBox 14"/>
          <p:cNvSpPr txBox="1"/>
          <p:nvPr/>
        </p:nvSpPr>
        <p:spPr>
          <a:xfrm>
            <a:off x="460129" y="6586590"/>
            <a:ext cx="3573544" cy="215444"/>
          </a:xfrm>
          <a:prstGeom prst="rect">
            <a:avLst/>
          </a:prstGeom>
          <a:noFill/>
        </p:spPr>
        <p:txBody>
          <a:bodyPr wrap="square" rtlCol="0">
            <a:spAutoFit/>
          </a:bodyPr>
          <a:lstStyle/>
          <a:p>
            <a:pPr marL="0" marR="0" indent="0" algn="l" defTabSz="1088291" rtl="0" eaLnBrk="1" fontAlgn="auto" latinLnBrk="0" hangingPunct="1">
              <a:lnSpc>
                <a:spcPct val="100000"/>
              </a:lnSpc>
              <a:spcBef>
                <a:spcPts val="0"/>
              </a:spcBef>
              <a:spcAft>
                <a:spcPts val="0"/>
              </a:spcAft>
              <a:buClrTx/>
              <a:buSzTx/>
              <a:buFontTx/>
              <a:buNone/>
              <a:tabLst/>
              <a:defRPr/>
            </a:pPr>
            <a:r>
              <a:rPr lang="en-US" sz="800" dirty="0" smtClean="0">
                <a:solidFill>
                  <a:schemeClr val="bg2"/>
                </a:solidFill>
                <a:latin typeface="Arial" pitchFamily="34" charset="0"/>
                <a:ea typeface="Arial"/>
                <a:cs typeface="Arial"/>
              </a:rPr>
              <a:t>© 2015 Citrix </a:t>
            </a:r>
          </a:p>
        </p:txBody>
      </p:sp>
    </p:spTree>
    <p:extLst>
      <p:ext uri="{BB962C8B-B14F-4D97-AF65-F5344CB8AC3E}">
        <p14:creationId xmlns:p14="http://schemas.microsoft.com/office/powerpoint/2010/main" val="2395302124"/>
      </p:ext>
    </p:extLst>
  </p:cSld>
  <p:clrMap bg1="lt1" tx1="dk1" bg2="lt2" tx2="dk2" accent1="accent1" accent2="accent2" accent3="accent3" accent4="accent4" accent5="accent5" accent6="accent6" hlink="hlink" folHlink="folHlink"/>
  <p:sldLayoutIdLst>
    <p:sldLayoutId id="2147483752" r:id="rId1"/>
    <p:sldLayoutId id="2147483844" r:id="rId2"/>
    <p:sldLayoutId id="2147483754" r:id="rId3"/>
    <p:sldLayoutId id="2147483753" r:id="rId4"/>
    <p:sldLayoutId id="2147483745" r:id="rId5"/>
    <p:sldLayoutId id="2147483744" r:id="rId6"/>
    <p:sldLayoutId id="2147483751" r:id="rId7"/>
    <p:sldLayoutId id="2147483723" r:id="rId8"/>
    <p:sldLayoutId id="2147483785" r:id="rId9"/>
    <p:sldLayoutId id="2147483708" r:id="rId10"/>
    <p:sldLayoutId id="2147483813" r:id="rId11"/>
    <p:sldLayoutId id="2147483709" r:id="rId12"/>
    <p:sldLayoutId id="2147483732" r:id="rId13"/>
    <p:sldLayoutId id="2147483742" r:id="rId14"/>
    <p:sldLayoutId id="2147483735" r:id="rId15"/>
    <p:sldLayoutId id="2147483725" r:id="rId16"/>
    <p:sldLayoutId id="2147483786" r:id="rId17"/>
    <p:sldLayoutId id="2147483720" r:id="rId18"/>
    <p:sldLayoutId id="2147483719" r:id="rId19"/>
    <p:sldLayoutId id="2147483718" r:id="rId20"/>
    <p:sldLayoutId id="2147483784" r:id="rId21"/>
    <p:sldLayoutId id="2147483810" r:id="rId22"/>
    <p:sldLayoutId id="2147483811" r:id="rId23"/>
    <p:sldLayoutId id="2147483726" r:id="rId24"/>
    <p:sldLayoutId id="2147483743" r:id="rId25"/>
    <p:sldLayoutId id="2147483727" r:id="rId26"/>
    <p:sldLayoutId id="2147483728" r:id="rId27"/>
    <p:sldLayoutId id="2147483739" r:id="rId28"/>
    <p:sldLayoutId id="2147483740" r:id="rId29"/>
    <p:sldLayoutId id="2147483755" r:id="rId30"/>
    <p:sldLayoutId id="2147483845" r:id="rId31"/>
    <p:sldLayoutId id="2147483846" r:id="rId32"/>
    <p:sldLayoutId id="2147483847" r:id="rId33"/>
    <p:sldLayoutId id="2147483848" r:id="rId34"/>
    <p:sldLayoutId id="2147483849" r:id="rId35"/>
    <p:sldLayoutId id="2147483850" r:id="rId36"/>
    <p:sldLayoutId id="2147483852" r:id="rId37"/>
    <p:sldLayoutId id="2147483853" r:id="rId38"/>
  </p:sldLayoutIdLst>
  <p:transition spd="med">
    <p:fade/>
  </p:transition>
  <p:timing>
    <p:tnLst>
      <p:par>
        <p:cTn id="1" dur="indefinite" restart="never" nodeType="tmRoot"/>
      </p:par>
    </p:tnLst>
  </p:timing>
  <p:hf sldNum="0" hdr="0" ftr="0" dt="0"/>
  <p:txStyles>
    <p:titleStyle>
      <a:lvl1pPr marL="0" indent="0" algn="l" defTabSz="1088291" rtl="0" eaLnBrk="1" latinLnBrk="0" hangingPunct="1">
        <a:lnSpc>
          <a:spcPts val="3200"/>
        </a:lnSpc>
        <a:spcBef>
          <a:spcPts val="1800"/>
        </a:spcBef>
        <a:spcAft>
          <a:spcPts val="0"/>
        </a:spcAft>
        <a:buClr>
          <a:schemeClr val="tx1">
            <a:lumMod val="50000"/>
          </a:schemeClr>
        </a:buClr>
        <a:buFont typeface="Arial" pitchFamily="34" charset="0"/>
        <a:buNone/>
        <a:tabLst/>
        <a:defRPr lang="en-US" sz="3200" kern="1200" baseline="0" dirty="0">
          <a:solidFill>
            <a:schemeClr val="bg2"/>
          </a:solidFill>
          <a:effectLst/>
          <a:latin typeface="+mn-lt"/>
          <a:ea typeface="+mn-ea"/>
          <a:cs typeface="+mn-cs"/>
        </a:defRPr>
      </a:lvl1pPr>
    </p:titleStyle>
    <p:bodyStyle>
      <a:lvl1pPr marL="227013" indent="-227013" algn="l" defTabSz="1088291" rtl="0" eaLnBrk="1" latinLnBrk="0" hangingPunct="1">
        <a:lnSpc>
          <a:spcPct val="100000"/>
        </a:lnSpc>
        <a:spcBef>
          <a:spcPts val="1800"/>
        </a:spcBef>
        <a:spcAft>
          <a:spcPts val="0"/>
        </a:spcAft>
        <a:buClrTx/>
        <a:buFont typeface="Arial"/>
        <a:buChar char="•"/>
        <a:tabLst/>
        <a:defRPr lang="en-US" sz="2400" kern="1200" baseline="0" dirty="0" smtClean="0">
          <a:solidFill>
            <a:schemeClr val="bg2"/>
          </a:solidFill>
          <a:latin typeface="+mn-lt"/>
          <a:ea typeface="+mn-ea"/>
          <a:cs typeface="+mn-cs"/>
        </a:defRPr>
      </a:lvl1pPr>
      <a:lvl2pPr marL="458788" indent="-228600" algn="l" defTabSz="1088291" rtl="0" eaLnBrk="1" latinLnBrk="0" hangingPunct="1">
        <a:lnSpc>
          <a:spcPct val="100000"/>
        </a:lnSpc>
        <a:spcBef>
          <a:spcPts val="300"/>
        </a:spcBef>
        <a:buClrTx/>
        <a:buSzPct val="100000"/>
        <a:buFont typeface="Lucida Grande"/>
        <a:buChar char="–"/>
        <a:tabLst/>
        <a:defRPr lang="en-US" sz="2000" kern="1200" baseline="0" dirty="0" smtClean="0">
          <a:solidFill>
            <a:schemeClr val="bg2"/>
          </a:solidFill>
          <a:latin typeface="+mn-lt"/>
          <a:ea typeface="+mn-ea"/>
          <a:cs typeface="+mn-cs"/>
        </a:defRPr>
      </a:lvl2pPr>
      <a:lvl3pPr marL="688975" indent="-230188" algn="l" defTabSz="1088291" rtl="0" eaLnBrk="1" latinLnBrk="0" hangingPunct="1">
        <a:lnSpc>
          <a:spcPct val="100000"/>
        </a:lnSpc>
        <a:spcBef>
          <a:spcPts val="300"/>
        </a:spcBef>
        <a:buClrTx/>
        <a:buFont typeface="Lucida Grande"/>
        <a:buChar char="–"/>
        <a:tabLst/>
        <a:defRPr lang="en-US" sz="1800" kern="1200" dirty="0" smtClean="0">
          <a:solidFill>
            <a:schemeClr val="bg2"/>
          </a:solidFill>
          <a:latin typeface="+mn-lt"/>
          <a:ea typeface="+mn-ea"/>
          <a:cs typeface="+mn-cs"/>
        </a:defRPr>
      </a:lvl3pPr>
      <a:lvl4pPr marL="919163" indent="-230188" algn="l" defTabSz="1088291" rtl="0" eaLnBrk="1" latinLnBrk="0" hangingPunct="1">
        <a:lnSpc>
          <a:spcPct val="100000"/>
        </a:lnSpc>
        <a:spcBef>
          <a:spcPts val="300"/>
        </a:spcBef>
        <a:buClrTx/>
        <a:buFont typeface="Lucida Grande"/>
        <a:buChar char="–"/>
        <a:tabLst/>
        <a:defRPr lang="en-US" sz="1600" kern="1200" baseline="0" dirty="0" smtClean="0">
          <a:solidFill>
            <a:schemeClr val="bg2"/>
          </a:solidFill>
          <a:latin typeface="+mn-lt"/>
          <a:ea typeface="+mn-ea"/>
          <a:cs typeface="+mn-cs"/>
        </a:defRPr>
      </a:lvl4pPr>
      <a:lvl5pPr marL="1147763" indent="-228600" algn="l" defTabSz="1088291" rtl="0" eaLnBrk="1" latinLnBrk="0" hangingPunct="1">
        <a:lnSpc>
          <a:spcPct val="100000"/>
        </a:lnSpc>
        <a:spcBef>
          <a:spcPts val="300"/>
        </a:spcBef>
        <a:buClrTx/>
        <a:buFont typeface="Lucida Grande"/>
        <a:buChar char="–"/>
        <a:tabLst/>
        <a:defRPr lang="en-US" sz="1600" kern="1200" baseline="0" dirty="0">
          <a:solidFill>
            <a:schemeClr val="bg2"/>
          </a:solidFill>
          <a:latin typeface="+mn-lt"/>
          <a:ea typeface="+mn-ea"/>
          <a:cs typeface="+mn-cs"/>
        </a:defRPr>
      </a:lvl5pPr>
      <a:lvl6pPr marL="911225" indent="-231775" algn="l" defTabSz="1088291" rtl="0" eaLnBrk="1" latinLnBrk="0" hangingPunct="1">
        <a:spcBef>
          <a:spcPct val="20000"/>
        </a:spcBef>
        <a:buClr>
          <a:schemeClr val="bg1"/>
        </a:buClr>
        <a:buFont typeface="Arial"/>
        <a:buChar char="•"/>
        <a:defRPr sz="1400" kern="1200" baseline="0">
          <a:solidFill>
            <a:schemeClr val="bg1"/>
          </a:solidFill>
          <a:latin typeface="+mn-lt"/>
          <a:ea typeface="+mn-ea"/>
          <a:cs typeface="+mn-cs"/>
        </a:defRPr>
      </a:lvl6pPr>
      <a:lvl7pPr marL="1141413" indent="-230188" algn="l" defTabSz="1088291" rtl="0" eaLnBrk="1" latinLnBrk="0" hangingPunct="1">
        <a:spcBef>
          <a:spcPct val="20000"/>
        </a:spcBef>
        <a:buClr>
          <a:schemeClr val="bg1"/>
        </a:buClr>
        <a:buFont typeface="Arial"/>
        <a:buChar char="•"/>
        <a:defRPr sz="1200" kern="1200" baseline="0">
          <a:solidFill>
            <a:srgbClr val="000000"/>
          </a:solidFill>
          <a:latin typeface="+mn-lt"/>
          <a:ea typeface="+mn-ea"/>
          <a:cs typeface="+mn-cs"/>
        </a:defRPr>
      </a:lvl7pPr>
      <a:lvl8pPr marL="4081089" indent="-272073" algn="l" defTabSz="1088291"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5235" indent="-272073" algn="l" defTabSz="1088291"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en-US"/>
      </a:defPPr>
      <a:lvl1pPr marL="0" algn="l" defTabSz="1088291" rtl="0" eaLnBrk="1" latinLnBrk="0" hangingPunct="1">
        <a:defRPr sz="2100" kern="1200">
          <a:solidFill>
            <a:schemeClr val="tx1"/>
          </a:solidFill>
          <a:latin typeface="+mn-lt"/>
          <a:ea typeface="+mn-ea"/>
          <a:cs typeface="+mn-cs"/>
        </a:defRPr>
      </a:lvl1pPr>
      <a:lvl2pPr marL="544145" algn="l" defTabSz="1088291" rtl="0" eaLnBrk="1" latinLnBrk="0" hangingPunct="1">
        <a:defRPr sz="2100" kern="1200">
          <a:solidFill>
            <a:schemeClr val="tx1"/>
          </a:solidFill>
          <a:latin typeface="+mn-lt"/>
          <a:ea typeface="+mn-ea"/>
          <a:cs typeface="+mn-cs"/>
        </a:defRPr>
      </a:lvl2pPr>
      <a:lvl3pPr marL="1088291" algn="l" defTabSz="1088291" rtl="0" eaLnBrk="1" latinLnBrk="0" hangingPunct="1">
        <a:defRPr sz="2100" kern="1200">
          <a:solidFill>
            <a:schemeClr val="tx1"/>
          </a:solidFill>
          <a:latin typeface="+mn-lt"/>
          <a:ea typeface="+mn-ea"/>
          <a:cs typeface="+mn-cs"/>
        </a:defRPr>
      </a:lvl3pPr>
      <a:lvl4pPr marL="1632436" algn="l" defTabSz="1088291" rtl="0" eaLnBrk="1" latinLnBrk="0" hangingPunct="1">
        <a:defRPr sz="2100" kern="1200">
          <a:solidFill>
            <a:schemeClr val="tx1"/>
          </a:solidFill>
          <a:latin typeface="+mn-lt"/>
          <a:ea typeface="+mn-ea"/>
          <a:cs typeface="+mn-cs"/>
        </a:defRPr>
      </a:lvl4pPr>
      <a:lvl5pPr marL="2176581" algn="l" defTabSz="1088291" rtl="0" eaLnBrk="1" latinLnBrk="0" hangingPunct="1">
        <a:defRPr sz="2100" kern="1200">
          <a:solidFill>
            <a:schemeClr val="tx1"/>
          </a:solidFill>
          <a:latin typeface="+mn-lt"/>
          <a:ea typeface="+mn-ea"/>
          <a:cs typeface="+mn-cs"/>
        </a:defRPr>
      </a:lvl5pPr>
      <a:lvl6pPr marL="2720726" algn="l" defTabSz="1088291" rtl="0" eaLnBrk="1" latinLnBrk="0" hangingPunct="1">
        <a:defRPr sz="2100" kern="1200">
          <a:solidFill>
            <a:schemeClr val="tx1"/>
          </a:solidFill>
          <a:latin typeface="+mn-lt"/>
          <a:ea typeface="+mn-ea"/>
          <a:cs typeface="+mn-cs"/>
        </a:defRPr>
      </a:lvl6pPr>
      <a:lvl7pPr marL="3264872" algn="l" defTabSz="1088291" rtl="0" eaLnBrk="1" latinLnBrk="0" hangingPunct="1">
        <a:defRPr sz="2100" kern="1200">
          <a:solidFill>
            <a:schemeClr val="tx1"/>
          </a:solidFill>
          <a:latin typeface="+mn-lt"/>
          <a:ea typeface="+mn-ea"/>
          <a:cs typeface="+mn-cs"/>
        </a:defRPr>
      </a:lvl7pPr>
      <a:lvl8pPr marL="3809017" algn="l" defTabSz="1088291" rtl="0" eaLnBrk="1" latinLnBrk="0" hangingPunct="1">
        <a:defRPr sz="2100" kern="1200">
          <a:solidFill>
            <a:schemeClr val="tx1"/>
          </a:solidFill>
          <a:latin typeface="+mn-lt"/>
          <a:ea typeface="+mn-ea"/>
          <a:cs typeface="+mn-cs"/>
        </a:defRPr>
      </a:lvl8pPr>
      <a:lvl9pPr marL="4353162" algn="l" defTabSz="1088291"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2.png"/><Relationship Id="rId5"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4.png"/><Relationship Id="rId5" Type="http://schemas.openxmlformats.org/officeDocument/2006/relationships/image" Target="../media/image13.png"/><Relationship Id="rId6" Type="http://schemas.openxmlformats.org/officeDocument/2006/relationships/image" Target="../media/image16.pn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4.png"/><Relationship Id="rId5" Type="http://schemas.openxmlformats.org/officeDocument/2006/relationships/image" Target="../media/image13.png"/><Relationship Id="rId6" Type="http://schemas.openxmlformats.org/officeDocument/2006/relationships/image" Target="../media/image17.emf"/><Relationship Id="rId7" Type="http://schemas.openxmlformats.org/officeDocument/2006/relationships/image" Target="../media/image16.pn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CAcQjRw&amp;url=http://findicons.com/search/male&amp;ei=6gVUVaCKJoH8yQTpz4GoCQ&amp;bvm=bv.93112503,d.aWw&amp;psig=AFQjCNEa0NOC76bQz4iVUKEewb8Im1HHIA&amp;ust=1431656256277173" TargetMode="External"/><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1" Type="http://schemas.openxmlformats.org/officeDocument/2006/relationships/slideLayout" Target="../slideLayouts/slideLayout8.xml"/><Relationship Id="rId2" Type="http://schemas.openxmlformats.org/officeDocument/2006/relationships/notesSlide" Target="../notesSlides/notesSlide9.xml"/></Relationships>
</file>

<file path=ppt/slides/_rels/slide18.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CAcQjRw&amp;url=http://findicons.com/search/male&amp;ei=6gVUVaCKJoH8yQTpz4GoCQ&amp;bvm=bv.93112503,d.aWw&amp;psig=AFQjCNEa0NOC76bQz4iVUKEewb8Im1HHIA&amp;ust=1431656256277173" TargetMode="External"/><Relationship Id="rId4" Type="http://schemas.openxmlformats.org/officeDocument/2006/relationships/diagramData" Target="../diagrams/data2.xml"/><Relationship Id="rId5" Type="http://schemas.openxmlformats.org/officeDocument/2006/relationships/diagramLayout" Target="../diagrams/layout2.xml"/><Relationship Id="rId6" Type="http://schemas.openxmlformats.org/officeDocument/2006/relationships/diagramQuickStyle" Target="../diagrams/quickStyle2.xml"/><Relationship Id="rId7" Type="http://schemas.openxmlformats.org/officeDocument/2006/relationships/diagramColors" Target="../diagrams/colors2.xml"/><Relationship Id="rId8" Type="http://schemas.microsoft.com/office/2007/relationships/diagramDrawing" Target="../diagrams/drawing2.xml"/><Relationship Id="rId1" Type="http://schemas.openxmlformats.org/officeDocument/2006/relationships/slideLayout" Target="../slideLayouts/slideLayout8.xml"/><Relationship Id="rId2" Type="http://schemas.openxmlformats.org/officeDocument/2006/relationships/notesSlide" Target="../notesSlides/notesSlide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CAcQjRw&amp;url=http://findicons.com/search/male&amp;ei=6gVUVaCKJoH8yQTpz4GoCQ&amp;bvm=bv.93112503,d.aWw&amp;psig=AFQjCNEa0NOC76bQz4iVUKEewb8Im1HHIA&amp;ust=1431656256277173" TargetMode="External"/><Relationship Id="rId4" Type="http://schemas.openxmlformats.org/officeDocument/2006/relationships/diagramData" Target="../diagrams/data3.xml"/><Relationship Id="rId5" Type="http://schemas.openxmlformats.org/officeDocument/2006/relationships/diagramLayout" Target="../diagrams/layout3.xml"/><Relationship Id="rId6" Type="http://schemas.openxmlformats.org/officeDocument/2006/relationships/diagramQuickStyle" Target="../diagrams/quickStyle3.xml"/><Relationship Id="rId7" Type="http://schemas.openxmlformats.org/officeDocument/2006/relationships/diagramColors" Target="../diagrams/colors3.xml"/><Relationship Id="rId8" Type="http://schemas.microsoft.com/office/2007/relationships/diagramDrawing" Target="../diagrams/drawing3.xml"/><Relationship Id="rId1" Type="http://schemas.openxmlformats.org/officeDocument/2006/relationships/slideLayout" Target="../slideLayouts/slideLayout8.xml"/><Relationship Id="rId2" Type="http://schemas.openxmlformats.org/officeDocument/2006/relationships/notesSlide" Target="../notesSlides/notesSlide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chart" Target="../charts/char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chart" Target="../charts/char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CAcQjRw&amp;url=http://findicons.com/search/male&amp;ei=6gVUVaCKJoH8yQTpz4GoCQ&amp;bvm=bv.93112503,d.aWw&amp;psig=AFQjCNEa0NOC76bQz4iVUKEewb8Im1HHIA&amp;ust=1431656256277173" TargetMode="External"/><Relationship Id="rId4" Type="http://schemas.openxmlformats.org/officeDocument/2006/relationships/diagramData" Target="../diagrams/data4.xml"/><Relationship Id="rId5" Type="http://schemas.openxmlformats.org/officeDocument/2006/relationships/diagramLayout" Target="../diagrams/layout4.xml"/><Relationship Id="rId6" Type="http://schemas.openxmlformats.org/officeDocument/2006/relationships/diagramQuickStyle" Target="../diagrams/quickStyle4.xml"/><Relationship Id="rId7" Type="http://schemas.openxmlformats.org/officeDocument/2006/relationships/diagramColors" Target="../diagrams/colors4.xml"/><Relationship Id="rId8" Type="http://schemas.microsoft.com/office/2007/relationships/diagramDrawing" Target="../diagrams/drawing4.xml"/><Relationship Id="rId1" Type="http://schemas.openxmlformats.org/officeDocument/2006/relationships/slideLayout" Target="../slideLayouts/slideLayout8.xml"/><Relationship Id="rId2" Type="http://schemas.openxmlformats.org/officeDocument/2006/relationships/notesSlide" Target="../notesSlides/notesSlide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hyperlink" Target="http://azure.microsoft.com/en-us/documentation/articles/azure-subscription-service-limits/"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CAcQjRw&amp;url=http://findicons.com/search/male&amp;ei=6gVUVaCKJoH8yQTpz4GoCQ&amp;bvm=bv.93112503,d.aWw&amp;psig=AFQjCNEa0NOC76bQz4iVUKEewb8Im1HHIA&amp;ust=1431656256277173" TargetMode="External"/><Relationship Id="rId4" Type="http://schemas.openxmlformats.org/officeDocument/2006/relationships/diagramData" Target="../diagrams/data5.xml"/><Relationship Id="rId5" Type="http://schemas.openxmlformats.org/officeDocument/2006/relationships/diagramLayout" Target="../diagrams/layout5.xml"/><Relationship Id="rId6" Type="http://schemas.openxmlformats.org/officeDocument/2006/relationships/diagramQuickStyle" Target="../diagrams/quickStyle5.xml"/><Relationship Id="rId7" Type="http://schemas.openxmlformats.org/officeDocument/2006/relationships/diagramColors" Target="../diagrams/colors5.xml"/><Relationship Id="rId8" Type="http://schemas.microsoft.com/office/2007/relationships/diagramDrawing" Target="../diagrams/drawing5.xml"/><Relationship Id="rId1" Type="http://schemas.openxmlformats.org/officeDocument/2006/relationships/slideLayout" Target="../slideLayouts/slideLayout8.xml"/><Relationship Id="rId2" Type="http://schemas.openxmlformats.org/officeDocument/2006/relationships/notesSlide" Target="../notesSlides/notesSlide17.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6.xml"/><Relationship Id="rId4" Type="http://schemas.openxmlformats.org/officeDocument/2006/relationships/diagramLayout" Target="../diagrams/layout6.xml"/><Relationship Id="rId5" Type="http://schemas.openxmlformats.org/officeDocument/2006/relationships/diagramQuickStyle" Target="../diagrams/quickStyle6.xml"/><Relationship Id="rId6" Type="http://schemas.openxmlformats.org/officeDocument/2006/relationships/diagramColors" Target="../diagrams/colors6.xml"/><Relationship Id="rId7" Type="http://schemas.microsoft.com/office/2007/relationships/diagramDrawing" Target="../diagrams/drawing6.xml"/><Relationship Id="rId1" Type="http://schemas.openxmlformats.org/officeDocument/2006/relationships/slideLayout" Target="../slideLayouts/slideLayout8.xml"/><Relationship Id="rId2" Type="http://schemas.openxmlformats.org/officeDocument/2006/relationships/notesSlide" Target="../notesSlides/notesSlide18.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4.png"/><Relationship Id="rId5" Type="http://schemas.openxmlformats.org/officeDocument/2006/relationships/image" Target="../media/image13.png"/><Relationship Id="rId6" Type="http://schemas.openxmlformats.org/officeDocument/2006/relationships/image" Target="../media/image18.png"/><Relationship Id="rId7" Type="http://schemas.openxmlformats.org/officeDocument/2006/relationships/image" Target="../media/image19.png"/><Relationship Id="rId1" Type="http://schemas.openxmlformats.org/officeDocument/2006/relationships/slideLayout" Target="../slideLayouts/slideLayout32.xml"/><Relationship Id="rId2" Type="http://schemas.openxmlformats.org/officeDocument/2006/relationships/notesSlide" Target="../notesSlides/notesSlide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0.png"/><Relationship Id="rId3" Type="http://schemas.openxmlformats.org/officeDocument/2006/relationships/image" Target="../media/image21.png"/></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5.xml"/><Relationship Id="rId2" Type="http://schemas.openxmlformats.org/officeDocument/2006/relationships/notesSlide" Target="../notesSlides/notesSlide2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23.xml"/><Relationship Id="rId3" Type="http://schemas.openxmlformats.org/officeDocument/2006/relationships/image" Target="../media/image2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2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2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2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2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3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image" Target="../media/image25.png"/><Relationship Id="rId3" Type="http://schemas.openxmlformats.org/officeDocument/2006/relationships/image" Target="../media/image2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32.xml"/><Relationship Id="rId3" Type="http://schemas.openxmlformats.org/officeDocument/2006/relationships/image" Target="../media/image27.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30.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7.xml"/><Relationship Id="rId3" Type="http://schemas.openxmlformats.org/officeDocument/2006/relationships/chart" Target="../charts/char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8.xml"/><Relationship Id="rId3" Type="http://schemas.openxmlformats.org/officeDocument/2006/relationships/chart" Target="../charts/char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0.xml"/><Relationship Id="rId3" Type="http://schemas.openxmlformats.org/officeDocument/2006/relationships/hyperlink" Target="http://azure.microsoft.com/en-us/pricing/details/virtual-machines/"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1.xml"/><Relationship Id="rId3" Type="http://schemas.openxmlformats.org/officeDocument/2006/relationships/chart" Target="../charts/char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2.xml"/><Relationship Id="rId3" Type="http://schemas.openxmlformats.org/officeDocument/2006/relationships/chart" Target="../charts/char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3.xml"/></Relationships>
</file>

<file path=ppt/slides/_rels/slide61.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hyperlink" Target="http://www.microsoftandcitrix.com/Solutions/AzureCloud.aspx" TargetMode="External"/><Relationship Id="rId5" Type="http://schemas.openxmlformats.org/officeDocument/2006/relationships/hyperlink" Target="NULL" TargetMode="External"/><Relationship Id="rId6" Type="http://schemas.openxmlformats.org/officeDocument/2006/relationships/hyperlink" Target="NULL" TargetMode="External"/><Relationship Id="rId7" Type="http://schemas.openxmlformats.org/officeDocument/2006/relationships/hyperlink" Target="http://www.citrix.com/products/workspace-cloud/overview.html" TargetMode="External"/><Relationship Id="rId8" Type="http://schemas.openxmlformats.org/officeDocument/2006/relationships/hyperlink" Target="http://www.citrix.com/partner-programs/service-provider.html" TargetMode="External"/><Relationship Id="rId9" Type="http://schemas.openxmlformats.org/officeDocument/2006/relationships/hyperlink" Target="http://www.citrix.com/go/xendesktop-for-the-private-cloud.html" TargetMode="External"/><Relationship Id="rId10" Type="http://schemas.openxmlformats.org/officeDocument/2006/relationships/hyperlink" Target="http://support.citrix.com/proddocs/topic/netscaler-vpx-10-5/nsvpx-azure.html" TargetMode="External"/><Relationship Id="rId1" Type="http://schemas.openxmlformats.org/officeDocument/2006/relationships/slideLayout" Target="../slideLayouts/slideLayout38.xml"/><Relationship Id="rId2" Type="http://schemas.openxmlformats.org/officeDocument/2006/relationships/notesSlide" Target="../notesSlides/notesSlide4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4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423168" y="2530729"/>
            <a:ext cx="7491615" cy="1200329"/>
          </a:xfrm>
        </p:spPr>
        <p:txBody>
          <a:bodyPr/>
          <a:lstStyle/>
          <a:p>
            <a:r>
              <a:rPr lang="en-US" dirty="0" smtClean="0"/>
              <a:t>Citrix Reference Architecture on </a:t>
            </a:r>
            <a:r>
              <a:rPr lang="en-US" dirty="0"/>
              <a:t>Microsoft Azure</a:t>
            </a:r>
          </a:p>
        </p:txBody>
      </p:sp>
      <p:sp>
        <p:nvSpPr>
          <p:cNvPr id="4" name="Text Placeholder 3"/>
          <p:cNvSpPr>
            <a:spLocks noGrp="1"/>
          </p:cNvSpPr>
          <p:nvPr>
            <p:ph type="body" sz="quarter" idx="18"/>
          </p:nvPr>
        </p:nvSpPr>
        <p:spPr>
          <a:xfrm>
            <a:off x="447272" y="4265595"/>
            <a:ext cx="7467511" cy="365760"/>
          </a:xfrm>
        </p:spPr>
        <p:txBody>
          <a:bodyPr/>
          <a:lstStyle/>
          <a:p>
            <a:r>
              <a:rPr lang="en-US" dirty="0" smtClean="0"/>
              <a:t>Loay Shbeilat</a:t>
            </a:r>
            <a:endParaRPr lang="en-US" dirty="0"/>
          </a:p>
        </p:txBody>
      </p:sp>
      <p:sp>
        <p:nvSpPr>
          <p:cNvPr id="5" name="Text Placeholder 4"/>
          <p:cNvSpPr>
            <a:spLocks noGrp="1"/>
          </p:cNvSpPr>
          <p:nvPr>
            <p:ph type="body" sz="quarter" idx="19"/>
          </p:nvPr>
        </p:nvSpPr>
        <p:spPr>
          <a:xfrm>
            <a:off x="452516" y="4600156"/>
            <a:ext cx="7462267" cy="365760"/>
          </a:xfrm>
        </p:spPr>
        <p:txBody>
          <a:bodyPr/>
          <a:lstStyle/>
          <a:p>
            <a:r>
              <a:rPr lang="en-US" dirty="0" smtClean="0"/>
              <a:t>Senior Solution Architect</a:t>
            </a:r>
            <a:endParaRPr lang="en-US" dirty="0"/>
          </a:p>
        </p:txBody>
      </p:sp>
      <p:sp>
        <p:nvSpPr>
          <p:cNvPr id="6" name="Text Placeholder 5"/>
          <p:cNvSpPr>
            <a:spLocks noGrp="1"/>
          </p:cNvSpPr>
          <p:nvPr>
            <p:ph type="body" sz="quarter" idx="20"/>
          </p:nvPr>
        </p:nvSpPr>
        <p:spPr>
          <a:xfrm>
            <a:off x="452516" y="5922201"/>
            <a:ext cx="7462267" cy="365760"/>
          </a:xfrm>
        </p:spPr>
        <p:txBody>
          <a:bodyPr/>
          <a:lstStyle/>
          <a:p>
            <a:r>
              <a:rPr lang="en-US" dirty="0"/>
              <a:t>7</a:t>
            </a:r>
            <a:r>
              <a:rPr lang="en-US" dirty="0" smtClean="0"/>
              <a:t>/14/2015</a:t>
            </a:r>
            <a:endParaRPr lang="en-US" dirty="0"/>
          </a:p>
        </p:txBody>
      </p:sp>
    </p:spTree>
    <p:extLst>
      <p:ext uri="{BB962C8B-B14F-4D97-AF65-F5344CB8AC3E}">
        <p14:creationId xmlns:p14="http://schemas.microsoft.com/office/powerpoint/2010/main" val="3243294534"/>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6"/>
          <p:cNvSpPr>
            <a:spLocks noGrp="1"/>
          </p:cNvSpPr>
          <p:nvPr>
            <p:ph type="title"/>
          </p:nvPr>
        </p:nvSpPr>
        <p:spPr/>
        <p:txBody>
          <a:bodyPr/>
          <a:lstStyle/>
          <a:p>
            <a:r>
              <a:rPr lang="en-US" dirty="0">
                <a:latin typeface="Arial" charset="0"/>
              </a:rPr>
              <a:t>Azure building blocks</a:t>
            </a:r>
          </a:p>
        </p:txBody>
      </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6458" y="3368432"/>
            <a:ext cx="1364513" cy="1364513"/>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0163" y="4473978"/>
            <a:ext cx="764752" cy="764752"/>
          </a:xfrm>
          <a:prstGeom prst="rect">
            <a:avLst/>
          </a:prstGeom>
        </p:spPr>
      </p:pic>
      <p:grpSp>
        <p:nvGrpSpPr>
          <p:cNvPr id="26" name="Group 25"/>
          <p:cNvGrpSpPr/>
          <p:nvPr/>
        </p:nvGrpSpPr>
        <p:grpSpPr>
          <a:xfrm>
            <a:off x="1270047" y="1491740"/>
            <a:ext cx="764752" cy="764752"/>
            <a:chOff x="10158481" y="4325152"/>
            <a:chExt cx="780290" cy="780290"/>
          </a:xfrm>
        </p:grpSpPr>
        <p:sp>
          <p:nvSpPr>
            <p:cNvPr id="27" name="Oval 26"/>
            <p:cNvSpPr/>
            <p:nvPr/>
          </p:nvSpPr>
          <p:spPr bwMode="auto">
            <a:xfrm>
              <a:off x="10308442" y="4623084"/>
              <a:ext cx="304799" cy="285513"/>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a:solidFill>
                  <a:schemeClr val="tx1"/>
                </a:solidFill>
                <a:ea typeface="Segoe UI" pitchFamily="34" charset="0"/>
                <a:cs typeface="Segoe UI" pitchFamily="34" charset="0"/>
              </a:endParaRPr>
            </a:p>
          </p:txBody>
        </p:sp>
        <p:sp>
          <p:nvSpPr>
            <p:cNvPr id="28" name="Oval 27"/>
            <p:cNvSpPr/>
            <p:nvPr/>
          </p:nvSpPr>
          <p:spPr bwMode="auto">
            <a:xfrm>
              <a:off x="10524137" y="4494490"/>
              <a:ext cx="304799" cy="285513"/>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a:solidFill>
                  <a:schemeClr val="tx1"/>
                </a:solidFill>
                <a:ea typeface="Segoe UI" pitchFamily="34" charset="0"/>
                <a:cs typeface="Segoe UI" pitchFamily="34" charset="0"/>
              </a:endParaRPr>
            </a:p>
          </p:txBody>
        </p:sp>
        <p:pic>
          <p:nvPicPr>
            <p:cNvPr id="29" name="Picture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58481" y="4325152"/>
              <a:ext cx="780290" cy="780290"/>
            </a:xfrm>
            <a:prstGeom prst="rect">
              <a:avLst/>
            </a:prstGeom>
          </p:spPr>
        </p:pic>
      </p:grpSp>
      <p:grpSp>
        <p:nvGrpSpPr>
          <p:cNvPr id="30" name="Group 29"/>
          <p:cNvGrpSpPr/>
          <p:nvPr/>
        </p:nvGrpSpPr>
        <p:grpSpPr>
          <a:xfrm>
            <a:off x="1270047" y="2666480"/>
            <a:ext cx="764752" cy="764752"/>
            <a:chOff x="8976621" y="4659549"/>
            <a:chExt cx="780290" cy="780290"/>
          </a:xfrm>
        </p:grpSpPr>
        <p:sp>
          <p:nvSpPr>
            <p:cNvPr id="31" name="Rectangle 30"/>
            <p:cNvSpPr/>
            <p:nvPr/>
          </p:nvSpPr>
          <p:spPr bwMode="auto">
            <a:xfrm>
              <a:off x="9106937" y="4841153"/>
              <a:ext cx="540300" cy="484909"/>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a:solidFill>
                  <a:schemeClr val="tx1"/>
                </a:solidFill>
                <a:ea typeface="Segoe UI" pitchFamily="34" charset="0"/>
                <a:cs typeface="Segoe UI" pitchFamily="34" charset="0"/>
              </a:endParaRPr>
            </a:p>
          </p:txBody>
        </p:sp>
        <p:pic>
          <p:nvPicPr>
            <p:cNvPr id="32" name="Picture 3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76621" y="4659549"/>
              <a:ext cx="780290" cy="780290"/>
            </a:xfrm>
            <a:prstGeom prst="rect">
              <a:avLst/>
            </a:prstGeom>
          </p:spPr>
        </p:pic>
      </p:grpSp>
      <p:sp>
        <p:nvSpPr>
          <p:cNvPr id="33" name="Text Placeholder 5"/>
          <p:cNvSpPr txBox="1">
            <a:spLocks/>
          </p:cNvSpPr>
          <p:nvPr/>
        </p:nvSpPr>
        <p:spPr>
          <a:xfrm>
            <a:off x="2820079" y="1398456"/>
            <a:ext cx="7416490" cy="1177030"/>
          </a:xfrm>
          <a:prstGeom prst="rect">
            <a:avLst/>
          </a:prstGeom>
        </p:spPr>
        <p:txBody>
          <a:bodyPr vert="horz" wrap="square" lIns="143391" tIns="89619" rIns="143391" bIns="89619" rtlCol="0">
            <a:spAutoFit/>
          </a:bodyPr>
          <a:lstStyle>
            <a:lvl1pPr marL="0" marR="0" indent="0" algn="l" defTabSz="932742" rtl="0" eaLnBrk="1" fontAlgn="auto" latinLnBrk="0" hangingPunct="1">
              <a:lnSpc>
                <a:spcPct val="90000"/>
              </a:lnSpc>
              <a:spcBef>
                <a:spcPct val="20000"/>
              </a:spcBef>
              <a:spcAft>
                <a:spcPts val="0"/>
              </a:spcAft>
              <a:buClr>
                <a:schemeClr val="tx1"/>
              </a:buClr>
              <a:buSzPct val="100000"/>
              <a:buFontTx/>
              <a:buNone/>
              <a:tabLst/>
              <a:defRPr sz="4000" kern="1200" spc="0" baseline="0">
                <a:gradFill>
                  <a:gsLst>
                    <a:gs pos="2920">
                      <a:schemeClr val="tx2"/>
                    </a:gs>
                    <a:gs pos="39000">
                      <a:schemeClr val="tx2"/>
                    </a:gs>
                  </a:gsLst>
                  <a:lin ang="5400000" scaled="0"/>
                </a:gradFill>
                <a:latin typeface="+mj-lt"/>
                <a:ea typeface="+mn-ea"/>
                <a:cs typeface="+mn-cs"/>
              </a:defRPr>
            </a:lvl1pPr>
            <a:lvl2pPr marL="28575" marR="0" indent="0" algn="l" defTabSz="932742" rtl="0" eaLnBrk="1" fontAlgn="auto" latinLnBrk="0" hangingPunct="1">
              <a:lnSpc>
                <a:spcPct val="90000"/>
              </a:lnSpc>
              <a:spcBef>
                <a:spcPct val="20000"/>
              </a:spcBef>
              <a:spcAft>
                <a:spcPts val="0"/>
              </a:spcAft>
              <a:buClr>
                <a:schemeClr val="tx1"/>
              </a:buClr>
              <a:buSzPct val="10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3838" marR="0" indent="0" algn="l" defTabSz="932742" rtl="0" eaLnBrk="1" fontAlgn="auto" latinLnBrk="0" hangingPunct="1">
              <a:lnSpc>
                <a:spcPct val="90000"/>
              </a:lnSpc>
              <a:spcBef>
                <a:spcPct val="20000"/>
              </a:spcBef>
              <a:spcAft>
                <a:spcPts val="0"/>
              </a:spcAft>
              <a:buClr>
                <a:schemeClr val="tx1"/>
              </a:buClr>
              <a:buSzPct val="100000"/>
              <a:buFontTx/>
              <a:buNone/>
              <a:tabLst/>
              <a:defRPr sz="2000" kern="1200" spc="0" baseline="0">
                <a:gradFill>
                  <a:gsLst>
                    <a:gs pos="1250">
                      <a:schemeClr val="tx1"/>
                    </a:gs>
                    <a:gs pos="100000">
                      <a:schemeClr val="tx1"/>
                    </a:gs>
                  </a:gsLst>
                  <a:lin ang="5400000" scaled="0"/>
                </a:gradFill>
                <a:latin typeface="+mn-lt"/>
                <a:ea typeface="+mn-ea"/>
                <a:cs typeface="+mn-cs"/>
              </a:defRPr>
            </a:lvl3pPr>
            <a:lvl4pPr marL="476250" marR="0" indent="0" algn="l" defTabSz="932742" rtl="0" eaLnBrk="1" fontAlgn="auto" latinLnBrk="0" hangingPunct="1">
              <a:lnSpc>
                <a:spcPct val="90000"/>
              </a:lnSpc>
              <a:spcBef>
                <a:spcPct val="20000"/>
              </a:spcBef>
              <a:spcAft>
                <a:spcPts val="0"/>
              </a:spcAft>
              <a:buClr>
                <a:schemeClr val="tx1"/>
              </a:buClr>
              <a:buSzPct val="100000"/>
              <a:buFontTx/>
              <a:buNone/>
              <a:tabLst/>
              <a:defRPr sz="1800" kern="1200" spc="0" baseline="0">
                <a:gradFill>
                  <a:gsLst>
                    <a:gs pos="1250">
                      <a:schemeClr val="tx1"/>
                    </a:gs>
                    <a:gs pos="100000">
                      <a:schemeClr val="tx1"/>
                    </a:gs>
                  </a:gsLst>
                  <a:lin ang="5400000" scaled="0"/>
                </a:gradFill>
                <a:latin typeface="+mn-lt"/>
                <a:ea typeface="+mn-ea"/>
                <a:cs typeface="+mn-cs"/>
              </a:defRPr>
            </a:lvl4pPr>
            <a:lvl5pPr marL="739775" marR="0" indent="0" algn="l" defTabSz="932742" rtl="0" eaLnBrk="1" fontAlgn="auto" latinLnBrk="0" hangingPunct="1">
              <a:lnSpc>
                <a:spcPct val="90000"/>
              </a:lnSpc>
              <a:spcBef>
                <a:spcPct val="20000"/>
              </a:spcBef>
              <a:spcAft>
                <a:spcPts val="0"/>
              </a:spcAft>
              <a:buClr>
                <a:schemeClr val="tx1"/>
              </a:buClr>
              <a:buSzPct val="100000"/>
              <a:buFontTx/>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FFFFF"/>
              </a:buClr>
              <a:buSzPct val="90000"/>
            </a:pPr>
            <a:r>
              <a:rPr lang="en-US" sz="2400" dirty="0">
                <a:solidFill>
                  <a:srgbClr val="00A1E0"/>
                </a:solidFill>
                <a:latin typeface="Arial" charset="0"/>
              </a:rPr>
              <a:t>Cloud </a:t>
            </a:r>
            <a:r>
              <a:rPr lang="en-US" sz="2400" dirty="0" smtClean="0">
                <a:solidFill>
                  <a:srgbClr val="00A1E0"/>
                </a:solidFill>
                <a:latin typeface="Arial" charset="0"/>
              </a:rPr>
              <a:t>service</a:t>
            </a:r>
            <a:endParaRPr lang="en-US" sz="2400" dirty="0">
              <a:solidFill>
                <a:srgbClr val="00A1E0"/>
              </a:solidFill>
              <a:latin typeface="Arial" charset="0"/>
            </a:endParaRPr>
          </a:p>
          <a:p>
            <a:pPr lvl="1">
              <a:buClr>
                <a:srgbClr val="FFFFFF"/>
              </a:buClr>
            </a:pPr>
            <a:r>
              <a:rPr lang="en-US" sz="1960" dirty="0" smtClean="0">
                <a:solidFill>
                  <a:schemeClr val="tx1"/>
                </a:solidFill>
              </a:rPr>
              <a:t>Container for virtual machines</a:t>
            </a:r>
          </a:p>
          <a:p>
            <a:pPr lvl="1">
              <a:buClr>
                <a:srgbClr val="FFFFFF"/>
              </a:buClr>
            </a:pPr>
            <a:r>
              <a:rPr lang="en-US" sz="1960" dirty="0" smtClean="0">
                <a:solidFill>
                  <a:schemeClr val="tx1"/>
                </a:solidFill>
              </a:rPr>
              <a:t>Security boundary for endpoints and ACLs</a:t>
            </a:r>
            <a:endParaRPr lang="en-US" sz="1960" dirty="0">
              <a:solidFill>
                <a:schemeClr val="tx1"/>
              </a:solidFill>
            </a:endParaRPr>
          </a:p>
        </p:txBody>
      </p:sp>
      <p:sp>
        <p:nvSpPr>
          <p:cNvPr id="34" name="Text Placeholder 5"/>
          <p:cNvSpPr txBox="1">
            <a:spLocks/>
          </p:cNvSpPr>
          <p:nvPr/>
        </p:nvSpPr>
        <p:spPr>
          <a:xfrm>
            <a:off x="2841720" y="5403181"/>
            <a:ext cx="7394849" cy="513387"/>
          </a:xfrm>
          <a:prstGeom prst="rect">
            <a:avLst/>
          </a:prstGeom>
        </p:spPr>
        <p:txBody>
          <a:bodyPr vert="horz" wrap="square" lIns="143391" tIns="89619" rIns="143391" bIns="89619" rtlCol="0">
            <a:spAutoFit/>
          </a:bodyPr>
          <a:lstStyle>
            <a:lvl1pPr marL="0" marR="0" indent="0" algn="l" defTabSz="932742" rtl="0" eaLnBrk="1" fontAlgn="auto" latinLnBrk="0" hangingPunct="1">
              <a:lnSpc>
                <a:spcPct val="90000"/>
              </a:lnSpc>
              <a:spcBef>
                <a:spcPct val="20000"/>
              </a:spcBef>
              <a:spcAft>
                <a:spcPts val="0"/>
              </a:spcAft>
              <a:buClr>
                <a:schemeClr val="tx1"/>
              </a:buClr>
              <a:buSzPct val="100000"/>
              <a:buFontTx/>
              <a:buNone/>
              <a:tabLst/>
              <a:defRPr sz="4000" kern="1200" spc="0" baseline="0">
                <a:gradFill>
                  <a:gsLst>
                    <a:gs pos="2920">
                      <a:schemeClr val="tx2"/>
                    </a:gs>
                    <a:gs pos="39000">
                      <a:schemeClr val="tx2"/>
                    </a:gs>
                  </a:gsLst>
                  <a:lin ang="5400000" scaled="0"/>
                </a:gradFill>
                <a:latin typeface="+mj-lt"/>
                <a:ea typeface="+mn-ea"/>
                <a:cs typeface="+mn-cs"/>
              </a:defRPr>
            </a:lvl1pPr>
            <a:lvl2pPr marL="28575" marR="0" indent="0" algn="l" defTabSz="932742" rtl="0" eaLnBrk="1" fontAlgn="auto" latinLnBrk="0" hangingPunct="1">
              <a:lnSpc>
                <a:spcPct val="90000"/>
              </a:lnSpc>
              <a:spcBef>
                <a:spcPct val="20000"/>
              </a:spcBef>
              <a:spcAft>
                <a:spcPts val="0"/>
              </a:spcAft>
              <a:buClr>
                <a:schemeClr val="tx1"/>
              </a:buClr>
              <a:buSzPct val="10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3838" marR="0" indent="0" algn="l" defTabSz="932742" rtl="0" eaLnBrk="1" fontAlgn="auto" latinLnBrk="0" hangingPunct="1">
              <a:lnSpc>
                <a:spcPct val="90000"/>
              </a:lnSpc>
              <a:spcBef>
                <a:spcPct val="20000"/>
              </a:spcBef>
              <a:spcAft>
                <a:spcPts val="0"/>
              </a:spcAft>
              <a:buClr>
                <a:schemeClr val="tx1"/>
              </a:buClr>
              <a:buSzPct val="100000"/>
              <a:buFontTx/>
              <a:buNone/>
              <a:tabLst/>
              <a:defRPr sz="2000" kern="1200" spc="0" baseline="0">
                <a:gradFill>
                  <a:gsLst>
                    <a:gs pos="1250">
                      <a:schemeClr val="tx1"/>
                    </a:gs>
                    <a:gs pos="100000">
                      <a:schemeClr val="tx1"/>
                    </a:gs>
                  </a:gsLst>
                  <a:lin ang="5400000" scaled="0"/>
                </a:gradFill>
                <a:latin typeface="+mn-lt"/>
                <a:ea typeface="+mn-ea"/>
                <a:cs typeface="+mn-cs"/>
              </a:defRPr>
            </a:lvl3pPr>
            <a:lvl4pPr marL="476250" marR="0" indent="0" algn="l" defTabSz="932742" rtl="0" eaLnBrk="1" fontAlgn="auto" latinLnBrk="0" hangingPunct="1">
              <a:lnSpc>
                <a:spcPct val="90000"/>
              </a:lnSpc>
              <a:spcBef>
                <a:spcPct val="20000"/>
              </a:spcBef>
              <a:spcAft>
                <a:spcPts val="0"/>
              </a:spcAft>
              <a:buClr>
                <a:schemeClr val="tx1"/>
              </a:buClr>
              <a:buSzPct val="100000"/>
              <a:buFontTx/>
              <a:buNone/>
              <a:tabLst/>
              <a:defRPr sz="1800" kern="1200" spc="0" baseline="0">
                <a:gradFill>
                  <a:gsLst>
                    <a:gs pos="1250">
                      <a:schemeClr val="tx1"/>
                    </a:gs>
                    <a:gs pos="100000">
                      <a:schemeClr val="tx1"/>
                    </a:gs>
                  </a:gsLst>
                  <a:lin ang="5400000" scaled="0"/>
                </a:gradFill>
                <a:latin typeface="+mn-lt"/>
                <a:ea typeface="+mn-ea"/>
                <a:cs typeface="+mn-cs"/>
              </a:defRPr>
            </a:lvl4pPr>
            <a:lvl5pPr marL="739775" marR="0" indent="0" algn="l" defTabSz="932742" rtl="0" eaLnBrk="1" fontAlgn="auto" latinLnBrk="0" hangingPunct="1">
              <a:lnSpc>
                <a:spcPct val="90000"/>
              </a:lnSpc>
              <a:spcBef>
                <a:spcPct val="20000"/>
              </a:spcBef>
              <a:spcAft>
                <a:spcPts val="0"/>
              </a:spcAft>
              <a:buClr>
                <a:schemeClr val="tx1"/>
              </a:buClr>
              <a:buSzPct val="100000"/>
              <a:buFontTx/>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FFFFF"/>
              </a:buClr>
            </a:pPr>
            <a:r>
              <a:rPr lang="en-US" sz="2400" dirty="0">
                <a:solidFill>
                  <a:srgbClr val="00A1E0"/>
                </a:solidFill>
                <a:latin typeface="Arial" charset="0"/>
              </a:rPr>
              <a:t>Storage account</a:t>
            </a:r>
          </a:p>
        </p:txBody>
      </p:sp>
      <p:sp>
        <p:nvSpPr>
          <p:cNvPr id="35" name="Text Placeholder 5"/>
          <p:cNvSpPr txBox="1">
            <a:spLocks/>
          </p:cNvSpPr>
          <p:nvPr/>
        </p:nvSpPr>
        <p:spPr>
          <a:xfrm>
            <a:off x="2837571" y="2759706"/>
            <a:ext cx="5398747" cy="513387"/>
          </a:xfrm>
          <a:prstGeom prst="rect">
            <a:avLst/>
          </a:prstGeom>
        </p:spPr>
        <p:txBody>
          <a:bodyPr vert="horz" wrap="square" lIns="143391" tIns="89619" rIns="143391" bIns="89619" rtlCol="0">
            <a:spAutoFit/>
          </a:bodyPr>
          <a:lstStyle>
            <a:lvl1pPr marL="0" marR="0" indent="0" algn="l" defTabSz="932742" rtl="0" eaLnBrk="1" fontAlgn="auto" latinLnBrk="0" hangingPunct="1">
              <a:lnSpc>
                <a:spcPct val="90000"/>
              </a:lnSpc>
              <a:spcBef>
                <a:spcPct val="20000"/>
              </a:spcBef>
              <a:spcAft>
                <a:spcPts val="0"/>
              </a:spcAft>
              <a:buClr>
                <a:schemeClr val="tx1"/>
              </a:buClr>
              <a:buSzPct val="100000"/>
              <a:buFontTx/>
              <a:buNone/>
              <a:tabLst/>
              <a:defRPr sz="4000" kern="1200" spc="0" baseline="0">
                <a:gradFill>
                  <a:gsLst>
                    <a:gs pos="2920">
                      <a:schemeClr val="tx2"/>
                    </a:gs>
                    <a:gs pos="39000">
                      <a:schemeClr val="tx2"/>
                    </a:gs>
                  </a:gsLst>
                  <a:lin ang="5400000" scaled="0"/>
                </a:gradFill>
                <a:latin typeface="+mj-lt"/>
                <a:ea typeface="+mn-ea"/>
                <a:cs typeface="+mn-cs"/>
              </a:defRPr>
            </a:lvl1pPr>
            <a:lvl2pPr marL="28575" marR="0" indent="0" algn="l" defTabSz="932742" rtl="0" eaLnBrk="1" fontAlgn="auto" latinLnBrk="0" hangingPunct="1">
              <a:lnSpc>
                <a:spcPct val="90000"/>
              </a:lnSpc>
              <a:spcBef>
                <a:spcPct val="20000"/>
              </a:spcBef>
              <a:spcAft>
                <a:spcPts val="0"/>
              </a:spcAft>
              <a:buClr>
                <a:schemeClr val="tx1"/>
              </a:buClr>
              <a:buSzPct val="10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3838" marR="0" indent="0" algn="l" defTabSz="932742" rtl="0" eaLnBrk="1" fontAlgn="auto" latinLnBrk="0" hangingPunct="1">
              <a:lnSpc>
                <a:spcPct val="90000"/>
              </a:lnSpc>
              <a:spcBef>
                <a:spcPct val="20000"/>
              </a:spcBef>
              <a:spcAft>
                <a:spcPts val="0"/>
              </a:spcAft>
              <a:buClr>
                <a:schemeClr val="tx1"/>
              </a:buClr>
              <a:buSzPct val="100000"/>
              <a:buFontTx/>
              <a:buNone/>
              <a:tabLst/>
              <a:defRPr sz="2000" kern="1200" spc="0" baseline="0">
                <a:gradFill>
                  <a:gsLst>
                    <a:gs pos="1250">
                      <a:schemeClr val="tx1"/>
                    </a:gs>
                    <a:gs pos="100000">
                      <a:schemeClr val="tx1"/>
                    </a:gs>
                  </a:gsLst>
                  <a:lin ang="5400000" scaled="0"/>
                </a:gradFill>
                <a:latin typeface="+mn-lt"/>
                <a:ea typeface="+mn-ea"/>
                <a:cs typeface="+mn-cs"/>
              </a:defRPr>
            </a:lvl3pPr>
            <a:lvl4pPr marL="476250" marR="0" indent="0" algn="l" defTabSz="932742" rtl="0" eaLnBrk="1" fontAlgn="auto" latinLnBrk="0" hangingPunct="1">
              <a:lnSpc>
                <a:spcPct val="90000"/>
              </a:lnSpc>
              <a:spcBef>
                <a:spcPct val="20000"/>
              </a:spcBef>
              <a:spcAft>
                <a:spcPts val="0"/>
              </a:spcAft>
              <a:buClr>
                <a:schemeClr val="tx1"/>
              </a:buClr>
              <a:buSzPct val="100000"/>
              <a:buFontTx/>
              <a:buNone/>
              <a:tabLst/>
              <a:defRPr sz="1800" kern="1200" spc="0" baseline="0">
                <a:gradFill>
                  <a:gsLst>
                    <a:gs pos="1250">
                      <a:schemeClr val="tx1"/>
                    </a:gs>
                    <a:gs pos="100000">
                      <a:schemeClr val="tx1"/>
                    </a:gs>
                  </a:gsLst>
                  <a:lin ang="5400000" scaled="0"/>
                </a:gradFill>
                <a:latin typeface="+mn-lt"/>
                <a:ea typeface="+mn-ea"/>
                <a:cs typeface="+mn-cs"/>
              </a:defRPr>
            </a:lvl4pPr>
            <a:lvl5pPr marL="739775" marR="0" indent="0" algn="l" defTabSz="932742" rtl="0" eaLnBrk="1" fontAlgn="auto" latinLnBrk="0" hangingPunct="1">
              <a:lnSpc>
                <a:spcPct val="90000"/>
              </a:lnSpc>
              <a:spcBef>
                <a:spcPct val="20000"/>
              </a:spcBef>
              <a:spcAft>
                <a:spcPts val="0"/>
              </a:spcAft>
              <a:buClr>
                <a:schemeClr val="tx1"/>
              </a:buClr>
              <a:buSzPct val="100000"/>
              <a:buFontTx/>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FFFFF"/>
              </a:buClr>
            </a:pPr>
            <a:r>
              <a:rPr lang="en-US" sz="2400" dirty="0">
                <a:solidFill>
                  <a:srgbClr val="00A1E0"/>
                </a:solidFill>
                <a:latin typeface="Arial" charset="0"/>
              </a:rPr>
              <a:t>Virtual machine</a:t>
            </a:r>
          </a:p>
        </p:txBody>
      </p:sp>
      <p:sp>
        <p:nvSpPr>
          <p:cNvPr id="36" name="Text Placeholder 5"/>
          <p:cNvSpPr txBox="1">
            <a:spLocks/>
          </p:cNvSpPr>
          <p:nvPr/>
        </p:nvSpPr>
        <p:spPr>
          <a:xfrm>
            <a:off x="2861099" y="3631527"/>
            <a:ext cx="7873564" cy="845209"/>
          </a:xfrm>
          <a:prstGeom prst="rect">
            <a:avLst/>
          </a:prstGeom>
        </p:spPr>
        <p:txBody>
          <a:bodyPr vert="horz" wrap="square" lIns="143391" tIns="89619" rIns="143391" bIns="89619" rtlCol="0">
            <a:spAutoFit/>
          </a:bodyPr>
          <a:lstStyle>
            <a:lvl1pPr marL="0" marR="0" indent="0" algn="l" defTabSz="932742" rtl="0" eaLnBrk="1" fontAlgn="auto" latinLnBrk="0" hangingPunct="1">
              <a:lnSpc>
                <a:spcPct val="90000"/>
              </a:lnSpc>
              <a:spcBef>
                <a:spcPct val="20000"/>
              </a:spcBef>
              <a:spcAft>
                <a:spcPts val="0"/>
              </a:spcAft>
              <a:buClr>
                <a:schemeClr val="tx1"/>
              </a:buClr>
              <a:buSzPct val="100000"/>
              <a:buFontTx/>
              <a:buNone/>
              <a:tabLst/>
              <a:defRPr sz="4000" kern="1200" spc="0" baseline="0">
                <a:gradFill>
                  <a:gsLst>
                    <a:gs pos="2920">
                      <a:schemeClr val="tx2"/>
                    </a:gs>
                    <a:gs pos="39000">
                      <a:schemeClr val="tx2"/>
                    </a:gs>
                  </a:gsLst>
                  <a:lin ang="5400000" scaled="0"/>
                </a:gradFill>
                <a:latin typeface="+mj-lt"/>
                <a:ea typeface="+mn-ea"/>
                <a:cs typeface="+mn-cs"/>
              </a:defRPr>
            </a:lvl1pPr>
            <a:lvl2pPr marL="28575" marR="0" indent="0" algn="l" defTabSz="932742" rtl="0" eaLnBrk="1" fontAlgn="auto" latinLnBrk="0" hangingPunct="1">
              <a:lnSpc>
                <a:spcPct val="90000"/>
              </a:lnSpc>
              <a:spcBef>
                <a:spcPct val="20000"/>
              </a:spcBef>
              <a:spcAft>
                <a:spcPts val="0"/>
              </a:spcAft>
              <a:buClr>
                <a:schemeClr val="tx1"/>
              </a:buClr>
              <a:buSzPct val="10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3838" marR="0" indent="0" algn="l" defTabSz="932742" rtl="0" eaLnBrk="1" fontAlgn="auto" latinLnBrk="0" hangingPunct="1">
              <a:lnSpc>
                <a:spcPct val="90000"/>
              </a:lnSpc>
              <a:spcBef>
                <a:spcPct val="20000"/>
              </a:spcBef>
              <a:spcAft>
                <a:spcPts val="0"/>
              </a:spcAft>
              <a:buClr>
                <a:schemeClr val="tx1"/>
              </a:buClr>
              <a:buSzPct val="100000"/>
              <a:buFontTx/>
              <a:buNone/>
              <a:tabLst/>
              <a:defRPr sz="2000" kern="1200" spc="0" baseline="0">
                <a:gradFill>
                  <a:gsLst>
                    <a:gs pos="1250">
                      <a:schemeClr val="tx1"/>
                    </a:gs>
                    <a:gs pos="100000">
                      <a:schemeClr val="tx1"/>
                    </a:gs>
                  </a:gsLst>
                  <a:lin ang="5400000" scaled="0"/>
                </a:gradFill>
                <a:latin typeface="+mn-lt"/>
                <a:ea typeface="+mn-ea"/>
                <a:cs typeface="+mn-cs"/>
              </a:defRPr>
            </a:lvl3pPr>
            <a:lvl4pPr marL="476250" marR="0" indent="0" algn="l" defTabSz="932742" rtl="0" eaLnBrk="1" fontAlgn="auto" latinLnBrk="0" hangingPunct="1">
              <a:lnSpc>
                <a:spcPct val="90000"/>
              </a:lnSpc>
              <a:spcBef>
                <a:spcPct val="20000"/>
              </a:spcBef>
              <a:spcAft>
                <a:spcPts val="0"/>
              </a:spcAft>
              <a:buClr>
                <a:schemeClr val="tx1"/>
              </a:buClr>
              <a:buSzPct val="100000"/>
              <a:buFontTx/>
              <a:buNone/>
              <a:tabLst/>
              <a:defRPr sz="1800" kern="1200" spc="0" baseline="0">
                <a:gradFill>
                  <a:gsLst>
                    <a:gs pos="1250">
                      <a:schemeClr val="tx1"/>
                    </a:gs>
                    <a:gs pos="100000">
                      <a:schemeClr val="tx1"/>
                    </a:gs>
                  </a:gsLst>
                  <a:lin ang="5400000" scaled="0"/>
                </a:gradFill>
                <a:latin typeface="+mn-lt"/>
                <a:ea typeface="+mn-ea"/>
                <a:cs typeface="+mn-cs"/>
              </a:defRPr>
            </a:lvl4pPr>
            <a:lvl5pPr marL="739775" marR="0" indent="0" algn="l" defTabSz="932742" rtl="0" eaLnBrk="1" fontAlgn="auto" latinLnBrk="0" hangingPunct="1">
              <a:lnSpc>
                <a:spcPct val="90000"/>
              </a:lnSpc>
              <a:spcBef>
                <a:spcPct val="20000"/>
              </a:spcBef>
              <a:spcAft>
                <a:spcPts val="0"/>
              </a:spcAft>
              <a:buClr>
                <a:schemeClr val="tx1"/>
              </a:buClr>
              <a:buSzPct val="100000"/>
              <a:buFontTx/>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FFFFF"/>
              </a:buClr>
            </a:pPr>
            <a:r>
              <a:rPr lang="en-US" sz="2400" dirty="0">
                <a:solidFill>
                  <a:srgbClr val="00A1E0"/>
                </a:solidFill>
                <a:latin typeface="Arial" charset="0"/>
              </a:rPr>
              <a:t>Availability set</a:t>
            </a:r>
          </a:p>
          <a:p>
            <a:pPr lvl="1">
              <a:buClr>
                <a:srgbClr val="FFFFFF"/>
              </a:buClr>
            </a:pPr>
            <a:r>
              <a:rPr lang="en-US" sz="1960" dirty="0">
                <a:solidFill>
                  <a:schemeClr val="tx1"/>
                </a:solidFill>
              </a:rPr>
              <a:t>Group of VMs within a datacenter that are located on different racks</a:t>
            </a:r>
          </a:p>
        </p:txBody>
      </p:sp>
      <p:sp>
        <p:nvSpPr>
          <p:cNvPr id="37" name="Text Placeholder 5"/>
          <p:cNvSpPr txBox="1">
            <a:spLocks/>
          </p:cNvSpPr>
          <p:nvPr/>
        </p:nvSpPr>
        <p:spPr>
          <a:xfrm>
            <a:off x="2820079" y="4626109"/>
            <a:ext cx="7608528" cy="513387"/>
          </a:xfrm>
          <a:prstGeom prst="rect">
            <a:avLst/>
          </a:prstGeom>
        </p:spPr>
        <p:txBody>
          <a:bodyPr vert="horz" wrap="square" lIns="143391" tIns="89619" rIns="143391" bIns="89619" rtlCol="0">
            <a:spAutoFit/>
          </a:bodyPr>
          <a:lstStyle>
            <a:lvl1pPr marL="0" marR="0" indent="0" algn="l" defTabSz="932742" rtl="0" eaLnBrk="1" fontAlgn="auto" latinLnBrk="0" hangingPunct="1">
              <a:lnSpc>
                <a:spcPct val="90000"/>
              </a:lnSpc>
              <a:spcBef>
                <a:spcPct val="20000"/>
              </a:spcBef>
              <a:spcAft>
                <a:spcPts val="0"/>
              </a:spcAft>
              <a:buClr>
                <a:schemeClr val="tx1"/>
              </a:buClr>
              <a:buSzPct val="100000"/>
              <a:buFontTx/>
              <a:buNone/>
              <a:tabLst/>
              <a:defRPr sz="4000" kern="1200" spc="0" baseline="0">
                <a:gradFill>
                  <a:gsLst>
                    <a:gs pos="2920">
                      <a:schemeClr val="tx2"/>
                    </a:gs>
                    <a:gs pos="39000">
                      <a:schemeClr val="tx2"/>
                    </a:gs>
                  </a:gsLst>
                  <a:lin ang="5400000" scaled="0"/>
                </a:gradFill>
                <a:latin typeface="+mj-lt"/>
                <a:ea typeface="+mn-ea"/>
                <a:cs typeface="+mn-cs"/>
              </a:defRPr>
            </a:lvl1pPr>
            <a:lvl2pPr marL="28575" marR="0" indent="0" algn="l" defTabSz="932742" rtl="0" eaLnBrk="1" fontAlgn="auto" latinLnBrk="0" hangingPunct="1">
              <a:lnSpc>
                <a:spcPct val="90000"/>
              </a:lnSpc>
              <a:spcBef>
                <a:spcPct val="20000"/>
              </a:spcBef>
              <a:spcAft>
                <a:spcPts val="0"/>
              </a:spcAft>
              <a:buClr>
                <a:schemeClr val="tx1"/>
              </a:buClr>
              <a:buSzPct val="10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3838" marR="0" indent="0" algn="l" defTabSz="932742" rtl="0" eaLnBrk="1" fontAlgn="auto" latinLnBrk="0" hangingPunct="1">
              <a:lnSpc>
                <a:spcPct val="90000"/>
              </a:lnSpc>
              <a:spcBef>
                <a:spcPct val="20000"/>
              </a:spcBef>
              <a:spcAft>
                <a:spcPts val="0"/>
              </a:spcAft>
              <a:buClr>
                <a:schemeClr val="tx1"/>
              </a:buClr>
              <a:buSzPct val="100000"/>
              <a:buFontTx/>
              <a:buNone/>
              <a:tabLst/>
              <a:defRPr sz="2000" kern="1200" spc="0" baseline="0">
                <a:gradFill>
                  <a:gsLst>
                    <a:gs pos="1250">
                      <a:schemeClr val="tx1"/>
                    </a:gs>
                    <a:gs pos="100000">
                      <a:schemeClr val="tx1"/>
                    </a:gs>
                  </a:gsLst>
                  <a:lin ang="5400000" scaled="0"/>
                </a:gradFill>
                <a:latin typeface="+mn-lt"/>
                <a:ea typeface="+mn-ea"/>
                <a:cs typeface="+mn-cs"/>
              </a:defRPr>
            </a:lvl3pPr>
            <a:lvl4pPr marL="476250" marR="0" indent="0" algn="l" defTabSz="932742" rtl="0" eaLnBrk="1" fontAlgn="auto" latinLnBrk="0" hangingPunct="1">
              <a:lnSpc>
                <a:spcPct val="90000"/>
              </a:lnSpc>
              <a:spcBef>
                <a:spcPct val="20000"/>
              </a:spcBef>
              <a:spcAft>
                <a:spcPts val="0"/>
              </a:spcAft>
              <a:buClr>
                <a:schemeClr val="tx1"/>
              </a:buClr>
              <a:buSzPct val="100000"/>
              <a:buFontTx/>
              <a:buNone/>
              <a:tabLst/>
              <a:defRPr sz="1800" kern="1200" spc="0" baseline="0">
                <a:gradFill>
                  <a:gsLst>
                    <a:gs pos="1250">
                      <a:schemeClr val="tx1"/>
                    </a:gs>
                    <a:gs pos="100000">
                      <a:schemeClr val="tx1"/>
                    </a:gs>
                  </a:gsLst>
                  <a:lin ang="5400000" scaled="0"/>
                </a:gradFill>
                <a:latin typeface="+mn-lt"/>
                <a:ea typeface="+mn-ea"/>
                <a:cs typeface="+mn-cs"/>
              </a:defRPr>
            </a:lvl4pPr>
            <a:lvl5pPr marL="739775" marR="0" indent="0" algn="l" defTabSz="932742" rtl="0" eaLnBrk="1" fontAlgn="auto" latinLnBrk="0" hangingPunct="1">
              <a:lnSpc>
                <a:spcPct val="90000"/>
              </a:lnSpc>
              <a:spcBef>
                <a:spcPct val="20000"/>
              </a:spcBef>
              <a:spcAft>
                <a:spcPts val="0"/>
              </a:spcAft>
              <a:buClr>
                <a:schemeClr val="tx1"/>
              </a:buClr>
              <a:buSzPct val="100000"/>
              <a:buFontTx/>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FFFFF"/>
              </a:buClr>
            </a:pPr>
            <a:r>
              <a:rPr lang="en-US" sz="2400" dirty="0">
                <a:solidFill>
                  <a:srgbClr val="00A1E0"/>
                </a:solidFill>
                <a:latin typeface="Arial" charset="0"/>
              </a:rPr>
              <a:t>Virtual Network</a:t>
            </a:r>
          </a:p>
        </p:txBody>
      </p:sp>
      <p:pic>
        <p:nvPicPr>
          <p:cNvPr id="4" name="Picture 3"/>
          <p:cNvPicPr>
            <a:picLocks noChangeAspect="1"/>
          </p:cNvPicPr>
          <p:nvPr/>
        </p:nvPicPr>
        <p:blipFill>
          <a:blip r:embed="rId7">
            <a:lum bright="14000"/>
            <a:extLst>
              <a:ext uri="{28A0092B-C50C-407E-A947-70E740481C1C}">
                <a14:useLocalDpi xmlns:a14="http://schemas.microsoft.com/office/drawing/2010/main" val="0"/>
              </a:ext>
            </a:extLst>
          </a:blip>
          <a:stretch>
            <a:fillRect/>
          </a:stretch>
        </p:blipFill>
        <p:spPr>
          <a:xfrm>
            <a:off x="1325607" y="5335012"/>
            <a:ext cx="780290" cy="780290"/>
          </a:xfrm>
          <a:prstGeom prst="rect">
            <a:avLst/>
          </a:prstGeom>
          <a:noFill/>
        </p:spPr>
      </p:pic>
    </p:spTree>
    <p:extLst>
      <p:ext uri="{BB962C8B-B14F-4D97-AF65-F5344CB8AC3E}">
        <p14:creationId xmlns:p14="http://schemas.microsoft.com/office/powerpoint/2010/main" val="17747545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Azure infrastructure services hierarchy</a:t>
            </a:r>
          </a:p>
        </p:txBody>
      </p:sp>
      <p:sp>
        <p:nvSpPr>
          <p:cNvPr id="4" name="Text Placeholder 5"/>
          <p:cNvSpPr txBox="1">
            <a:spLocks/>
          </p:cNvSpPr>
          <p:nvPr/>
        </p:nvSpPr>
        <p:spPr>
          <a:xfrm>
            <a:off x="327583" y="2408942"/>
            <a:ext cx="5667103" cy="427490"/>
          </a:xfrm>
          <a:prstGeom prst="rect">
            <a:avLst/>
          </a:prstGeom>
        </p:spPr>
        <p:txBody>
          <a:bodyPr/>
          <a:lstStyle>
            <a:lvl1pPr marL="227013" indent="-227013" algn="l" defTabSz="1088291" rtl="0" eaLnBrk="1" latinLnBrk="0" hangingPunct="1">
              <a:lnSpc>
                <a:spcPct val="100000"/>
              </a:lnSpc>
              <a:spcBef>
                <a:spcPts val="1800"/>
              </a:spcBef>
              <a:spcAft>
                <a:spcPts val="0"/>
              </a:spcAft>
              <a:buClrTx/>
              <a:buFont typeface="Arial"/>
              <a:buChar char="•"/>
              <a:tabLst/>
              <a:defRPr lang="en-US" sz="2400" kern="1200" baseline="0" dirty="0" smtClean="0">
                <a:solidFill>
                  <a:schemeClr val="bg2"/>
                </a:solidFill>
                <a:latin typeface="+mn-lt"/>
                <a:ea typeface="+mn-ea"/>
                <a:cs typeface="+mn-cs"/>
              </a:defRPr>
            </a:lvl1pPr>
            <a:lvl2pPr marL="458788" indent="-228600" algn="l" defTabSz="1088291" rtl="0" eaLnBrk="1" latinLnBrk="0" hangingPunct="1">
              <a:lnSpc>
                <a:spcPct val="100000"/>
              </a:lnSpc>
              <a:spcBef>
                <a:spcPts val="300"/>
              </a:spcBef>
              <a:buClrTx/>
              <a:buSzPct val="100000"/>
              <a:buFont typeface="Lucida Grande"/>
              <a:buChar char="–"/>
              <a:tabLst/>
              <a:defRPr lang="en-US" sz="2000" kern="1200" baseline="0" dirty="0" smtClean="0">
                <a:solidFill>
                  <a:schemeClr val="bg2"/>
                </a:solidFill>
                <a:latin typeface="+mn-lt"/>
                <a:ea typeface="+mn-ea"/>
                <a:cs typeface="+mn-cs"/>
              </a:defRPr>
            </a:lvl2pPr>
            <a:lvl3pPr marL="688975" indent="-230188" algn="l" defTabSz="1088291" rtl="0" eaLnBrk="1" latinLnBrk="0" hangingPunct="1">
              <a:lnSpc>
                <a:spcPct val="100000"/>
              </a:lnSpc>
              <a:spcBef>
                <a:spcPts val="300"/>
              </a:spcBef>
              <a:buClrTx/>
              <a:buFont typeface="Lucida Grande"/>
              <a:buChar char="–"/>
              <a:tabLst/>
              <a:defRPr lang="en-US" sz="1800" kern="1200" dirty="0" smtClean="0">
                <a:solidFill>
                  <a:schemeClr val="bg2"/>
                </a:solidFill>
                <a:latin typeface="+mn-lt"/>
                <a:ea typeface="+mn-ea"/>
                <a:cs typeface="+mn-cs"/>
              </a:defRPr>
            </a:lvl3pPr>
            <a:lvl4pPr marL="919163" indent="-230188" algn="l" defTabSz="1088291" rtl="0" eaLnBrk="1" latinLnBrk="0" hangingPunct="1">
              <a:lnSpc>
                <a:spcPct val="100000"/>
              </a:lnSpc>
              <a:spcBef>
                <a:spcPts val="300"/>
              </a:spcBef>
              <a:buClrTx/>
              <a:buFont typeface="Lucida Grande"/>
              <a:buChar char="–"/>
              <a:tabLst/>
              <a:defRPr lang="en-US" sz="1600" kern="1200" baseline="0" dirty="0" smtClean="0">
                <a:solidFill>
                  <a:schemeClr val="bg2"/>
                </a:solidFill>
                <a:latin typeface="+mn-lt"/>
                <a:ea typeface="+mn-ea"/>
                <a:cs typeface="+mn-cs"/>
              </a:defRPr>
            </a:lvl4pPr>
            <a:lvl5pPr marL="1147763" indent="-228600" algn="l" defTabSz="1088291" rtl="0" eaLnBrk="1" latinLnBrk="0" hangingPunct="1">
              <a:lnSpc>
                <a:spcPct val="100000"/>
              </a:lnSpc>
              <a:spcBef>
                <a:spcPts val="300"/>
              </a:spcBef>
              <a:buClrTx/>
              <a:buFont typeface="Lucida Grande"/>
              <a:buChar char="–"/>
              <a:tabLst/>
              <a:defRPr lang="en-US" sz="1600" kern="1200" baseline="0" dirty="0">
                <a:solidFill>
                  <a:schemeClr val="bg2"/>
                </a:solidFill>
                <a:latin typeface="+mn-lt"/>
                <a:ea typeface="+mn-ea"/>
                <a:cs typeface="+mn-cs"/>
              </a:defRPr>
            </a:lvl5pPr>
            <a:lvl6pPr marL="911225" indent="-231775" algn="l" defTabSz="1088291" rtl="0" eaLnBrk="1" latinLnBrk="0" hangingPunct="1">
              <a:spcBef>
                <a:spcPct val="20000"/>
              </a:spcBef>
              <a:buClr>
                <a:schemeClr val="bg1"/>
              </a:buClr>
              <a:buFont typeface="Arial"/>
              <a:buChar char="•"/>
              <a:defRPr sz="1400" kern="1200" baseline="0">
                <a:solidFill>
                  <a:schemeClr val="bg1"/>
                </a:solidFill>
                <a:latin typeface="+mn-lt"/>
                <a:ea typeface="+mn-ea"/>
                <a:cs typeface="+mn-cs"/>
              </a:defRPr>
            </a:lvl6pPr>
            <a:lvl7pPr marL="1141413" indent="-230188" algn="l" defTabSz="1088291" rtl="0" eaLnBrk="1" latinLnBrk="0" hangingPunct="1">
              <a:spcBef>
                <a:spcPct val="20000"/>
              </a:spcBef>
              <a:buClr>
                <a:schemeClr val="bg1"/>
              </a:buClr>
              <a:buFont typeface="Arial"/>
              <a:buChar char="•"/>
              <a:defRPr sz="1200" kern="1200" baseline="0">
                <a:solidFill>
                  <a:srgbClr val="000000"/>
                </a:solidFill>
                <a:latin typeface="+mn-lt"/>
                <a:ea typeface="+mn-ea"/>
                <a:cs typeface="+mn-cs"/>
              </a:defRPr>
            </a:lvl7pPr>
            <a:lvl8pPr marL="4081089" indent="-272073" algn="l" defTabSz="1088291"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5235" indent="-272073" algn="l" defTabSz="1088291"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1587">
              <a:buNone/>
            </a:pPr>
            <a:r>
              <a:rPr lang="en-US" sz="2200" dirty="0" smtClean="0">
                <a:solidFill>
                  <a:schemeClr val="tx1"/>
                </a:solidFill>
              </a:rPr>
              <a:t>VMs are hosted in a cloud service</a:t>
            </a:r>
            <a:endParaRPr lang="en-US" sz="2200" dirty="0">
              <a:solidFill>
                <a:schemeClr val="tx1"/>
              </a:solidFill>
            </a:endParaRPr>
          </a:p>
        </p:txBody>
      </p:sp>
      <p:sp>
        <p:nvSpPr>
          <p:cNvPr id="5" name="Rectangle 6"/>
          <p:cNvSpPr>
            <a:spLocks noChangeArrowheads="1"/>
          </p:cNvSpPr>
          <p:nvPr/>
        </p:nvSpPr>
        <p:spPr bwMode="auto">
          <a:xfrm>
            <a:off x="8488150" y="5663376"/>
            <a:ext cx="1395624" cy="241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896203"/>
            <a:r>
              <a:rPr lang="en-US" sz="1568" dirty="0">
                <a:solidFill>
                  <a:srgbClr val="FFFFFF"/>
                </a:solidFill>
                <a:latin typeface="Segoe UI"/>
              </a:rPr>
              <a:t>Virtual Network</a:t>
            </a:r>
            <a:endParaRPr lang="en-US" sz="1372" dirty="0">
              <a:solidFill>
                <a:srgbClr val="FFFFFF"/>
              </a:solidFill>
              <a:latin typeface="Segoe UI"/>
            </a:endParaRPr>
          </a:p>
        </p:txBody>
      </p:sp>
      <p:sp>
        <p:nvSpPr>
          <p:cNvPr id="6" name="Rectangle 5"/>
          <p:cNvSpPr/>
          <p:nvPr/>
        </p:nvSpPr>
        <p:spPr>
          <a:xfrm>
            <a:off x="7020165" y="2326928"/>
            <a:ext cx="2689694" cy="3147589"/>
          </a:xfrm>
          <a:prstGeom prst="rect">
            <a:avLst/>
          </a:prstGeom>
          <a:solidFill>
            <a:srgbClr val="E9EF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58" dirty="0">
              <a:solidFill>
                <a:srgbClr val="FFFFFF"/>
              </a:solidFill>
            </a:endParaRPr>
          </a:p>
        </p:txBody>
      </p:sp>
      <p:sp>
        <p:nvSpPr>
          <p:cNvPr id="7" name="TextBox 6"/>
          <p:cNvSpPr txBox="1"/>
          <p:nvPr/>
        </p:nvSpPr>
        <p:spPr>
          <a:xfrm>
            <a:off x="9073428" y="5242293"/>
            <a:ext cx="702436" cy="273280"/>
          </a:xfrm>
          <a:prstGeom prst="rect">
            <a:avLst/>
          </a:prstGeom>
          <a:noFill/>
        </p:spPr>
        <p:txBody>
          <a:bodyPr wrap="none" rtlCol="0">
            <a:spAutoFit/>
          </a:bodyPr>
          <a:lstStyle/>
          <a:p>
            <a:pPr algn="r"/>
            <a:r>
              <a:rPr lang="en-US" sz="1176" dirty="0">
                <a:solidFill>
                  <a:srgbClr val="000000">
                    <a:lumMod val="65000"/>
                  </a:srgbClr>
                </a:solidFill>
              </a:rPr>
              <a:t>Subnet </a:t>
            </a:r>
          </a:p>
        </p:txBody>
      </p:sp>
      <p:sp>
        <p:nvSpPr>
          <p:cNvPr id="8" name="Rectangle 7"/>
          <p:cNvSpPr/>
          <p:nvPr/>
        </p:nvSpPr>
        <p:spPr>
          <a:xfrm>
            <a:off x="6870800" y="2207876"/>
            <a:ext cx="2964899" cy="3413991"/>
          </a:xfrm>
          <a:prstGeom prst="rect">
            <a:avLst/>
          </a:prstGeom>
          <a:noFill/>
          <a:ln w="38100">
            <a:solidFill>
              <a:schemeClr val="accent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58" dirty="0">
              <a:solidFill>
                <a:srgbClr val="FFFFFF"/>
              </a:solidFill>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8634" y="1926119"/>
            <a:ext cx="2349228" cy="2349228"/>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6775" y="4009195"/>
            <a:ext cx="764752" cy="764752"/>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5732" y="4009195"/>
            <a:ext cx="764752" cy="764752"/>
          </a:xfrm>
          <a:prstGeom prst="rect">
            <a:avLst/>
          </a:prstGeom>
        </p:spPr>
      </p:pic>
      <p:sp>
        <p:nvSpPr>
          <p:cNvPr id="12" name="Rectangle 11"/>
          <p:cNvSpPr/>
          <p:nvPr/>
        </p:nvSpPr>
        <p:spPr bwMode="auto">
          <a:xfrm>
            <a:off x="7094848" y="2403217"/>
            <a:ext cx="2539209" cy="2463509"/>
          </a:xfrm>
          <a:prstGeom prst="rect">
            <a:avLst/>
          </a:prstGeom>
          <a:noFill/>
          <a:ln w="19050">
            <a:solidFill>
              <a:srgbClr val="00B0F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a:gradFill>
                <a:gsLst>
                  <a:gs pos="0">
                    <a:srgbClr val="FFFFFF"/>
                  </a:gs>
                  <a:gs pos="100000">
                    <a:srgbClr val="FFFFFF"/>
                  </a:gs>
                </a:gsLst>
                <a:lin ang="5400000" scaled="0"/>
              </a:gradFill>
              <a:ea typeface="Segoe UI" pitchFamily="34" charset="0"/>
              <a:cs typeface="Segoe UI" pitchFamily="34" charset="0"/>
            </a:endParaRPr>
          </a:p>
        </p:txBody>
      </p:sp>
      <p:sp>
        <p:nvSpPr>
          <p:cNvPr id="13" name="Rectangle 12"/>
          <p:cNvSpPr/>
          <p:nvPr/>
        </p:nvSpPr>
        <p:spPr bwMode="auto">
          <a:xfrm>
            <a:off x="5974608" y="1940038"/>
            <a:ext cx="4824809" cy="4093067"/>
          </a:xfrm>
          <a:prstGeom prst="rect">
            <a:avLst/>
          </a:prstGeom>
          <a:noFill/>
          <a:ln w="57150">
            <a:solidFill>
              <a:srgbClr val="00B0F0"/>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a:gradFill>
                <a:gsLst>
                  <a:gs pos="0">
                    <a:srgbClr val="FFFFFF"/>
                  </a:gs>
                  <a:gs pos="100000">
                    <a:srgbClr val="FFFFFF"/>
                  </a:gs>
                </a:gsLst>
                <a:lin ang="5400000" scaled="0"/>
              </a:gradFill>
              <a:ea typeface="Segoe UI" pitchFamily="34" charset="0"/>
              <a:cs typeface="Segoe UI" pitchFamily="34" charset="0"/>
            </a:endParaRPr>
          </a:p>
        </p:txBody>
      </p:sp>
      <p:sp>
        <p:nvSpPr>
          <p:cNvPr id="14" name="TextBox 13"/>
          <p:cNvSpPr txBox="1"/>
          <p:nvPr/>
        </p:nvSpPr>
        <p:spPr>
          <a:xfrm>
            <a:off x="5825243" y="5970326"/>
            <a:ext cx="1917161" cy="561064"/>
          </a:xfrm>
          <a:prstGeom prst="rect">
            <a:avLst/>
          </a:prstGeom>
          <a:noFill/>
        </p:spPr>
        <p:txBody>
          <a:bodyPr wrap="none" lIns="179238" tIns="143391" rIns="179238" bIns="143391" rtlCol="0">
            <a:spAutoFit/>
          </a:bodyPr>
          <a:lstStyle/>
          <a:p>
            <a:pPr>
              <a:lnSpc>
                <a:spcPct val="90000"/>
              </a:lnSpc>
              <a:spcAft>
                <a:spcPts val="588"/>
              </a:spcAft>
            </a:pPr>
            <a:r>
              <a:rPr lang="en-US" sz="1960" dirty="0">
                <a:gradFill>
                  <a:gsLst>
                    <a:gs pos="2917">
                      <a:srgbClr val="FFFFFF"/>
                    </a:gs>
                    <a:gs pos="30000">
                      <a:srgbClr val="FFFFFF"/>
                    </a:gs>
                  </a:gsLst>
                  <a:lin ang="5400000" scaled="0"/>
                </a:gradFill>
              </a:rPr>
              <a:t>Affinity Group</a:t>
            </a: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37997" y="5644499"/>
            <a:ext cx="290258" cy="290258"/>
          </a:xfrm>
          <a:prstGeom prst="rect">
            <a:avLst/>
          </a:prstGeom>
        </p:spPr>
      </p:pic>
      <p:grpSp>
        <p:nvGrpSpPr>
          <p:cNvPr id="16" name="Group 15"/>
          <p:cNvGrpSpPr/>
          <p:nvPr/>
        </p:nvGrpSpPr>
        <p:grpSpPr>
          <a:xfrm>
            <a:off x="9378958" y="1921919"/>
            <a:ext cx="764752" cy="764752"/>
            <a:chOff x="10158481" y="4325152"/>
            <a:chExt cx="780290" cy="780290"/>
          </a:xfrm>
        </p:grpSpPr>
        <p:sp>
          <p:nvSpPr>
            <p:cNvPr id="17" name="Oval 16"/>
            <p:cNvSpPr/>
            <p:nvPr/>
          </p:nvSpPr>
          <p:spPr bwMode="auto">
            <a:xfrm>
              <a:off x="10308442" y="4623084"/>
              <a:ext cx="304799" cy="285513"/>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a:gradFill>
                  <a:gsLst>
                    <a:gs pos="0">
                      <a:srgbClr val="FFFFFF"/>
                    </a:gs>
                    <a:gs pos="100000">
                      <a:srgbClr val="FFFFFF"/>
                    </a:gs>
                  </a:gsLst>
                  <a:lin ang="5400000" scaled="0"/>
                </a:gradFill>
                <a:ea typeface="Segoe UI" pitchFamily="34" charset="0"/>
                <a:cs typeface="Segoe UI" pitchFamily="34" charset="0"/>
              </a:endParaRPr>
            </a:p>
          </p:txBody>
        </p:sp>
        <p:sp>
          <p:nvSpPr>
            <p:cNvPr id="18" name="Oval 17"/>
            <p:cNvSpPr/>
            <p:nvPr/>
          </p:nvSpPr>
          <p:spPr bwMode="auto">
            <a:xfrm>
              <a:off x="10524137" y="4494490"/>
              <a:ext cx="304799" cy="285513"/>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a:gradFill>
                  <a:gsLst>
                    <a:gs pos="0">
                      <a:srgbClr val="FFFFFF"/>
                    </a:gs>
                    <a:gs pos="100000">
                      <a:srgbClr val="FFFFFF"/>
                    </a:gs>
                  </a:gsLst>
                  <a:lin ang="5400000" scaled="0"/>
                </a:gradFill>
                <a:ea typeface="Segoe UI" pitchFamily="34" charset="0"/>
                <a:cs typeface="Segoe UI" pitchFamily="34" charset="0"/>
              </a:endParaRPr>
            </a:p>
          </p:txBody>
        </p:sp>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58481" y="4325152"/>
              <a:ext cx="780290" cy="780290"/>
            </a:xfrm>
            <a:prstGeom prst="rect">
              <a:avLst/>
            </a:prstGeom>
          </p:spPr>
        </p:pic>
      </p:grpSp>
      <p:sp>
        <p:nvSpPr>
          <p:cNvPr id="20" name="Text Placeholder 5"/>
          <p:cNvSpPr txBox="1">
            <a:spLocks/>
          </p:cNvSpPr>
          <p:nvPr/>
        </p:nvSpPr>
        <p:spPr>
          <a:xfrm>
            <a:off x="263944" y="4144404"/>
            <a:ext cx="5227781" cy="485687"/>
          </a:xfrm>
          <a:prstGeom prst="rect">
            <a:avLst/>
          </a:prstGeom>
        </p:spPr>
        <p:txBody>
          <a:bodyPr vert="horz" wrap="square" lIns="143391" tIns="89619" rIns="143391" bIns="89619" rtlCol="0">
            <a:spAutoFit/>
          </a:bodyPr>
          <a:lstStyle>
            <a:lvl1pPr marL="0" marR="0" indent="0" algn="l" defTabSz="932742" rtl="0" eaLnBrk="1" fontAlgn="auto" latinLnBrk="0" hangingPunct="1">
              <a:lnSpc>
                <a:spcPct val="90000"/>
              </a:lnSpc>
              <a:spcBef>
                <a:spcPct val="20000"/>
              </a:spcBef>
              <a:spcAft>
                <a:spcPts val="0"/>
              </a:spcAft>
              <a:buClr>
                <a:schemeClr val="tx1"/>
              </a:buClr>
              <a:buSzPct val="100000"/>
              <a:buFontTx/>
              <a:buNone/>
              <a:tabLst/>
              <a:defRPr sz="4000" kern="1200" spc="0" baseline="0">
                <a:gradFill>
                  <a:gsLst>
                    <a:gs pos="2920">
                      <a:schemeClr val="tx2"/>
                    </a:gs>
                    <a:gs pos="39000">
                      <a:schemeClr val="tx2"/>
                    </a:gs>
                  </a:gsLst>
                  <a:lin ang="5400000" scaled="0"/>
                </a:gradFill>
                <a:latin typeface="+mj-lt"/>
                <a:ea typeface="+mn-ea"/>
                <a:cs typeface="+mn-cs"/>
              </a:defRPr>
            </a:lvl1pPr>
            <a:lvl2pPr marL="28575" marR="0" indent="0" algn="l" defTabSz="932742" rtl="0" eaLnBrk="1" fontAlgn="auto" latinLnBrk="0" hangingPunct="1">
              <a:lnSpc>
                <a:spcPct val="90000"/>
              </a:lnSpc>
              <a:spcBef>
                <a:spcPct val="20000"/>
              </a:spcBef>
              <a:spcAft>
                <a:spcPts val="0"/>
              </a:spcAft>
              <a:buClr>
                <a:schemeClr val="tx1"/>
              </a:buClr>
              <a:buSzPct val="10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3838" marR="0" indent="0" algn="l" defTabSz="932742" rtl="0" eaLnBrk="1" fontAlgn="auto" latinLnBrk="0" hangingPunct="1">
              <a:lnSpc>
                <a:spcPct val="90000"/>
              </a:lnSpc>
              <a:spcBef>
                <a:spcPct val="20000"/>
              </a:spcBef>
              <a:spcAft>
                <a:spcPts val="0"/>
              </a:spcAft>
              <a:buClr>
                <a:schemeClr val="tx1"/>
              </a:buClr>
              <a:buSzPct val="100000"/>
              <a:buFontTx/>
              <a:buNone/>
              <a:tabLst/>
              <a:defRPr sz="2000" kern="1200" spc="0" baseline="0">
                <a:gradFill>
                  <a:gsLst>
                    <a:gs pos="1250">
                      <a:schemeClr val="tx1"/>
                    </a:gs>
                    <a:gs pos="100000">
                      <a:schemeClr val="tx1"/>
                    </a:gs>
                  </a:gsLst>
                  <a:lin ang="5400000" scaled="0"/>
                </a:gradFill>
                <a:latin typeface="+mn-lt"/>
                <a:ea typeface="+mn-ea"/>
                <a:cs typeface="+mn-cs"/>
              </a:defRPr>
            </a:lvl3pPr>
            <a:lvl4pPr marL="476250" marR="0" indent="0" algn="l" defTabSz="932742" rtl="0" eaLnBrk="1" fontAlgn="auto" latinLnBrk="0" hangingPunct="1">
              <a:lnSpc>
                <a:spcPct val="90000"/>
              </a:lnSpc>
              <a:spcBef>
                <a:spcPct val="20000"/>
              </a:spcBef>
              <a:spcAft>
                <a:spcPts val="0"/>
              </a:spcAft>
              <a:buClr>
                <a:schemeClr val="tx1"/>
              </a:buClr>
              <a:buSzPct val="100000"/>
              <a:buFontTx/>
              <a:buNone/>
              <a:tabLst/>
              <a:defRPr sz="1800" kern="1200" spc="0" baseline="0">
                <a:gradFill>
                  <a:gsLst>
                    <a:gs pos="1250">
                      <a:schemeClr val="tx1"/>
                    </a:gs>
                    <a:gs pos="100000">
                      <a:schemeClr val="tx1"/>
                    </a:gs>
                  </a:gsLst>
                  <a:lin ang="5400000" scaled="0"/>
                </a:gradFill>
                <a:latin typeface="+mn-lt"/>
                <a:ea typeface="+mn-ea"/>
                <a:cs typeface="+mn-cs"/>
              </a:defRPr>
            </a:lvl4pPr>
            <a:lvl5pPr marL="739775" marR="0" indent="0" algn="l" defTabSz="932742" rtl="0" eaLnBrk="1" fontAlgn="auto" latinLnBrk="0" hangingPunct="1">
              <a:lnSpc>
                <a:spcPct val="90000"/>
              </a:lnSpc>
              <a:spcBef>
                <a:spcPct val="20000"/>
              </a:spcBef>
              <a:spcAft>
                <a:spcPts val="0"/>
              </a:spcAft>
              <a:buClr>
                <a:schemeClr val="tx1"/>
              </a:buClr>
              <a:buSzPct val="100000"/>
              <a:buFontTx/>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FFFFF"/>
              </a:buClr>
            </a:pPr>
            <a:r>
              <a:rPr lang="en-US" sz="2200" dirty="0">
                <a:solidFill>
                  <a:schemeClr val="tx1"/>
                </a:solidFill>
              </a:rPr>
              <a:t>Subnets are part of a virtual network</a:t>
            </a:r>
          </a:p>
        </p:txBody>
      </p:sp>
      <p:sp>
        <p:nvSpPr>
          <p:cNvPr id="21" name="Text Placeholder 5"/>
          <p:cNvSpPr txBox="1">
            <a:spLocks/>
          </p:cNvSpPr>
          <p:nvPr/>
        </p:nvSpPr>
        <p:spPr>
          <a:xfrm>
            <a:off x="276053" y="2953262"/>
            <a:ext cx="5697088" cy="485687"/>
          </a:xfrm>
          <a:prstGeom prst="rect">
            <a:avLst/>
          </a:prstGeom>
        </p:spPr>
        <p:txBody>
          <a:bodyPr vert="horz" wrap="square" lIns="143391" tIns="89619" rIns="143391" bIns="89619" rtlCol="0">
            <a:spAutoFit/>
          </a:bodyPr>
          <a:lstStyle>
            <a:lvl1pPr marL="0" marR="0" indent="0" algn="l" defTabSz="932742" rtl="0" eaLnBrk="1" fontAlgn="auto" latinLnBrk="0" hangingPunct="1">
              <a:lnSpc>
                <a:spcPct val="90000"/>
              </a:lnSpc>
              <a:spcBef>
                <a:spcPct val="20000"/>
              </a:spcBef>
              <a:spcAft>
                <a:spcPts val="0"/>
              </a:spcAft>
              <a:buClr>
                <a:schemeClr val="tx1"/>
              </a:buClr>
              <a:buSzPct val="100000"/>
              <a:buFontTx/>
              <a:buNone/>
              <a:tabLst/>
              <a:defRPr sz="4000" kern="1200" spc="0" baseline="0">
                <a:gradFill>
                  <a:gsLst>
                    <a:gs pos="2920">
                      <a:schemeClr val="tx2"/>
                    </a:gs>
                    <a:gs pos="39000">
                      <a:schemeClr val="tx2"/>
                    </a:gs>
                  </a:gsLst>
                  <a:lin ang="5400000" scaled="0"/>
                </a:gradFill>
                <a:latin typeface="+mj-lt"/>
                <a:ea typeface="+mn-ea"/>
                <a:cs typeface="+mn-cs"/>
              </a:defRPr>
            </a:lvl1pPr>
            <a:lvl2pPr marL="28575" marR="0" indent="0" algn="l" defTabSz="932742" rtl="0" eaLnBrk="1" fontAlgn="auto" latinLnBrk="0" hangingPunct="1">
              <a:lnSpc>
                <a:spcPct val="90000"/>
              </a:lnSpc>
              <a:spcBef>
                <a:spcPct val="20000"/>
              </a:spcBef>
              <a:spcAft>
                <a:spcPts val="0"/>
              </a:spcAft>
              <a:buClr>
                <a:schemeClr val="tx1"/>
              </a:buClr>
              <a:buSzPct val="10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3838" marR="0" indent="0" algn="l" defTabSz="932742" rtl="0" eaLnBrk="1" fontAlgn="auto" latinLnBrk="0" hangingPunct="1">
              <a:lnSpc>
                <a:spcPct val="90000"/>
              </a:lnSpc>
              <a:spcBef>
                <a:spcPct val="20000"/>
              </a:spcBef>
              <a:spcAft>
                <a:spcPts val="0"/>
              </a:spcAft>
              <a:buClr>
                <a:schemeClr val="tx1"/>
              </a:buClr>
              <a:buSzPct val="100000"/>
              <a:buFontTx/>
              <a:buNone/>
              <a:tabLst/>
              <a:defRPr sz="2000" kern="1200" spc="0" baseline="0">
                <a:gradFill>
                  <a:gsLst>
                    <a:gs pos="1250">
                      <a:schemeClr val="tx1"/>
                    </a:gs>
                    <a:gs pos="100000">
                      <a:schemeClr val="tx1"/>
                    </a:gs>
                  </a:gsLst>
                  <a:lin ang="5400000" scaled="0"/>
                </a:gradFill>
                <a:latin typeface="+mn-lt"/>
                <a:ea typeface="+mn-ea"/>
                <a:cs typeface="+mn-cs"/>
              </a:defRPr>
            </a:lvl3pPr>
            <a:lvl4pPr marL="476250" marR="0" indent="0" algn="l" defTabSz="932742" rtl="0" eaLnBrk="1" fontAlgn="auto" latinLnBrk="0" hangingPunct="1">
              <a:lnSpc>
                <a:spcPct val="90000"/>
              </a:lnSpc>
              <a:spcBef>
                <a:spcPct val="20000"/>
              </a:spcBef>
              <a:spcAft>
                <a:spcPts val="0"/>
              </a:spcAft>
              <a:buClr>
                <a:schemeClr val="tx1"/>
              </a:buClr>
              <a:buSzPct val="100000"/>
              <a:buFontTx/>
              <a:buNone/>
              <a:tabLst/>
              <a:defRPr sz="1800" kern="1200" spc="0" baseline="0">
                <a:gradFill>
                  <a:gsLst>
                    <a:gs pos="1250">
                      <a:schemeClr val="tx1"/>
                    </a:gs>
                    <a:gs pos="100000">
                      <a:schemeClr val="tx1"/>
                    </a:gs>
                  </a:gsLst>
                  <a:lin ang="5400000" scaled="0"/>
                </a:gradFill>
                <a:latin typeface="+mn-lt"/>
                <a:ea typeface="+mn-ea"/>
                <a:cs typeface="+mn-cs"/>
              </a:defRPr>
            </a:lvl4pPr>
            <a:lvl5pPr marL="739775" marR="0" indent="0" algn="l" defTabSz="932742" rtl="0" eaLnBrk="1" fontAlgn="auto" latinLnBrk="0" hangingPunct="1">
              <a:lnSpc>
                <a:spcPct val="90000"/>
              </a:lnSpc>
              <a:spcBef>
                <a:spcPct val="20000"/>
              </a:spcBef>
              <a:spcAft>
                <a:spcPts val="0"/>
              </a:spcAft>
              <a:buClr>
                <a:schemeClr val="tx1"/>
              </a:buClr>
              <a:buSzPct val="100000"/>
              <a:buFontTx/>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FFFFF"/>
              </a:buClr>
            </a:pPr>
            <a:r>
              <a:rPr lang="en-US" sz="2200" dirty="0">
                <a:solidFill>
                  <a:schemeClr val="tx1"/>
                </a:solidFill>
              </a:rPr>
              <a:t>VMs can be a member of an availability set</a:t>
            </a:r>
          </a:p>
        </p:txBody>
      </p:sp>
      <p:sp>
        <p:nvSpPr>
          <p:cNvPr id="22" name="Text Placeholder 5"/>
          <p:cNvSpPr txBox="1">
            <a:spLocks/>
          </p:cNvSpPr>
          <p:nvPr/>
        </p:nvSpPr>
        <p:spPr>
          <a:xfrm>
            <a:off x="280032" y="3555779"/>
            <a:ext cx="5601194" cy="485687"/>
          </a:xfrm>
          <a:prstGeom prst="rect">
            <a:avLst/>
          </a:prstGeom>
        </p:spPr>
        <p:txBody>
          <a:bodyPr vert="horz" wrap="square" lIns="143391" tIns="89619" rIns="143391" bIns="89619" rtlCol="0">
            <a:spAutoFit/>
          </a:bodyPr>
          <a:lstStyle>
            <a:lvl1pPr marL="0" marR="0" indent="0" algn="l" defTabSz="932742" rtl="0" eaLnBrk="1" fontAlgn="auto" latinLnBrk="0" hangingPunct="1">
              <a:lnSpc>
                <a:spcPct val="90000"/>
              </a:lnSpc>
              <a:spcBef>
                <a:spcPct val="20000"/>
              </a:spcBef>
              <a:spcAft>
                <a:spcPts val="0"/>
              </a:spcAft>
              <a:buClr>
                <a:schemeClr val="tx1"/>
              </a:buClr>
              <a:buSzPct val="100000"/>
              <a:buFontTx/>
              <a:buNone/>
              <a:tabLst/>
              <a:defRPr sz="4000" kern="1200" spc="0" baseline="0">
                <a:gradFill>
                  <a:gsLst>
                    <a:gs pos="2920">
                      <a:schemeClr val="tx2"/>
                    </a:gs>
                    <a:gs pos="39000">
                      <a:schemeClr val="tx2"/>
                    </a:gs>
                  </a:gsLst>
                  <a:lin ang="5400000" scaled="0"/>
                </a:gradFill>
                <a:latin typeface="+mj-lt"/>
                <a:ea typeface="+mn-ea"/>
                <a:cs typeface="+mn-cs"/>
              </a:defRPr>
            </a:lvl1pPr>
            <a:lvl2pPr marL="28575" marR="0" indent="0" algn="l" defTabSz="932742" rtl="0" eaLnBrk="1" fontAlgn="auto" latinLnBrk="0" hangingPunct="1">
              <a:lnSpc>
                <a:spcPct val="90000"/>
              </a:lnSpc>
              <a:spcBef>
                <a:spcPct val="20000"/>
              </a:spcBef>
              <a:spcAft>
                <a:spcPts val="0"/>
              </a:spcAft>
              <a:buClr>
                <a:schemeClr val="tx1"/>
              </a:buClr>
              <a:buSzPct val="10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3838" marR="0" indent="0" algn="l" defTabSz="932742" rtl="0" eaLnBrk="1" fontAlgn="auto" latinLnBrk="0" hangingPunct="1">
              <a:lnSpc>
                <a:spcPct val="90000"/>
              </a:lnSpc>
              <a:spcBef>
                <a:spcPct val="20000"/>
              </a:spcBef>
              <a:spcAft>
                <a:spcPts val="0"/>
              </a:spcAft>
              <a:buClr>
                <a:schemeClr val="tx1"/>
              </a:buClr>
              <a:buSzPct val="100000"/>
              <a:buFontTx/>
              <a:buNone/>
              <a:tabLst/>
              <a:defRPr sz="2000" kern="1200" spc="0" baseline="0">
                <a:gradFill>
                  <a:gsLst>
                    <a:gs pos="1250">
                      <a:schemeClr val="tx1"/>
                    </a:gs>
                    <a:gs pos="100000">
                      <a:schemeClr val="tx1"/>
                    </a:gs>
                  </a:gsLst>
                  <a:lin ang="5400000" scaled="0"/>
                </a:gradFill>
                <a:latin typeface="+mn-lt"/>
                <a:ea typeface="+mn-ea"/>
                <a:cs typeface="+mn-cs"/>
              </a:defRPr>
            </a:lvl3pPr>
            <a:lvl4pPr marL="476250" marR="0" indent="0" algn="l" defTabSz="932742" rtl="0" eaLnBrk="1" fontAlgn="auto" latinLnBrk="0" hangingPunct="1">
              <a:lnSpc>
                <a:spcPct val="90000"/>
              </a:lnSpc>
              <a:spcBef>
                <a:spcPct val="20000"/>
              </a:spcBef>
              <a:spcAft>
                <a:spcPts val="0"/>
              </a:spcAft>
              <a:buClr>
                <a:schemeClr val="tx1"/>
              </a:buClr>
              <a:buSzPct val="100000"/>
              <a:buFontTx/>
              <a:buNone/>
              <a:tabLst/>
              <a:defRPr sz="1800" kern="1200" spc="0" baseline="0">
                <a:gradFill>
                  <a:gsLst>
                    <a:gs pos="1250">
                      <a:schemeClr val="tx1"/>
                    </a:gs>
                    <a:gs pos="100000">
                      <a:schemeClr val="tx1"/>
                    </a:gs>
                  </a:gsLst>
                  <a:lin ang="5400000" scaled="0"/>
                </a:gradFill>
                <a:latin typeface="+mn-lt"/>
                <a:ea typeface="+mn-ea"/>
                <a:cs typeface="+mn-cs"/>
              </a:defRPr>
            </a:lvl4pPr>
            <a:lvl5pPr marL="739775" marR="0" indent="0" algn="l" defTabSz="932742" rtl="0" eaLnBrk="1" fontAlgn="auto" latinLnBrk="0" hangingPunct="1">
              <a:lnSpc>
                <a:spcPct val="90000"/>
              </a:lnSpc>
              <a:spcBef>
                <a:spcPct val="20000"/>
              </a:spcBef>
              <a:spcAft>
                <a:spcPts val="0"/>
              </a:spcAft>
              <a:buClr>
                <a:schemeClr val="tx1"/>
              </a:buClr>
              <a:buSzPct val="100000"/>
              <a:buFontTx/>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FFFFF"/>
              </a:buClr>
            </a:pPr>
            <a:r>
              <a:rPr lang="en-US" sz="2200" dirty="0">
                <a:solidFill>
                  <a:schemeClr val="tx1"/>
                </a:solidFill>
              </a:rPr>
              <a:t>VMs can be located on subnets</a:t>
            </a:r>
          </a:p>
        </p:txBody>
      </p:sp>
      <p:sp>
        <p:nvSpPr>
          <p:cNvPr id="23" name="Rectangle 22"/>
          <p:cNvSpPr/>
          <p:nvPr/>
        </p:nvSpPr>
        <p:spPr bwMode="auto">
          <a:xfrm>
            <a:off x="7617626" y="2735845"/>
            <a:ext cx="520371" cy="488881"/>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a:gradFill>
                <a:gsLst>
                  <a:gs pos="0">
                    <a:srgbClr val="FFFFFF"/>
                  </a:gs>
                  <a:gs pos="100000">
                    <a:srgbClr val="FFFFFF"/>
                  </a:gs>
                </a:gsLst>
                <a:lin ang="5400000" scaled="0"/>
              </a:gradFill>
              <a:ea typeface="Segoe UI" pitchFamily="34" charset="0"/>
              <a:cs typeface="Segoe UI" pitchFamily="34" charset="0"/>
            </a:endParaRPr>
          </a:p>
        </p:txBody>
      </p:sp>
      <p:sp>
        <p:nvSpPr>
          <p:cNvPr id="24" name="Text Placeholder 5"/>
          <p:cNvSpPr txBox="1">
            <a:spLocks/>
          </p:cNvSpPr>
          <p:nvPr/>
        </p:nvSpPr>
        <p:spPr>
          <a:xfrm>
            <a:off x="269171" y="4736892"/>
            <a:ext cx="6030902" cy="485687"/>
          </a:xfrm>
          <a:prstGeom prst="rect">
            <a:avLst/>
          </a:prstGeom>
        </p:spPr>
        <p:txBody>
          <a:bodyPr vert="horz" wrap="square" lIns="143391" tIns="89619" rIns="143391" bIns="89619" rtlCol="0">
            <a:spAutoFit/>
          </a:bodyPr>
          <a:lstStyle>
            <a:lvl1pPr marL="0" marR="0" indent="0" algn="l" defTabSz="932742" rtl="0" eaLnBrk="1" fontAlgn="auto" latinLnBrk="0" hangingPunct="1">
              <a:lnSpc>
                <a:spcPct val="90000"/>
              </a:lnSpc>
              <a:spcBef>
                <a:spcPct val="20000"/>
              </a:spcBef>
              <a:spcAft>
                <a:spcPts val="0"/>
              </a:spcAft>
              <a:buClr>
                <a:schemeClr val="tx1"/>
              </a:buClr>
              <a:buSzPct val="100000"/>
              <a:buFontTx/>
              <a:buNone/>
              <a:tabLst/>
              <a:defRPr sz="4000" kern="1200" spc="0" baseline="0">
                <a:gradFill>
                  <a:gsLst>
                    <a:gs pos="2920">
                      <a:schemeClr val="tx2"/>
                    </a:gs>
                    <a:gs pos="39000">
                      <a:schemeClr val="tx2"/>
                    </a:gs>
                  </a:gsLst>
                  <a:lin ang="5400000" scaled="0"/>
                </a:gradFill>
                <a:latin typeface="+mj-lt"/>
                <a:ea typeface="+mn-ea"/>
                <a:cs typeface="+mn-cs"/>
              </a:defRPr>
            </a:lvl1pPr>
            <a:lvl2pPr marL="28575" marR="0" indent="0" algn="l" defTabSz="932742" rtl="0" eaLnBrk="1" fontAlgn="auto" latinLnBrk="0" hangingPunct="1">
              <a:lnSpc>
                <a:spcPct val="90000"/>
              </a:lnSpc>
              <a:spcBef>
                <a:spcPct val="20000"/>
              </a:spcBef>
              <a:spcAft>
                <a:spcPts val="0"/>
              </a:spcAft>
              <a:buClr>
                <a:schemeClr val="tx1"/>
              </a:buClr>
              <a:buSzPct val="10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3838" marR="0" indent="0" algn="l" defTabSz="932742" rtl="0" eaLnBrk="1" fontAlgn="auto" latinLnBrk="0" hangingPunct="1">
              <a:lnSpc>
                <a:spcPct val="90000"/>
              </a:lnSpc>
              <a:spcBef>
                <a:spcPct val="20000"/>
              </a:spcBef>
              <a:spcAft>
                <a:spcPts val="0"/>
              </a:spcAft>
              <a:buClr>
                <a:schemeClr val="tx1"/>
              </a:buClr>
              <a:buSzPct val="100000"/>
              <a:buFontTx/>
              <a:buNone/>
              <a:tabLst/>
              <a:defRPr sz="2000" kern="1200" spc="0" baseline="0">
                <a:gradFill>
                  <a:gsLst>
                    <a:gs pos="1250">
                      <a:schemeClr val="tx1"/>
                    </a:gs>
                    <a:gs pos="100000">
                      <a:schemeClr val="tx1"/>
                    </a:gs>
                  </a:gsLst>
                  <a:lin ang="5400000" scaled="0"/>
                </a:gradFill>
                <a:latin typeface="+mn-lt"/>
                <a:ea typeface="+mn-ea"/>
                <a:cs typeface="+mn-cs"/>
              </a:defRPr>
            </a:lvl3pPr>
            <a:lvl4pPr marL="476250" marR="0" indent="0" algn="l" defTabSz="932742" rtl="0" eaLnBrk="1" fontAlgn="auto" latinLnBrk="0" hangingPunct="1">
              <a:lnSpc>
                <a:spcPct val="90000"/>
              </a:lnSpc>
              <a:spcBef>
                <a:spcPct val="20000"/>
              </a:spcBef>
              <a:spcAft>
                <a:spcPts val="0"/>
              </a:spcAft>
              <a:buClr>
                <a:schemeClr val="tx1"/>
              </a:buClr>
              <a:buSzPct val="100000"/>
              <a:buFontTx/>
              <a:buNone/>
              <a:tabLst/>
              <a:defRPr sz="1800" kern="1200" spc="0" baseline="0">
                <a:gradFill>
                  <a:gsLst>
                    <a:gs pos="1250">
                      <a:schemeClr val="tx1"/>
                    </a:gs>
                    <a:gs pos="100000">
                      <a:schemeClr val="tx1"/>
                    </a:gs>
                  </a:gsLst>
                  <a:lin ang="5400000" scaled="0"/>
                </a:gradFill>
                <a:latin typeface="+mn-lt"/>
                <a:ea typeface="+mn-ea"/>
                <a:cs typeface="+mn-cs"/>
              </a:defRPr>
            </a:lvl4pPr>
            <a:lvl5pPr marL="739775" marR="0" indent="0" algn="l" defTabSz="932742" rtl="0" eaLnBrk="1" fontAlgn="auto" latinLnBrk="0" hangingPunct="1">
              <a:lnSpc>
                <a:spcPct val="90000"/>
              </a:lnSpc>
              <a:spcBef>
                <a:spcPct val="20000"/>
              </a:spcBef>
              <a:spcAft>
                <a:spcPts val="0"/>
              </a:spcAft>
              <a:buClr>
                <a:schemeClr val="tx1"/>
              </a:buClr>
              <a:buSzPct val="100000"/>
              <a:buFontTx/>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FFFFF"/>
              </a:buClr>
            </a:pPr>
            <a:r>
              <a:rPr lang="en-US" sz="2200" dirty="0">
                <a:solidFill>
                  <a:schemeClr val="tx1"/>
                </a:solidFill>
              </a:rPr>
              <a:t>A virtual network is part of an affinity group </a:t>
            </a:r>
          </a:p>
        </p:txBody>
      </p:sp>
      <p:sp>
        <p:nvSpPr>
          <p:cNvPr id="25" name="Rectangle 24"/>
          <p:cNvSpPr/>
          <p:nvPr/>
        </p:nvSpPr>
        <p:spPr bwMode="auto">
          <a:xfrm>
            <a:off x="8603453" y="2735845"/>
            <a:ext cx="520371" cy="488881"/>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a:gradFill>
                <a:gsLst>
                  <a:gs pos="0">
                    <a:srgbClr val="FFFFFF"/>
                  </a:gs>
                  <a:gs pos="100000">
                    <a:srgbClr val="FFFFFF"/>
                  </a:gs>
                </a:gsLst>
                <a:lin ang="5400000" scaled="0"/>
              </a:gradFill>
              <a:ea typeface="Segoe UI" pitchFamily="34" charset="0"/>
              <a:cs typeface="Segoe UI" pitchFamily="34" charset="0"/>
            </a:endParaRPr>
          </a:p>
        </p:txBody>
      </p:sp>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6775" y="2571486"/>
            <a:ext cx="764752" cy="764752"/>
          </a:xfrm>
          <a:prstGeom prst="rect">
            <a:avLst/>
          </a:prstGeom>
        </p:spPr>
      </p:pic>
      <p:pic>
        <p:nvPicPr>
          <p:cNvPr id="27" name="Pictur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5732" y="2571486"/>
            <a:ext cx="764752" cy="764752"/>
          </a:xfrm>
          <a:prstGeom prst="rect">
            <a:avLst/>
          </a:prstGeom>
        </p:spPr>
      </p:pic>
    </p:spTree>
    <p:extLst>
      <p:ext uri="{BB962C8B-B14F-4D97-AF65-F5344CB8AC3E}">
        <p14:creationId xmlns:p14="http://schemas.microsoft.com/office/powerpoint/2010/main" val="329107549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P spid="6" grpId="0" animBg="1"/>
      <p:bldP spid="7" grpId="0"/>
      <p:bldP spid="8" grpId="0" animBg="1"/>
      <p:bldP spid="12" grpId="0" animBg="1"/>
      <p:bldP spid="13" grpId="0" animBg="1"/>
      <p:bldP spid="14" grpId="0"/>
      <p:bldP spid="20" grpId="0"/>
      <p:bldP spid="21" grpId="0"/>
      <p:bldP spid="22" grpId="0"/>
      <p:bldP spid="23" grpId="0" animBg="1"/>
      <p:bldP spid="24" grpId="0"/>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Demo</a:t>
            </a:r>
            <a:endParaRPr lang="en-US" dirty="0"/>
          </a:p>
        </p:txBody>
      </p:sp>
      <p:sp>
        <p:nvSpPr>
          <p:cNvPr id="5" name="Text Placeholder 4"/>
          <p:cNvSpPr>
            <a:spLocks noGrp="1"/>
          </p:cNvSpPr>
          <p:nvPr>
            <p:ph type="body" sz="quarter" idx="16"/>
          </p:nvPr>
        </p:nvSpPr>
        <p:spPr/>
        <p:txBody>
          <a:bodyPr/>
          <a:lstStyle/>
          <a:p>
            <a:r>
              <a:rPr lang="en-US" dirty="0" smtClean="0"/>
              <a:t>Environment Walkthrough</a:t>
            </a:r>
            <a:endParaRPr lang="en-US" dirty="0"/>
          </a:p>
        </p:txBody>
      </p:sp>
    </p:spTree>
    <p:extLst>
      <p:ext uri="{BB962C8B-B14F-4D97-AF65-F5344CB8AC3E}">
        <p14:creationId xmlns:p14="http://schemas.microsoft.com/office/powerpoint/2010/main" val="2121629429"/>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Architecture</a:t>
            </a:r>
            <a:endParaRPr lang="en-US" dirty="0"/>
          </a:p>
        </p:txBody>
      </p:sp>
    </p:spTree>
    <p:extLst>
      <p:ext uri="{BB962C8B-B14F-4D97-AF65-F5344CB8AC3E}">
        <p14:creationId xmlns:p14="http://schemas.microsoft.com/office/powerpoint/2010/main" val="2820089551"/>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Simple Citrix deployment on Azure</a:t>
            </a:r>
          </a:p>
        </p:txBody>
      </p:sp>
      <p:sp>
        <p:nvSpPr>
          <p:cNvPr id="4" name="Rectangle 3"/>
          <p:cNvSpPr/>
          <p:nvPr/>
        </p:nvSpPr>
        <p:spPr>
          <a:xfrm>
            <a:off x="2256057" y="2323150"/>
            <a:ext cx="6200926" cy="3147589"/>
          </a:xfrm>
          <a:prstGeom prst="rect">
            <a:avLst/>
          </a:prstGeom>
          <a:solidFill>
            <a:srgbClr val="E9EFF7"/>
          </a:solidFill>
          <a:ln>
            <a:solidFill>
              <a:srgbClr val="00A1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58" dirty="0">
              <a:solidFill>
                <a:srgbClr val="FFFFFF"/>
              </a:solidFill>
            </a:endParaRPr>
          </a:p>
        </p:txBody>
      </p:sp>
      <p:sp>
        <p:nvSpPr>
          <p:cNvPr id="5" name="Rectangle 6"/>
          <p:cNvSpPr>
            <a:spLocks noChangeArrowheads="1"/>
          </p:cNvSpPr>
          <p:nvPr/>
        </p:nvSpPr>
        <p:spPr bwMode="auto">
          <a:xfrm>
            <a:off x="7364432" y="5777248"/>
            <a:ext cx="1395624" cy="241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896203"/>
            <a:r>
              <a:rPr lang="en-US" sz="1568" dirty="0">
                <a:latin typeface="Segoe UI"/>
              </a:rPr>
              <a:t>Virtual Network</a:t>
            </a:r>
            <a:endParaRPr lang="en-US" sz="1372" dirty="0">
              <a:latin typeface="Segoe UI"/>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1669" y="5781411"/>
            <a:ext cx="290258" cy="290258"/>
          </a:xfrm>
          <a:prstGeom prst="rect">
            <a:avLst/>
          </a:prstGeom>
        </p:spPr>
      </p:pic>
      <p:grpSp>
        <p:nvGrpSpPr>
          <p:cNvPr id="7" name="Group 6"/>
          <p:cNvGrpSpPr/>
          <p:nvPr/>
        </p:nvGrpSpPr>
        <p:grpSpPr>
          <a:xfrm>
            <a:off x="6299345" y="3967032"/>
            <a:ext cx="920445" cy="1016423"/>
            <a:chOff x="6890516" y="3034281"/>
            <a:chExt cx="939148" cy="1037075"/>
          </a:xfrm>
        </p:grpSpPr>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5112" y="3034281"/>
              <a:ext cx="780290" cy="780290"/>
            </a:xfrm>
            <a:prstGeom prst="rect">
              <a:avLst/>
            </a:prstGeom>
          </p:spPr>
        </p:pic>
        <p:sp>
          <p:nvSpPr>
            <p:cNvPr id="9" name="TextBox 8"/>
            <p:cNvSpPr txBox="1"/>
            <p:nvPr/>
          </p:nvSpPr>
          <p:spPr>
            <a:xfrm>
              <a:off x="6890516" y="3792523"/>
              <a:ext cx="939148" cy="278833"/>
            </a:xfrm>
            <a:prstGeom prst="rect">
              <a:avLst/>
            </a:prstGeom>
            <a:noFill/>
          </p:spPr>
          <p:txBody>
            <a:bodyPr wrap="none" rtlCol="0">
              <a:spAutoFit/>
            </a:bodyPr>
            <a:lstStyle/>
            <a:p>
              <a:pPr algn="r"/>
              <a:r>
                <a:rPr lang="en-US" sz="1176" dirty="0" smtClean="0">
                  <a:solidFill>
                    <a:srgbClr val="000000">
                      <a:lumMod val="65000"/>
                    </a:srgbClr>
                  </a:solidFill>
                </a:rPr>
                <a:t>Server VDI</a:t>
              </a:r>
              <a:endParaRPr lang="en-US" sz="1176" dirty="0">
                <a:solidFill>
                  <a:srgbClr val="000000">
                    <a:lumMod val="65000"/>
                  </a:srgbClr>
                </a:solidFill>
              </a:endParaRPr>
            </a:p>
          </p:txBody>
        </p:sp>
      </p:grpSp>
      <p:grpSp>
        <p:nvGrpSpPr>
          <p:cNvPr id="10" name="Group 9"/>
          <p:cNvGrpSpPr/>
          <p:nvPr/>
        </p:nvGrpSpPr>
        <p:grpSpPr>
          <a:xfrm>
            <a:off x="6049648" y="2802093"/>
            <a:ext cx="1314784" cy="1021160"/>
            <a:chOff x="6616662" y="1947297"/>
            <a:chExt cx="1341498" cy="1041908"/>
          </a:xfrm>
        </p:grpSpPr>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4795" y="1947297"/>
              <a:ext cx="780290" cy="780290"/>
            </a:xfrm>
            <a:prstGeom prst="rect">
              <a:avLst/>
            </a:prstGeom>
          </p:spPr>
        </p:pic>
        <p:sp>
          <p:nvSpPr>
            <p:cNvPr id="12" name="TextBox 11"/>
            <p:cNvSpPr txBox="1"/>
            <p:nvPr/>
          </p:nvSpPr>
          <p:spPr>
            <a:xfrm>
              <a:off x="6616662" y="2710374"/>
              <a:ext cx="1341498" cy="278831"/>
            </a:xfrm>
            <a:prstGeom prst="rect">
              <a:avLst/>
            </a:prstGeom>
            <a:noFill/>
          </p:spPr>
          <p:txBody>
            <a:bodyPr wrap="none" rtlCol="0">
              <a:spAutoFit/>
            </a:bodyPr>
            <a:lstStyle/>
            <a:p>
              <a:pPr algn="r"/>
              <a:r>
                <a:rPr lang="en-US" sz="1176" dirty="0" smtClean="0">
                  <a:solidFill>
                    <a:srgbClr val="000000">
                      <a:lumMod val="65000"/>
                    </a:srgbClr>
                  </a:solidFill>
                </a:rPr>
                <a:t>XA Session Host</a:t>
              </a:r>
              <a:endParaRPr lang="en-US" sz="1176" dirty="0">
                <a:solidFill>
                  <a:srgbClr val="000000">
                    <a:lumMod val="65000"/>
                  </a:srgbClr>
                </a:solidFill>
              </a:endParaRPr>
            </a:p>
          </p:txBody>
        </p:sp>
      </p:grpSp>
      <p:grpSp>
        <p:nvGrpSpPr>
          <p:cNvPr id="13" name="Group 12"/>
          <p:cNvGrpSpPr/>
          <p:nvPr/>
        </p:nvGrpSpPr>
        <p:grpSpPr>
          <a:xfrm>
            <a:off x="7294484" y="3340450"/>
            <a:ext cx="1082350" cy="1008959"/>
            <a:chOff x="8026100" y="3040062"/>
            <a:chExt cx="1104341" cy="1029459"/>
          </a:xfrm>
        </p:grpSpPr>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88126" y="3040062"/>
              <a:ext cx="780290" cy="780290"/>
            </a:xfrm>
            <a:prstGeom prst="rect">
              <a:avLst/>
            </a:prstGeom>
          </p:spPr>
        </p:pic>
        <p:sp>
          <p:nvSpPr>
            <p:cNvPr id="15" name="TextBox 14"/>
            <p:cNvSpPr txBox="1"/>
            <p:nvPr/>
          </p:nvSpPr>
          <p:spPr>
            <a:xfrm>
              <a:off x="8026100" y="3792522"/>
              <a:ext cx="1104341" cy="276999"/>
            </a:xfrm>
            <a:prstGeom prst="rect">
              <a:avLst/>
            </a:prstGeom>
            <a:noFill/>
          </p:spPr>
          <p:txBody>
            <a:bodyPr wrap="none" rtlCol="0">
              <a:spAutoFit/>
            </a:bodyPr>
            <a:lstStyle/>
            <a:p>
              <a:pPr algn="r"/>
              <a:r>
                <a:rPr lang="en-US" sz="1176" dirty="0">
                  <a:solidFill>
                    <a:srgbClr val="000000">
                      <a:lumMod val="65000"/>
                    </a:srgbClr>
                  </a:solidFill>
                </a:rPr>
                <a:t>AD Controller</a:t>
              </a:r>
            </a:p>
          </p:txBody>
        </p:sp>
      </p:grpSp>
      <p:sp>
        <p:nvSpPr>
          <p:cNvPr id="17" name="TextBox 16"/>
          <p:cNvSpPr txBox="1"/>
          <p:nvPr/>
        </p:nvSpPr>
        <p:spPr>
          <a:xfrm>
            <a:off x="7214336" y="5101837"/>
            <a:ext cx="1162498" cy="273280"/>
          </a:xfrm>
          <a:prstGeom prst="rect">
            <a:avLst/>
          </a:prstGeom>
          <a:noFill/>
        </p:spPr>
        <p:txBody>
          <a:bodyPr wrap="none" rtlCol="0">
            <a:spAutoFit/>
          </a:bodyPr>
          <a:lstStyle/>
          <a:p>
            <a:pPr algn="r"/>
            <a:r>
              <a:rPr lang="en-US" sz="1176" dirty="0">
                <a:solidFill>
                  <a:srgbClr val="000000">
                    <a:lumMod val="65000"/>
                  </a:srgbClr>
                </a:solidFill>
              </a:rPr>
              <a:t>Single Subnet </a:t>
            </a:r>
          </a:p>
        </p:txBody>
      </p:sp>
      <p:grpSp>
        <p:nvGrpSpPr>
          <p:cNvPr id="23" name="Group 22"/>
          <p:cNvGrpSpPr/>
          <p:nvPr/>
        </p:nvGrpSpPr>
        <p:grpSpPr>
          <a:xfrm>
            <a:off x="2306376" y="3248480"/>
            <a:ext cx="1454244" cy="999784"/>
            <a:chOff x="3396463" y="1966621"/>
            <a:chExt cx="1483793" cy="1020097"/>
          </a:xfrm>
        </p:grpSpPr>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7571" y="1966621"/>
              <a:ext cx="780290" cy="780290"/>
            </a:xfrm>
            <a:prstGeom prst="rect">
              <a:avLst/>
            </a:prstGeom>
          </p:spPr>
        </p:pic>
        <p:sp>
          <p:nvSpPr>
            <p:cNvPr id="25" name="TextBox 24"/>
            <p:cNvSpPr txBox="1"/>
            <p:nvPr/>
          </p:nvSpPr>
          <p:spPr>
            <a:xfrm>
              <a:off x="3396463" y="2707886"/>
              <a:ext cx="1483793" cy="278832"/>
            </a:xfrm>
            <a:prstGeom prst="rect">
              <a:avLst/>
            </a:prstGeom>
            <a:noFill/>
          </p:spPr>
          <p:txBody>
            <a:bodyPr wrap="none" rtlCol="0">
              <a:spAutoFit/>
            </a:bodyPr>
            <a:lstStyle/>
            <a:p>
              <a:pPr algn="r"/>
              <a:r>
                <a:rPr lang="en-US" sz="1176" dirty="0" smtClean="0">
                  <a:solidFill>
                    <a:srgbClr val="000000">
                      <a:lumMod val="65000"/>
                    </a:srgbClr>
                  </a:solidFill>
                </a:rPr>
                <a:t>Netscaler Gateway</a:t>
              </a:r>
              <a:endParaRPr lang="en-US" sz="1176" dirty="0">
                <a:solidFill>
                  <a:srgbClr val="000000">
                    <a:lumMod val="65000"/>
                  </a:srgbClr>
                </a:solidFill>
              </a:endParaRPr>
            </a:p>
          </p:txBody>
        </p:sp>
      </p:grpSp>
      <p:grpSp>
        <p:nvGrpSpPr>
          <p:cNvPr id="35" name="Group 34"/>
          <p:cNvGrpSpPr/>
          <p:nvPr/>
        </p:nvGrpSpPr>
        <p:grpSpPr>
          <a:xfrm>
            <a:off x="1886083" y="1838454"/>
            <a:ext cx="764752" cy="764752"/>
            <a:chOff x="10158481" y="4325152"/>
            <a:chExt cx="780290" cy="780290"/>
          </a:xfrm>
        </p:grpSpPr>
        <p:sp>
          <p:nvSpPr>
            <p:cNvPr id="36" name="Oval 35"/>
            <p:cNvSpPr/>
            <p:nvPr/>
          </p:nvSpPr>
          <p:spPr bwMode="auto">
            <a:xfrm>
              <a:off x="10308442" y="4623084"/>
              <a:ext cx="304799" cy="285513"/>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a:gradFill>
                  <a:gsLst>
                    <a:gs pos="0">
                      <a:srgbClr val="FFFFFF"/>
                    </a:gs>
                    <a:gs pos="100000">
                      <a:srgbClr val="FFFFFF"/>
                    </a:gs>
                  </a:gsLst>
                  <a:lin ang="5400000" scaled="0"/>
                </a:gradFill>
                <a:ea typeface="Segoe UI" pitchFamily="34" charset="0"/>
                <a:cs typeface="Segoe UI" pitchFamily="34" charset="0"/>
              </a:endParaRPr>
            </a:p>
          </p:txBody>
        </p:sp>
        <p:sp>
          <p:nvSpPr>
            <p:cNvPr id="37" name="Oval 36"/>
            <p:cNvSpPr/>
            <p:nvPr/>
          </p:nvSpPr>
          <p:spPr bwMode="auto">
            <a:xfrm>
              <a:off x="10524137" y="4494490"/>
              <a:ext cx="304799" cy="285513"/>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a:gradFill>
                  <a:gsLst>
                    <a:gs pos="0">
                      <a:srgbClr val="FFFFFF"/>
                    </a:gs>
                    <a:gs pos="100000">
                      <a:srgbClr val="FFFFFF"/>
                    </a:gs>
                  </a:gsLst>
                  <a:lin ang="5400000" scaled="0"/>
                </a:gradFill>
                <a:ea typeface="Segoe UI" pitchFamily="34" charset="0"/>
                <a:cs typeface="Segoe UI" pitchFamily="34" charset="0"/>
              </a:endParaRPr>
            </a:p>
          </p:txBody>
        </p:sp>
        <p:pic>
          <p:nvPicPr>
            <p:cNvPr id="38" name="Picture 3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58481" y="4325152"/>
              <a:ext cx="780290" cy="780290"/>
            </a:xfrm>
            <a:prstGeom prst="rect">
              <a:avLst/>
            </a:prstGeom>
          </p:spPr>
        </p:pic>
      </p:grpSp>
      <p:sp>
        <p:nvSpPr>
          <p:cNvPr id="75" name="Rounded Rectangle 74"/>
          <p:cNvSpPr/>
          <p:nvPr/>
        </p:nvSpPr>
        <p:spPr bwMode="auto">
          <a:xfrm>
            <a:off x="3760400" y="2652836"/>
            <a:ext cx="2350419" cy="2557223"/>
          </a:xfrm>
          <a:prstGeom prst="roundRect">
            <a:avLst>
              <a:gd name="adj" fmla="val 8288"/>
            </a:avLst>
          </a:prstGeom>
          <a:solidFill>
            <a:schemeClr val="accent6">
              <a:lumMod val="40000"/>
              <a:lumOff val="60000"/>
            </a:schemeClr>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08" rIns="0" bIns="45708" numCol="1" rtlCol="0" anchor="ctr" anchorCtr="0" compatLnSpc="1">
            <a:prstTxWarp prst="textNoShape">
              <a:avLst/>
            </a:prstTxWarp>
          </a:bodyPr>
          <a:lstStyle/>
          <a:p>
            <a:pPr algn="ctr" defTabSz="913916" fontAlgn="base">
              <a:spcBef>
                <a:spcPct val="0"/>
              </a:spcBef>
              <a:spcAft>
                <a:spcPct val="0"/>
              </a:spcAft>
            </a:pPr>
            <a:endParaRPr lang="en-US" sz="1960" dirty="0">
              <a:gradFill>
                <a:gsLst>
                  <a:gs pos="0">
                    <a:srgbClr val="FFFFFF"/>
                  </a:gs>
                  <a:gs pos="100000">
                    <a:srgbClr val="FFFFFF"/>
                  </a:gs>
                </a:gsLst>
                <a:lin ang="5400000" scaled="0"/>
              </a:gradFill>
            </a:endParaRPr>
          </a:p>
        </p:txBody>
      </p:sp>
      <p:cxnSp>
        <p:nvCxnSpPr>
          <p:cNvPr id="42" name="Straight Arrow Connector 41"/>
          <p:cNvCxnSpPr/>
          <p:nvPr/>
        </p:nvCxnSpPr>
        <p:spPr>
          <a:xfrm>
            <a:off x="1291682" y="3701530"/>
            <a:ext cx="1339208" cy="0"/>
          </a:xfrm>
          <a:prstGeom prst="straightConnector1">
            <a:avLst/>
          </a:prstGeom>
          <a:ln w="38100">
            <a:solidFill>
              <a:schemeClr val="accent1">
                <a:alpha val="50000"/>
              </a:schemeClr>
            </a:solidFill>
            <a:headEnd type="none"/>
            <a:tailEnd type="triangle"/>
          </a:ln>
        </p:spPr>
        <p:style>
          <a:lnRef idx="3">
            <a:schemeClr val="accent3"/>
          </a:lnRef>
          <a:fillRef idx="0">
            <a:schemeClr val="accent3"/>
          </a:fillRef>
          <a:effectRef idx="2">
            <a:schemeClr val="accent3"/>
          </a:effectRef>
          <a:fontRef idx="minor">
            <a:schemeClr val="tx1"/>
          </a:fontRef>
        </p:style>
      </p:cxnSp>
      <p:sp>
        <p:nvSpPr>
          <p:cNvPr id="43" name="TextBox 42"/>
          <p:cNvSpPr txBox="1"/>
          <p:nvPr/>
        </p:nvSpPr>
        <p:spPr>
          <a:xfrm>
            <a:off x="200316" y="4573260"/>
            <a:ext cx="1388305" cy="755848"/>
          </a:xfrm>
          <a:prstGeom prst="rect">
            <a:avLst/>
          </a:prstGeom>
          <a:noFill/>
        </p:spPr>
        <p:txBody>
          <a:bodyPr wrap="square" rtlCol="0">
            <a:spAutoFit/>
          </a:bodyPr>
          <a:lstStyle/>
          <a:p>
            <a:r>
              <a:rPr lang="en-US" sz="1078" dirty="0"/>
              <a:t>Connect </a:t>
            </a:r>
            <a:r>
              <a:rPr lang="en-US" sz="1078" dirty="0" smtClean="0"/>
              <a:t>Via  cloudapp.net port 443 endpoint to </a:t>
            </a:r>
            <a:r>
              <a:rPr lang="en-US" sz="1078" dirty="0" err="1" smtClean="0"/>
              <a:t>Netscaler</a:t>
            </a:r>
            <a:r>
              <a:rPr lang="en-US" sz="1078" dirty="0" smtClean="0"/>
              <a:t> Gateway</a:t>
            </a:r>
            <a:endParaRPr lang="en-US" sz="1078" dirty="0"/>
          </a:p>
        </p:txBody>
      </p:sp>
      <p:sp>
        <p:nvSpPr>
          <p:cNvPr id="44" name="Rectangle 43"/>
          <p:cNvSpPr/>
          <p:nvPr/>
        </p:nvSpPr>
        <p:spPr>
          <a:xfrm>
            <a:off x="1744178" y="1928615"/>
            <a:ext cx="6999813" cy="3702631"/>
          </a:xfrm>
          <a:prstGeom prst="rect">
            <a:avLst/>
          </a:prstGeom>
          <a:noFill/>
          <a:ln w="38100">
            <a:solidFill>
              <a:schemeClr val="accent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1038" name="Picture 14" descr="http://findicons.com/files/icons/730/soft/128/user_mal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0316" y="3279348"/>
            <a:ext cx="1182228" cy="1182228"/>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oup 18"/>
          <p:cNvGrpSpPr/>
          <p:nvPr/>
        </p:nvGrpSpPr>
        <p:grpSpPr>
          <a:xfrm>
            <a:off x="5018080" y="4017519"/>
            <a:ext cx="970138" cy="1010758"/>
            <a:chOff x="3716011" y="3040062"/>
            <a:chExt cx="989850" cy="1031295"/>
          </a:xfrm>
        </p:grpSpPr>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6037" y="3040062"/>
              <a:ext cx="780290" cy="780290"/>
            </a:xfrm>
            <a:prstGeom prst="rect">
              <a:avLst/>
            </a:prstGeom>
          </p:spPr>
        </p:pic>
        <p:sp>
          <p:nvSpPr>
            <p:cNvPr id="21" name="TextBox 20"/>
            <p:cNvSpPr txBox="1"/>
            <p:nvPr/>
          </p:nvSpPr>
          <p:spPr>
            <a:xfrm>
              <a:off x="3716011" y="3792524"/>
              <a:ext cx="989850" cy="278833"/>
            </a:xfrm>
            <a:prstGeom prst="rect">
              <a:avLst/>
            </a:prstGeom>
            <a:noFill/>
          </p:spPr>
          <p:txBody>
            <a:bodyPr wrap="none" rtlCol="0">
              <a:spAutoFit/>
            </a:bodyPr>
            <a:lstStyle/>
            <a:p>
              <a:pPr algn="r"/>
              <a:r>
                <a:rPr lang="en-US" sz="1176" dirty="0">
                  <a:solidFill>
                    <a:srgbClr val="000000">
                      <a:lumMod val="65000"/>
                    </a:srgbClr>
                  </a:solidFill>
                </a:rPr>
                <a:t>SQL Server</a:t>
              </a:r>
            </a:p>
          </p:txBody>
        </p:sp>
      </p:grpSp>
      <p:grpSp>
        <p:nvGrpSpPr>
          <p:cNvPr id="26" name="Group 25"/>
          <p:cNvGrpSpPr/>
          <p:nvPr/>
        </p:nvGrpSpPr>
        <p:grpSpPr>
          <a:xfrm>
            <a:off x="5113465" y="2879740"/>
            <a:ext cx="936183" cy="1010758"/>
            <a:chOff x="3856037" y="3040062"/>
            <a:chExt cx="955204" cy="1031295"/>
          </a:xfrm>
        </p:grpSpPr>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6037" y="3040062"/>
              <a:ext cx="780290" cy="780290"/>
            </a:xfrm>
            <a:prstGeom prst="rect">
              <a:avLst/>
            </a:prstGeom>
          </p:spPr>
        </p:pic>
        <p:sp>
          <p:nvSpPr>
            <p:cNvPr id="28" name="TextBox 27"/>
            <p:cNvSpPr txBox="1"/>
            <p:nvPr/>
          </p:nvSpPr>
          <p:spPr>
            <a:xfrm>
              <a:off x="3950602" y="3792524"/>
              <a:ext cx="860639" cy="278833"/>
            </a:xfrm>
            <a:prstGeom prst="rect">
              <a:avLst/>
            </a:prstGeom>
            <a:noFill/>
          </p:spPr>
          <p:txBody>
            <a:bodyPr wrap="none" rtlCol="0">
              <a:spAutoFit/>
            </a:bodyPr>
            <a:lstStyle/>
            <a:p>
              <a:pPr algn="r"/>
              <a:r>
                <a:rPr lang="en-US" sz="1176" dirty="0" smtClean="0">
                  <a:solidFill>
                    <a:srgbClr val="000000">
                      <a:lumMod val="65000"/>
                    </a:srgbClr>
                  </a:solidFill>
                </a:rPr>
                <a:t>Storefront</a:t>
              </a:r>
              <a:endParaRPr lang="en-US" sz="1176" dirty="0">
                <a:solidFill>
                  <a:srgbClr val="000000">
                    <a:lumMod val="65000"/>
                  </a:srgbClr>
                </a:solidFill>
              </a:endParaRPr>
            </a:p>
          </p:txBody>
        </p:sp>
      </p:grpSp>
      <p:grpSp>
        <p:nvGrpSpPr>
          <p:cNvPr id="29" name="Group 28"/>
          <p:cNvGrpSpPr/>
          <p:nvPr/>
        </p:nvGrpSpPr>
        <p:grpSpPr>
          <a:xfrm>
            <a:off x="3718196" y="2869339"/>
            <a:ext cx="1415860" cy="1016028"/>
            <a:chOff x="3523868" y="1947297"/>
            <a:chExt cx="1444627" cy="1036671"/>
          </a:xfrm>
        </p:grpSpPr>
        <p:pic>
          <p:nvPicPr>
            <p:cNvPr id="30" name="Pictur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6037" y="1947297"/>
              <a:ext cx="780290" cy="780290"/>
            </a:xfrm>
            <a:prstGeom prst="rect">
              <a:avLst/>
            </a:prstGeom>
          </p:spPr>
        </p:pic>
        <p:sp>
          <p:nvSpPr>
            <p:cNvPr id="31" name="TextBox 30"/>
            <p:cNvSpPr txBox="1"/>
            <p:nvPr/>
          </p:nvSpPr>
          <p:spPr>
            <a:xfrm>
              <a:off x="3523868" y="2706969"/>
              <a:ext cx="1444627" cy="276999"/>
            </a:xfrm>
            <a:prstGeom prst="rect">
              <a:avLst/>
            </a:prstGeom>
            <a:noFill/>
          </p:spPr>
          <p:txBody>
            <a:bodyPr wrap="none" rtlCol="0">
              <a:spAutoFit/>
            </a:bodyPr>
            <a:lstStyle/>
            <a:p>
              <a:pPr algn="r"/>
              <a:r>
                <a:rPr lang="en-US" sz="1176" dirty="0">
                  <a:solidFill>
                    <a:srgbClr val="000000">
                      <a:lumMod val="65000"/>
                    </a:srgbClr>
                  </a:solidFill>
                </a:rPr>
                <a:t>Delivery Controller</a:t>
              </a:r>
            </a:p>
          </p:txBody>
        </p:sp>
      </p:grpSp>
      <p:grpSp>
        <p:nvGrpSpPr>
          <p:cNvPr id="32" name="Group 31"/>
          <p:cNvGrpSpPr/>
          <p:nvPr/>
        </p:nvGrpSpPr>
        <p:grpSpPr>
          <a:xfrm>
            <a:off x="3809977" y="4017519"/>
            <a:ext cx="1186543" cy="1010758"/>
            <a:chOff x="3608187" y="3040062"/>
            <a:chExt cx="1210651" cy="1031295"/>
          </a:xfrm>
        </p:grpSpPr>
        <p:pic>
          <p:nvPicPr>
            <p:cNvPr id="33" name="Picture 3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6037" y="3040062"/>
              <a:ext cx="780290" cy="780290"/>
            </a:xfrm>
            <a:prstGeom prst="rect">
              <a:avLst/>
            </a:prstGeom>
          </p:spPr>
        </p:pic>
        <p:sp>
          <p:nvSpPr>
            <p:cNvPr id="34" name="TextBox 33"/>
            <p:cNvSpPr txBox="1"/>
            <p:nvPr/>
          </p:nvSpPr>
          <p:spPr>
            <a:xfrm>
              <a:off x="3608187" y="3792524"/>
              <a:ext cx="1210651" cy="278833"/>
            </a:xfrm>
            <a:prstGeom prst="rect">
              <a:avLst/>
            </a:prstGeom>
            <a:noFill/>
          </p:spPr>
          <p:txBody>
            <a:bodyPr wrap="none" rtlCol="0">
              <a:spAutoFit/>
            </a:bodyPr>
            <a:lstStyle/>
            <a:p>
              <a:pPr algn="r"/>
              <a:r>
                <a:rPr lang="en-US" sz="1176" dirty="0">
                  <a:solidFill>
                    <a:srgbClr val="000000">
                      <a:lumMod val="65000"/>
                    </a:srgbClr>
                  </a:solidFill>
                </a:rPr>
                <a:t>License Server</a:t>
              </a:r>
            </a:p>
          </p:txBody>
        </p:sp>
      </p:grpSp>
    </p:spTree>
    <p:extLst>
      <p:ext uri="{BB962C8B-B14F-4D97-AF65-F5344CB8AC3E}">
        <p14:creationId xmlns:p14="http://schemas.microsoft.com/office/powerpoint/2010/main" val="247545904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038"/>
                                        </p:tgtEl>
                                        <p:attrNameLst>
                                          <p:attrName>style.visibility</p:attrName>
                                        </p:attrNameLst>
                                      </p:cBhvr>
                                      <p:to>
                                        <p:strVal val="visible"/>
                                      </p:to>
                                    </p:set>
                                    <p:animEffect transition="in" filter="fade">
                                      <p:cBhvr>
                                        <p:cTn id="11" dur="500"/>
                                        <p:tgtEl>
                                          <p:spTgt spid="103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500"/>
                                        <p:tgtEl>
                                          <p:spTgt spid="4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p:cNvSpPr/>
          <p:nvPr/>
        </p:nvSpPr>
        <p:spPr>
          <a:xfrm>
            <a:off x="9498125" y="1928614"/>
            <a:ext cx="2290748" cy="3702631"/>
          </a:xfrm>
          <a:prstGeom prst="rect">
            <a:avLst/>
          </a:prstGeom>
          <a:noFill/>
          <a:ln w="38100">
            <a:solidFill>
              <a:schemeClr val="accent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58" dirty="0">
              <a:solidFill>
                <a:srgbClr val="FFFFFF"/>
              </a:solidFill>
            </a:endParaRPr>
          </a:p>
        </p:txBody>
      </p:sp>
      <p:sp>
        <p:nvSpPr>
          <p:cNvPr id="2" name="Title 1"/>
          <p:cNvSpPr>
            <a:spLocks noGrp="1"/>
          </p:cNvSpPr>
          <p:nvPr>
            <p:ph type="title"/>
          </p:nvPr>
        </p:nvSpPr>
        <p:spPr/>
        <p:txBody>
          <a:bodyPr/>
          <a:lstStyle/>
          <a:p>
            <a:r>
              <a:rPr lang="en-US" dirty="0"/>
              <a:t>Simple hybrid deployment</a:t>
            </a:r>
          </a:p>
        </p:txBody>
      </p:sp>
      <p:sp>
        <p:nvSpPr>
          <p:cNvPr id="4" name="Rectangle 3"/>
          <p:cNvSpPr/>
          <p:nvPr/>
        </p:nvSpPr>
        <p:spPr>
          <a:xfrm>
            <a:off x="2256057" y="2323150"/>
            <a:ext cx="6200926" cy="3147589"/>
          </a:xfrm>
          <a:prstGeom prst="rect">
            <a:avLst/>
          </a:prstGeom>
          <a:solidFill>
            <a:srgbClr val="E9EFF7"/>
          </a:solidFill>
          <a:ln>
            <a:solidFill>
              <a:srgbClr val="00A1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58" dirty="0">
              <a:solidFill>
                <a:srgbClr val="FFFFFF"/>
              </a:solidFill>
            </a:endParaRPr>
          </a:p>
        </p:txBody>
      </p:sp>
      <p:sp>
        <p:nvSpPr>
          <p:cNvPr id="5" name="Rectangle 6"/>
          <p:cNvSpPr>
            <a:spLocks noChangeArrowheads="1"/>
          </p:cNvSpPr>
          <p:nvPr/>
        </p:nvSpPr>
        <p:spPr bwMode="auto">
          <a:xfrm>
            <a:off x="7364432" y="5777248"/>
            <a:ext cx="1395624" cy="241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896203"/>
            <a:r>
              <a:rPr lang="en-US" sz="1568" dirty="0">
                <a:latin typeface="Segoe UI"/>
              </a:rPr>
              <a:t>Virtual Network</a:t>
            </a:r>
            <a:endParaRPr lang="en-US" sz="1372" dirty="0">
              <a:latin typeface="Segoe UI"/>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1669" y="5781411"/>
            <a:ext cx="290258" cy="290258"/>
          </a:xfrm>
          <a:prstGeom prst="rect">
            <a:avLst/>
          </a:prstGeom>
        </p:spPr>
      </p:pic>
      <p:grpSp>
        <p:nvGrpSpPr>
          <p:cNvPr id="7" name="Group 6"/>
          <p:cNvGrpSpPr/>
          <p:nvPr/>
        </p:nvGrpSpPr>
        <p:grpSpPr>
          <a:xfrm>
            <a:off x="6299345" y="3967032"/>
            <a:ext cx="920445" cy="1016423"/>
            <a:chOff x="6890516" y="3034281"/>
            <a:chExt cx="939148" cy="1037075"/>
          </a:xfrm>
        </p:grpSpPr>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5112" y="3034281"/>
              <a:ext cx="780290" cy="780290"/>
            </a:xfrm>
            <a:prstGeom prst="rect">
              <a:avLst/>
            </a:prstGeom>
          </p:spPr>
        </p:pic>
        <p:sp>
          <p:nvSpPr>
            <p:cNvPr id="9" name="TextBox 8"/>
            <p:cNvSpPr txBox="1"/>
            <p:nvPr/>
          </p:nvSpPr>
          <p:spPr>
            <a:xfrm>
              <a:off x="6890516" y="3792523"/>
              <a:ext cx="939148" cy="278833"/>
            </a:xfrm>
            <a:prstGeom prst="rect">
              <a:avLst/>
            </a:prstGeom>
            <a:noFill/>
          </p:spPr>
          <p:txBody>
            <a:bodyPr wrap="none" rtlCol="0">
              <a:spAutoFit/>
            </a:bodyPr>
            <a:lstStyle/>
            <a:p>
              <a:pPr algn="r"/>
              <a:r>
                <a:rPr lang="en-US" sz="1176" dirty="0" smtClean="0">
                  <a:solidFill>
                    <a:srgbClr val="000000">
                      <a:lumMod val="65000"/>
                    </a:srgbClr>
                  </a:solidFill>
                </a:rPr>
                <a:t>Server VDI</a:t>
              </a:r>
              <a:endParaRPr lang="en-US" sz="1176" dirty="0">
                <a:solidFill>
                  <a:srgbClr val="000000">
                    <a:lumMod val="65000"/>
                  </a:srgbClr>
                </a:solidFill>
              </a:endParaRPr>
            </a:p>
          </p:txBody>
        </p:sp>
      </p:grpSp>
      <p:grpSp>
        <p:nvGrpSpPr>
          <p:cNvPr id="10" name="Group 9"/>
          <p:cNvGrpSpPr/>
          <p:nvPr/>
        </p:nvGrpSpPr>
        <p:grpSpPr>
          <a:xfrm>
            <a:off x="6049648" y="2802093"/>
            <a:ext cx="1314784" cy="1021160"/>
            <a:chOff x="6616662" y="1947297"/>
            <a:chExt cx="1341498" cy="1041908"/>
          </a:xfrm>
        </p:grpSpPr>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4795" y="1947297"/>
              <a:ext cx="780290" cy="780290"/>
            </a:xfrm>
            <a:prstGeom prst="rect">
              <a:avLst/>
            </a:prstGeom>
          </p:spPr>
        </p:pic>
        <p:sp>
          <p:nvSpPr>
            <p:cNvPr id="12" name="TextBox 11"/>
            <p:cNvSpPr txBox="1"/>
            <p:nvPr/>
          </p:nvSpPr>
          <p:spPr>
            <a:xfrm>
              <a:off x="6616662" y="2710374"/>
              <a:ext cx="1341498" cy="278831"/>
            </a:xfrm>
            <a:prstGeom prst="rect">
              <a:avLst/>
            </a:prstGeom>
            <a:noFill/>
          </p:spPr>
          <p:txBody>
            <a:bodyPr wrap="none" rtlCol="0">
              <a:spAutoFit/>
            </a:bodyPr>
            <a:lstStyle/>
            <a:p>
              <a:pPr algn="r"/>
              <a:r>
                <a:rPr lang="en-US" sz="1176" dirty="0" smtClean="0">
                  <a:solidFill>
                    <a:srgbClr val="000000">
                      <a:lumMod val="65000"/>
                    </a:srgbClr>
                  </a:solidFill>
                </a:rPr>
                <a:t>XA Session Host</a:t>
              </a:r>
              <a:endParaRPr lang="en-US" sz="1176" dirty="0">
                <a:solidFill>
                  <a:srgbClr val="000000">
                    <a:lumMod val="65000"/>
                  </a:srgbClr>
                </a:solidFill>
              </a:endParaRPr>
            </a:p>
          </p:txBody>
        </p:sp>
      </p:grpSp>
      <p:grpSp>
        <p:nvGrpSpPr>
          <p:cNvPr id="13" name="Group 12"/>
          <p:cNvGrpSpPr/>
          <p:nvPr/>
        </p:nvGrpSpPr>
        <p:grpSpPr>
          <a:xfrm>
            <a:off x="7294484" y="3340450"/>
            <a:ext cx="1082350" cy="1008959"/>
            <a:chOff x="8026100" y="3040062"/>
            <a:chExt cx="1104341" cy="1029459"/>
          </a:xfrm>
        </p:grpSpPr>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88126" y="3040062"/>
              <a:ext cx="780290" cy="780290"/>
            </a:xfrm>
            <a:prstGeom prst="rect">
              <a:avLst/>
            </a:prstGeom>
          </p:spPr>
        </p:pic>
        <p:sp>
          <p:nvSpPr>
            <p:cNvPr id="15" name="TextBox 14"/>
            <p:cNvSpPr txBox="1"/>
            <p:nvPr/>
          </p:nvSpPr>
          <p:spPr>
            <a:xfrm>
              <a:off x="8026100" y="3792522"/>
              <a:ext cx="1104341" cy="276999"/>
            </a:xfrm>
            <a:prstGeom prst="rect">
              <a:avLst/>
            </a:prstGeom>
            <a:noFill/>
          </p:spPr>
          <p:txBody>
            <a:bodyPr wrap="none" rtlCol="0">
              <a:spAutoFit/>
            </a:bodyPr>
            <a:lstStyle/>
            <a:p>
              <a:pPr algn="r"/>
              <a:r>
                <a:rPr lang="en-US" sz="1176" dirty="0">
                  <a:solidFill>
                    <a:srgbClr val="000000">
                      <a:lumMod val="65000"/>
                    </a:srgbClr>
                  </a:solidFill>
                </a:rPr>
                <a:t>AD Controller</a:t>
              </a:r>
            </a:p>
          </p:txBody>
        </p:sp>
      </p:grpSp>
      <p:sp>
        <p:nvSpPr>
          <p:cNvPr id="17" name="TextBox 16"/>
          <p:cNvSpPr txBox="1"/>
          <p:nvPr/>
        </p:nvSpPr>
        <p:spPr>
          <a:xfrm>
            <a:off x="7214336" y="5101837"/>
            <a:ext cx="1162498" cy="273280"/>
          </a:xfrm>
          <a:prstGeom prst="rect">
            <a:avLst/>
          </a:prstGeom>
          <a:noFill/>
        </p:spPr>
        <p:txBody>
          <a:bodyPr wrap="none" rtlCol="0">
            <a:spAutoFit/>
          </a:bodyPr>
          <a:lstStyle/>
          <a:p>
            <a:pPr algn="r"/>
            <a:r>
              <a:rPr lang="en-US" sz="1176" dirty="0">
                <a:solidFill>
                  <a:srgbClr val="000000">
                    <a:lumMod val="65000"/>
                  </a:srgbClr>
                </a:solidFill>
              </a:rPr>
              <a:t>Single Subnet </a:t>
            </a:r>
          </a:p>
        </p:txBody>
      </p:sp>
      <p:grpSp>
        <p:nvGrpSpPr>
          <p:cNvPr id="19" name="Group 18"/>
          <p:cNvGrpSpPr/>
          <p:nvPr/>
        </p:nvGrpSpPr>
        <p:grpSpPr>
          <a:xfrm>
            <a:off x="5018080" y="4017519"/>
            <a:ext cx="970138" cy="1010758"/>
            <a:chOff x="3716011" y="3040062"/>
            <a:chExt cx="989850" cy="1031295"/>
          </a:xfrm>
        </p:grpSpPr>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6037" y="3040062"/>
              <a:ext cx="780290" cy="780290"/>
            </a:xfrm>
            <a:prstGeom prst="rect">
              <a:avLst/>
            </a:prstGeom>
          </p:spPr>
        </p:pic>
        <p:sp>
          <p:nvSpPr>
            <p:cNvPr id="21" name="TextBox 20"/>
            <p:cNvSpPr txBox="1"/>
            <p:nvPr/>
          </p:nvSpPr>
          <p:spPr>
            <a:xfrm>
              <a:off x="3716011" y="3792524"/>
              <a:ext cx="989850" cy="278833"/>
            </a:xfrm>
            <a:prstGeom prst="rect">
              <a:avLst/>
            </a:prstGeom>
            <a:noFill/>
          </p:spPr>
          <p:txBody>
            <a:bodyPr wrap="none" rtlCol="0">
              <a:spAutoFit/>
            </a:bodyPr>
            <a:lstStyle/>
            <a:p>
              <a:pPr algn="r"/>
              <a:r>
                <a:rPr lang="en-US" sz="1176" dirty="0">
                  <a:solidFill>
                    <a:srgbClr val="000000">
                      <a:lumMod val="65000"/>
                    </a:srgbClr>
                  </a:solidFill>
                </a:rPr>
                <a:t>SQL Server</a:t>
              </a:r>
            </a:p>
          </p:txBody>
        </p:sp>
      </p:grpSp>
      <p:grpSp>
        <p:nvGrpSpPr>
          <p:cNvPr id="23" name="Group 22"/>
          <p:cNvGrpSpPr/>
          <p:nvPr/>
        </p:nvGrpSpPr>
        <p:grpSpPr>
          <a:xfrm>
            <a:off x="2306376" y="3248480"/>
            <a:ext cx="1454244" cy="999784"/>
            <a:chOff x="3396463" y="1966621"/>
            <a:chExt cx="1483793" cy="1020097"/>
          </a:xfrm>
        </p:grpSpPr>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7571" y="1966621"/>
              <a:ext cx="780290" cy="780290"/>
            </a:xfrm>
            <a:prstGeom prst="rect">
              <a:avLst/>
            </a:prstGeom>
          </p:spPr>
        </p:pic>
        <p:sp>
          <p:nvSpPr>
            <p:cNvPr id="25" name="TextBox 24"/>
            <p:cNvSpPr txBox="1"/>
            <p:nvPr/>
          </p:nvSpPr>
          <p:spPr>
            <a:xfrm>
              <a:off x="3396463" y="2707886"/>
              <a:ext cx="1483793" cy="278832"/>
            </a:xfrm>
            <a:prstGeom prst="rect">
              <a:avLst/>
            </a:prstGeom>
            <a:noFill/>
          </p:spPr>
          <p:txBody>
            <a:bodyPr wrap="none" rtlCol="0">
              <a:spAutoFit/>
            </a:bodyPr>
            <a:lstStyle/>
            <a:p>
              <a:pPr algn="r"/>
              <a:r>
                <a:rPr lang="en-US" sz="1176" dirty="0" smtClean="0">
                  <a:solidFill>
                    <a:srgbClr val="000000">
                      <a:lumMod val="65000"/>
                    </a:srgbClr>
                  </a:solidFill>
                </a:rPr>
                <a:t>Netscaler Gateway</a:t>
              </a:r>
              <a:endParaRPr lang="en-US" sz="1176" dirty="0">
                <a:solidFill>
                  <a:srgbClr val="000000">
                    <a:lumMod val="65000"/>
                  </a:srgbClr>
                </a:solidFill>
              </a:endParaRPr>
            </a:p>
          </p:txBody>
        </p:sp>
      </p:grpSp>
      <p:grpSp>
        <p:nvGrpSpPr>
          <p:cNvPr id="26" name="Group 25"/>
          <p:cNvGrpSpPr/>
          <p:nvPr/>
        </p:nvGrpSpPr>
        <p:grpSpPr>
          <a:xfrm>
            <a:off x="5113465" y="2879740"/>
            <a:ext cx="936183" cy="1010758"/>
            <a:chOff x="3856037" y="3040062"/>
            <a:chExt cx="955204" cy="1031295"/>
          </a:xfrm>
        </p:grpSpPr>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6037" y="3040062"/>
              <a:ext cx="780290" cy="780290"/>
            </a:xfrm>
            <a:prstGeom prst="rect">
              <a:avLst/>
            </a:prstGeom>
          </p:spPr>
        </p:pic>
        <p:sp>
          <p:nvSpPr>
            <p:cNvPr id="28" name="TextBox 27"/>
            <p:cNvSpPr txBox="1"/>
            <p:nvPr/>
          </p:nvSpPr>
          <p:spPr>
            <a:xfrm>
              <a:off x="3950602" y="3792524"/>
              <a:ext cx="860639" cy="278833"/>
            </a:xfrm>
            <a:prstGeom prst="rect">
              <a:avLst/>
            </a:prstGeom>
            <a:noFill/>
          </p:spPr>
          <p:txBody>
            <a:bodyPr wrap="none" rtlCol="0">
              <a:spAutoFit/>
            </a:bodyPr>
            <a:lstStyle/>
            <a:p>
              <a:pPr algn="r"/>
              <a:r>
                <a:rPr lang="en-US" sz="1176" dirty="0" smtClean="0">
                  <a:solidFill>
                    <a:srgbClr val="000000">
                      <a:lumMod val="65000"/>
                    </a:srgbClr>
                  </a:solidFill>
                </a:rPr>
                <a:t>Storefront</a:t>
              </a:r>
              <a:endParaRPr lang="en-US" sz="1176" dirty="0">
                <a:solidFill>
                  <a:srgbClr val="000000">
                    <a:lumMod val="65000"/>
                  </a:srgbClr>
                </a:solidFill>
              </a:endParaRPr>
            </a:p>
          </p:txBody>
        </p:sp>
      </p:grpSp>
      <p:grpSp>
        <p:nvGrpSpPr>
          <p:cNvPr id="29" name="Group 28"/>
          <p:cNvGrpSpPr/>
          <p:nvPr/>
        </p:nvGrpSpPr>
        <p:grpSpPr>
          <a:xfrm>
            <a:off x="3718196" y="2869339"/>
            <a:ext cx="1415860" cy="1016028"/>
            <a:chOff x="3523868" y="1947297"/>
            <a:chExt cx="1444627" cy="1036671"/>
          </a:xfrm>
        </p:grpSpPr>
        <p:pic>
          <p:nvPicPr>
            <p:cNvPr id="30" name="Pictur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6037" y="1947297"/>
              <a:ext cx="780290" cy="780290"/>
            </a:xfrm>
            <a:prstGeom prst="rect">
              <a:avLst/>
            </a:prstGeom>
          </p:spPr>
        </p:pic>
        <p:sp>
          <p:nvSpPr>
            <p:cNvPr id="31" name="TextBox 30"/>
            <p:cNvSpPr txBox="1"/>
            <p:nvPr/>
          </p:nvSpPr>
          <p:spPr>
            <a:xfrm>
              <a:off x="3523868" y="2706969"/>
              <a:ext cx="1444627" cy="276999"/>
            </a:xfrm>
            <a:prstGeom prst="rect">
              <a:avLst/>
            </a:prstGeom>
            <a:noFill/>
          </p:spPr>
          <p:txBody>
            <a:bodyPr wrap="none" rtlCol="0">
              <a:spAutoFit/>
            </a:bodyPr>
            <a:lstStyle/>
            <a:p>
              <a:pPr algn="r"/>
              <a:r>
                <a:rPr lang="en-US" sz="1176" dirty="0">
                  <a:solidFill>
                    <a:srgbClr val="000000">
                      <a:lumMod val="65000"/>
                    </a:srgbClr>
                  </a:solidFill>
                </a:rPr>
                <a:t>Delivery Controller</a:t>
              </a:r>
            </a:p>
          </p:txBody>
        </p:sp>
      </p:grpSp>
      <p:grpSp>
        <p:nvGrpSpPr>
          <p:cNvPr id="32" name="Group 31"/>
          <p:cNvGrpSpPr/>
          <p:nvPr/>
        </p:nvGrpSpPr>
        <p:grpSpPr>
          <a:xfrm>
            <a:off x="3809977" y="4017519"/>
            <a:ext cx="1186543" cy="1010758"/>
            <a:chOff x="3608187" y="3040062"/>
            <a:chExt cx="1210651" cy="1031295"/>
          </a:xfrm>
        </p:grpSpPr>
        <p:pic>
          <p:nvPicPr>
            <p:cNvPr id="33" name="Picture 3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6037" y="3040062"/>
              <a:ext cx="780290" cy="780290"/>
            </a:xfrm>
            <a:prstGeom prst="rect">
              <a:avLst/>
            </a:prstGeom>
          </p:spPr>
        </p:pic>
        <p:sp>
          <p:nvSpPr>
            <p:cNvPr id="34" name="TextBox 33"/>
            <p:cNvSpPr txBox="1"/>
            <p:nvPr/>
          </p:nvSpPr>
          <p:spPr>
            <a:xfrm>
              <a:off x="3608187" y="3792524"/>
              <a:ext cx="1210651" cy="278833"/>
            </a:xfrm>
            <a:prstGeom prst="rect">
              <a:avLst/>
            </a:prstGeom>
            <a:noFill/>
          </p:spPr>
          <p:txBody>
            <a:bodyPr wrap="none" rtlCol="0">
              <a:spAutoFit/>
            </a:bodyPr>
            <a:lstStyle/>
            <a:p>
              <a:pPr algn="r"/>
              <a:r>
                <a:rPr lang="en-US" sz="1176" dirty="0">
                  <a:solidFill>
                    <a:srgbClr val="000000">
                      <a:lumMod val="65000"/>
                    </a:srgbClr>
                  </a:solidFill>
                </a:rPr>
                <a:t>License Server</a:t>
              </a:r>
            </a:p>
          </p:txBody>
        </p:sp>
      </p:grpSp>
      <p:grpSp>
        <p:nvGrpSpPr>
          <p:cNvPr id="35" name="Group 34"/>
          <p:cNvGrpSpPr/>
          <p:nvPr/>
        </p:nvGrpSpPr>
        <p:grpSpPr>
          <a:xfrm>
            <a:off x="1886083" y="1838454"/>
            <a:ext cx="764752" cy="764752"/>
            <a:chOff x="10158481" y="4325152"/>
            <a:chExt cx="780290" cy="780290"/>
          </a:xfrm>
        </p:grpSpPr>
        <p:sp>
          <p:nvSpPr>
            <p:cNvPr id="36" name="Oval 35"/>
            <p:cNvSpPr/>
            <p:nvPr/>
          </p:nvSpPr>
          <p:spPr bwMode="auto">
            <a:xfrm>
              <a:off x="10308442" y="4623084"/>
              <a:ext cx="304799" cy="285513"/>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a:gradFill>
                  <a:gsLst>
                    <a:gs pos="0">
                      <a:srgbClr val="FFFFFF"/>
                    </a:gs>
                    <a:gs pos="100000">
                      <a:srgbClr val="FFFFFF"/>
                    </a:gs>
                  </a:gsLst>
                  <a:lin ang="5400000" scaled="0"/>
                </a:gradFill>
                <a:ea typeface="Segoe UI" pitchFamily="34" charset="0"/>
                <a:cs typeface="Segoe UI" pitchFamily="34" charset="0"/>
              </a:endParaRPr>
            </a:p>
          </p:txBody>
        </p:sp>
        <p:sp>
          <p:nvSpPr>
            <p:cNvPr id="37" name="Oval 36"/>
            <p:cNvSpPr/>
            <p:nvPr/>
          </p:nvSpPr>
          <p:spPr bwMode="auto">
            <a:xfrm>
              <a:off x="10524137" y="4494490"/>
              <a:ext cx="304799" cy="285513"/>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a:gradFill>
                  <a:gsLst>
                    <a:gs pos="0">
                      <a:srgbClr val="FFFFFF"/>
                    </a:gs>
                    <a:gs pos="100000">
                      <a:srgbClr val="FFFFFF"/>
                    </a:gs>
                  </a:gsLst>
                  <a:lin ang="5400000" scaled="0"/>
                </a:gradFill>
                <a:ea typeface="Segoe UI" pitchFamily="34" charset="0"/>
                <a:cs typeface="Segoe UI" pitchFamily="34" charset="0"/>
              </a:endParaRPr>
            </a:p>
          </p:txBody>
        </p:sp>
        <p:pic>
          <p:nvPicPr>
            <p:cNvPr id="38" name="Picture 3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58481" y="4325152"/>
              <a:ext cx="780290" cy="780290"/>
            </a:xfrm>
            <a:prstGeom prst="rect">
              <a:avLst/>
            </a:prstGeom>
          </p:spPr>
        </p:pic>
      </p:grpSp>
      <p:sp>
        <p:nvSpPr>
          <p:cNvPr id="44" name="Rectangle 43"/>
          <p:cNvSpPr/>
          <p:nvPr/>
        </p:nvSpPr>
        <p:spPr>
          <a:xfrm>
            <a:off x="1744178" y="1928615"/>
            <a:ext cx="6999813" cy="3702631"/>
          </a:xfrm>
          <a:prstGeom prst="rect">
            <a:avLst/>
          </a:prstGeom>
          <a:noFill/>
          <a:ln w="38100">
            <a:solidFill>
              <a:schemeClr val="accent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6" name="Rectangle 45"/>
          <p:cNvSpPr/>
          <p:nvPr/>
        </p:nvSpPr>
        <p:spPr>
          <a:xfrm>
            <a:off x="9597941" y="2220829"/>
            <a:ext cx="2091113" cy="3249909"/>
          </a:xfrm>
          <a:prstGeom prst="rect">
            <a:avLst/>
          </a:prstGeom>
          <a:solidFill>
            <a:srgbClr val="E9EFF7"/>
          </a:solidFill>
          <a:ln>
            <a:solidFill>
              <a:srgbClr val="00A1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58" dirty="0">
              <a:solidFill>
                <a:srgbClr val="FFFFFF"/>
              </a:solidFill>
            </a:endParaRPr>
          </a:p>
        </p:txBody>
      </p:sp>
      <p:sp>
        <p:nvSpPr>
          <p:cNvPr id="48" name="Rectangle 6"/>
          <p:cNvSpPr>
            <a:spLocks noChangeArrowheads="1"/>
          </p:cNvSpPr>
          <p:nvPr/>
        </p:nvSpPr>
        <p:spPr bwMode="auto">
          <a:xfrm>
            <a:off x="9952262" y="5781411"/>
            <a:ext cx="1856957" cy="241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896203"/>
            <a:r>
              <a:rPr lang="en-US" sz="1568" dirty="0">
                <a:latin typeface="Segoe UI"/>
              </a:rPr>
              <a:t>On-Premise Network</a:t>
            </a:r>
            <a:endParaRPr lang="en-US" sz="1372" dirty="0">
              <a:latin typeface="Segoe UI"/>
            </a:endParaRPr>
          </a:p>
        </p:txBody>
      </p:sp>
      <p:pic>
        <p:nvPicPr>
          <p:cNvPr id="49" name="Picture 4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7436" y="5785575"/>
            <a:ext cx="290258" cy="290258"/>
          </a:xfrm>
          <a:prstGeom prst="rect">
            <a:avLst/>
          </a:prstGeom>
        </p:spPr>
      </p:pic>
      <p:grpSp>
        <p:nvGrpSpPr>
          <p:cNvPr id="50" name="Group 49"/>
          <p:cNvGrpSpPr/>
          <p:nvPr/>
        </p:nvGrpSpPr>
        <p:grpSpPr>
          <a:xfrm>
            <a:off x="10046907" y="2302204"/>
            <a:ext cx="1082350" cy="1008959"/>
            <a:chOff x="8026100" y="3040062"/>
            <a:chExt cx="1104341" cy="1029459"/>
          </a:xfrm>
        </p:grpSpPr>
        <p:pic>
          <p:nvPicPr>
            <p:cNvPr id="51" name="Picture 5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88126" y="3040062"/>
              <a:ext cx="780290" cy="780290"/>
            </a:xfrm>
            <a:prstGeom prst="rect">
              <a:avLst/>
            </a:prstGeom>
          </p:spPr>
        </p:pic>
        <p:sp>
          <p:nvSpPr>
            <p:cNvPr id="52" name="TextBox 51"/>
            <p:cNvSpPr txBox="1"/>
            <p:nvPr/>
          </p:nvSpPr>
          <p:spPr>
            <a:xfrm>
              <a:off x="8026100" y="3792522"/>
              <a:ext cx="1104341" cy="276999"/>
            </a:xfrm>
            <a:prstGeom prst="rect">
              <a:avLst/>
            </a:prstGeom>
            <a:noFill/>
          </p:spPr>
          <p:txBody>
            <a:bodyPr wrap="none" rtlCol="0">
              <a:spAutoFit/>
            </a:bodyPr>
            <a:lstStyle/>
            <a:p>
              <a:pPr algn="r"/>
              <a:r>
                <a:rPr lang="en-US" sz="1176" dirty="0">
                  <a:solidFill>
                    <a:srgbClr val="000000">
                      <a:lumMod val="65000"/>
                    </a:srgbClr>
                  </a:solidFill>
                </a:rPr>
                <a:t>AD Controller</a:t>
              </a:r>
            </a:p>
          </p:txBody>
        </p:sp>
      </p:grpSp>
      <p:sp>
        <p:nvSpPr>
          <p:cNvPr id="53" name="Freeform 140"/>
          <p:cNvSpPr>
            <a:spLocks noEditPoints="1"/>
          </p:cNvSpPr>
          <p:nvPr/>
        </p:nvSpPr>
        <p:spPr bwMode="auto">
          <a:xfrm>
            <a:off x="9683945" y="4560452"/>
            <a:ext cx="336072" cy="500996"/>
          </a:xfrm>
          <a:custGeom>
            <a:avLst/>
            <a:gdLst>
              <a:gd name="T0" fmla="*/ 248 w 496"/>
              <a:gd name="T1" fmla="*/ 716 h 735"/>
              <a:gd name="T2" fmla="*/ 0 w 496"/>
              <a:gd name="T3" fmla="*/ 672 h 735"/>
              <a:gd name="T4" fmla="*/ 0 w 496"/>
              <a:gd name="T5" fmla="*/ 693 h 735"/>
              <a:gd name="T6" fmla="*/ 248 w 496"/>
              <a:gd name="T7" fmla="*/ 735 h 735"/>
              <a:gd name="T8" fmla="*/ 496 w 496"/>
              <a:gd name="T9" fmla="*/ 693 h 735"/>
              <a:gd name="T10" fmla="*/ 496 w 496"/>
              <a:gd name="T11" fmla="*/ 672 h 735"/>
              <a:gd name="T12" fmla="*/ 248 w 496"/>
              <a:gd name="T13" fmla="*/ 716 h 735"/>
              <a:gd name="T14" fmla="*/ 248 w 496"/>
              <a:gd name="T15" fmla="*/ 118 h 735"/>
              <a:gd name="T16" fmla="*/ 496 w 496"/>
              <a:gd name="T17" fmla="*/ 76 h 735"/>
              <a:gd name="T18" fmla="*/ 381 w 496"/>
              <a:gd name="T19" fmla="*/ 39 h 735"/>
              <a:gd name="T20" fmla="*/ 381 w 496"/>
              <a:gd name="T21" fmla="*/ 23 h 735"/>
              <a:gd name="T22" fmla="*/ 248 w 496"/>
              <a:gd name="T23" fmla="*/ 0 h 735"/>
              <a:gd name="T24" fmla="*/ 115 w 496"/>
              <a:gd name="T25" fmla="*/ 23 h 735"/>
              <a:gd name="T26" fmla="*/ 115 w 496"/>
              <a:gd name="T27" fmla="*/ 39 h 735"/>
              <a:gd name="T28" fmla="*/ 0 w 496"/>
              <a:gd name="T29" fmla="*/ 76 h 735"/>
              <a:gd name="T30" fmla="*/ 248 w 496"/>
              <a:gd name="T31" fmla="*/ 118 h 735"/>
              <a:gd name="T32" fmla="*/ 248 w 496"/>
              <a:gd name="T33" fmla="*/ 138 h 735"/>
              <a:gd name="T34" fmla="*/ 0 w 496"/>
              <a:gd name="T35" fmla="*/ 94 h 735"/>
              <a:gd name="T36" fmla="*/ 0 w 496"/>
              <a:gd name="T37" fmla="*/ 252 h 735"/>
              <a:gd name="T38" fmla="*/ 25 w 496"/>
              <a:gd name="T39" fmla="*/ 300 h 735"/>
              <a:gd name="T40" fmla="*/ 248 w 496"/>
              <a:gd name="T41" fmla="*/ 324 h 735"/>
              <a:gd name="T42" fmla="*/ 471 w 496"/>
              <a:gd name="T43" fmla="*/ 300 h 735"/>
              <a:gd name="T44" fmla="*/ 496 w 496"/>
              <a:gd name="T45" fmla="*/ 252 h 735"/>
              <a:gd name="T46" fmla="*/ 496 w 496"/>
              <a:gd name="T47" fmla="*/ 94 h 735"/>
              <a:gd name="T48" fmla="*/ 248 w 496"/>
              <a:gd name="T49" fmla="*/ 138 h 735"/>
              <a:gd name="T50" fmla="*/ 248 w 496"/>
              <a:gd name="T51" fmla="*/ 344 h 735"/>
              <a:gd name="T52" fmla="*/ 0 w 496"/>
              <a:gd name="T53" fmla="*/ 301 h 735"/>
              <a:gd name="T54" fmla="*/ 0 w 496"/>
              <a:gd name="T55" fmla="*/ 439 h 735"/>
              <a:gd name="T56" fmla="*/ 25 w 496"/>
              <a:gd name="T57" fmla="*/ 487 h 735"/>
              <a:gd name="T58" fmla="*/ 248 w 496"/>
              <a:gd name="T59" fmla="*/ 511 h 735"/>
              <a:gd name="T60" fmla="*/ 471 w 496"/>
              <a:gd name="T61" fmla="*/ 487 h 735"/>
              <a:gd name="T62" fmla="*/ 496 w 496"/>
              <a:gd name="T63" fmla="*/ 439 h 735"/>
              <a:gd name="T64" fmla="*/ 496 w 496"/>
              <a:gd name="T65" fmla="*/ 301 h 735"/>
              <a:gd name="T66" fmla="*/ 248 w 496"/>
              <a:gd name="T67" fmla="*/ 344 h 735"/>
              <a:gd name="T68" fmla="*/ 248 w 496"/>
              <a:gd name="T69" fmla="*/ 530 h 735"/>
              <a:gd name="T70" fmla="*/ 0 w 496"/>
              <a:gd name="T71" fmla="*/ 487 h 735"/>
              <a:gd name="T72" fmla="*/ 0 w 496"/>
              <a:gd name="T73" fmla="*/ 625 h 735"/>
              <a:gd name="T74" fmla="*/ 25 w 496"/>
              <a:gd name="T75" fmla="*/ 673 h 735"/>
              <a:gd name="T76" fmla="*/ 248 w 496"/>
              <a:gd name="T77" fmla="*/ 698 h 735"/>
              <a:gd name="T78" fmla="*/ 471 w 496"/>
              <a:gd name="T79" fmla="*/ 673 h 735"/>
              <a:gd name="T80" fmla="*/ 496 w 496"/>
              <a:gd name="T81" fmla="*/ 625 h 735"/>
              <a:gd name="T82" fmla="*/ 496 w 496"/>
              <a:gd name="T83" fmla="*/ 487 h 735"/>
              <a:gd name="T84" fmla="*/ 248 w 496"/>
              <a:gd name="T85" fmla="*/ 53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96" h="735">
                <a:moveTo>
                  <a:pt x="248" y="716"/>
                </a:moveTo>
                <a:cubicBezTo>
                  <a:pt x="111" y="716"/>
                  <a:pt x="0" y="697"/>
                  <a:pt x="0" y="672"/>
                </a:cubicBezTo>
                <a:cubicBezTo>
                  <a:pt x="0" y="693"/>
                  <a:pt x="0" y="693"/>
                  <a:pt x="0" y="693"/>
                </a:cubicBezTo>
                <a:cubicBezTo>
                  <a:pt x="0" y="716"/>
                  <a:pt x="111" y="735"/>
                  <a:pt x="248" y="735"/>
                </a:cubicBezTo>
                <a:cubicBezTo>
                  <a:pt x="385" y="735"/>
                  <a:pt x="496" y="716"/>
                  <a:pt x="496" y="693"/>
                </a:cubicBezTo>
                <a:cubicBezTo>
                  <a:pt x="496" y="672"/>
                  <a:pt x="496" y="672"/>
                  <a:pt x="496" y="672"/>
                </a:cubicBezTo>
                <a:cubicBezTo>
                  <a:pt x="496" y="697"/>
                  <a:pt x="385" y="716"/>
                  <a:pt x="248" y="716"/>
                </a:cubicBezTo>
                <a:close/>
                <a:moveTo>
                  <a:pt x="248" y="118"/>
                </a:moveTo>
                <a:cubicBezTo>
                  <a:pt x="385" y="118"/>
                  <a:pt x="496" y="99"/>
                  <a:pt x="496" y="76"/>
                </a:cubicBezTo>
                <a:cubicBezTo>
                  <a:pt x="496" y="60"/>
                  <a:pt x="450" y="46"/>
                  <a:pt x="381" y="39"/>
                </a:cubicBezTo>
                <a:cubicBezTo>
                  <a:pt x="381" y="23"/>
                  <a:pt x="381" y="23"/>
                  <a:pt x="381" y="23"/>
                </a:cubicBezTo>
                <a:cubicBezTo>
                  <a:pt x="381" y="10"/>
                  <a:pt x="322" y="0"/>
                  <a:pt x="248" y="0"/>
                </a:cubicBezTo>
                <a:cubicBezTo>
                  <a:pt x="174" y="0"/>
                  <a:pt x="115" y="10"/>
                  <a:pt x="115" y="23"/>
                </a:cubicBezTo>
                <a:cubicBezTo>
                  <a:pt x="115" y="39"/>
                  <a:pt x="115" y="39"/>
                  <a:pt x="115" y="39"/>
                </a:cubicBezTo>
                <a:cubicBezTo>
                  <a:pt x="46" y="46"/>
                  <a:pt x="0" y="60"/>
                  <a:pt x="0" y="76"/>
                </a:cubicBezTo>
                <a:cubicBezTo>
                  <a:pt x="0" y="99"/>
                  <a:pt x="111" y="118"/>
                  <a:pt x="248" y="118"/>
                </a:cubicBezTo>
                <a:close/>
                <a:moveTo>
                  <a:pt x="248" y="138"/>
                </a:moveTo>
                <a:cubicBezTo>
                  <a:pt x="111" y="138"/>
                  <a:pt x="0" y="118"/>
                  <a:pt x="0" y="94"/>
                </a:cubicBezTo>
                <a:cubicBezTo>
                  <a:pt x="0" y="252"/>
                  <a:pt x="0" y="252"/>
                  <a:pt x="0" y="252"/>
                </a:cubicBezTo>
                <a:cubicBezTo>
                  <a:pt x="25" y="300"/>
                  <a:pt x="25" y="300"/>
                  <a:pt x="25" y="300"/>
                </a:cubicBezTo>
                <a:cubicBezTo>
                  <a:pt x="66" y="314"/>
                  <a:pt x="150" y="324"/>
                  <a:pt x="248" y="324"/>
                </a:cubicBezTo>
                <a:cubicBezTo>
                  <a:pt x="346" y="324"/>
                  <a:pt x="430" y="314"/>
                  <a:pt x="471" y="300"/>
                </a:cubicBezTo>
                <a:cubicBezTo>
                  <a:pt x="496" y="252"/>
                  <a:pt x="496" y="252"/>
                  <a:pt x="496" y="252"/>
                </a:cubicBezTo>
                <a:cubicBezTo>
                  <a:pt x="496" y="94"/>
                  <a:pt x="496" y="94"/>
                  <a:pt x="496" y="94"/>
                </a:cubicBezTo>
                <a:cubicBezTo>
                  <a:pt x="496" y="118"/>
                  <a:pt x="385" y="138"/>
                  <a:pt x="248" y="138"/>
                </a:cubicBezTo>
                <a:close/>
                <a:moveTo>
                  <a:pt x="248" y="344"/>
                </a:moveTo>
                <a:cubicBezTo>
                  <a:pt x="111" y="344"/>
                  <a:pt x="0" y="324"/>
                  <a:pt x="0" y="301"/>
                </a:cubicBezTo>
                <a:cubicBezTo>
                  <a:pt x="0" y="439"/>
                  <a:pt x="0" y="439"/>
                  <a:pt x="0" y="439"/>
                </a:cubicBezTo>
                <a:cubicBezTo>
                  <a:pt x="25" y="487"/>
                  <a:pt x="25" y="487"/>
                  <a:pt x="25" y="487"/>
                </a:cubicBezTo>
                <a:cubicBezTo>
                  <a:pt x="66" y="501"/>
                  <a:pt x="150" y="511"/>
                  <a:pt x="248" y="511"/>
                </a:cubicBezTo>
                <a:cubicBezTo>
                  <a:pt x="346" y="511"/>
                  <a:pt x="430" y="501"/>
                  <a:pt x="471" y="487"/>
                </a:cubicBezTo>
                <a:cubicBezTo>
                  <a:pt x="496" y="439"/>
                  <a:pt x="496" y="439"/>
                  <a:pt x="496" y="439"/>
                </a:cubicBezTo>
                <a:cubicBezTo>
                  <a:pt x="496" y="301"/>
                  <a:pt x="496" y="301"/>
                  <a:pt x="496" y="301"/>
                </a:cubicBezTo>
                <a:cubicBezTo>
                  <a:pt x="496" y="324"/>
                  <a:pt x="385" y="344"/>
                  <a:pt x="248" y="344"/>
                </a:cubicBezTo>
                <a:close/>
                <a:moveTo>
                  <a:pt x="248" y="530"/>
                </a:moveTo>
                <a:cubicBezTo>
                  <a:pt x="111" y="530"/>
                  <a:pt x="0" y="511"/>
                  <a:pt x="0" y="487"/>
                </a:cubicBezTo>
                <a:cubicBezTo>
                  <a:pt x="0" y="625"/>
                  <a:pt x="0" y="625"/>
                  <a:pt x="0" y="625"/>
                </a:cubicBezTo>
                <a:cubicBezTo>
                  <a:pt x="25" y="673"/>
                  <a:pt x="25" y="673"/>
                  <a:pt x="25" y="673"/>
                </a:cubicBezTo>
                <a:cubicBezTo>
                  <a:pt x="66" y="687"/>
                  <a:pt x="150" y="698"/>
                  <a:pt x="248" y="698"/>
                </a:cubicBezTo>
                <a:cubicBezTo>
                  <a:pt x="346" y="698"/>
                  <a:pt x="430" y="687"/>
                  <a:pt x="471" y="673"/>
                </a:cubicBezTo>
                <a:cubicBezTo>
                  <a:pt x="496" y="625"/>
                  <a:pt x="496" y="625"/>
                  <a:pt x="496" y="625"/>
                </a:cubicBezTo>
                <a:cubicBezTo>
                  <a:pt x="496" y="487"/>
                  <a:pt x="496" y="487"/>
                  <a:pt x="496" y="487"/>
                </a:cubicBezTo>
                <a:cubicBezTo>
                  <a:pt x="496" y="511"/>
                  <a:pt x="385" y="530"/>
                  <a:pt x="248" y="530"/>
                </a:cubicBezTo>
                <a:close/>
              </a:path>
            </a:pathLst>
          </a:custGeom>
          <a:solidFill>
            <a:srgbClr val="00AEEF"/>
          </a:solidFill>
          <a:ln w="0">
            <a:solidFill>
              <a:srgbClr val="000000"/>
            </a:solidFill>
            <a:prstDash val="solid"/>
            <a:round/>
            <a:headEnd/>
            <a:tailEnd/>
          </a:ln>
        </p:spPr>
        <p:txBody>
          <a:bodyPr vert="horz" wrap="square" lIns="89619" tIns="44810" rIns="89619" bIns="44810" numCol="1" anchor="t" anchorCtr="0" compatLnSpc="1">
            <a:prstTxWarp prst="textNoShape">
              <a:avLst/>
            </a:prstTxWarp>
          </a:bodyPr>
          <a:lstStyle/>
          <a:p>
            <a:endParaRPr lang="en-US" sz="2058">
              <a:solidFill>
                <a:srgbClr val="FFFFFF"/>
              </a:solidFill>
            </a:endParaRPr>
          </a:p>
        </p:txBody>
      </p:sp>
      <p:sp>
        <p:nvSpPr>
          <p:cNvPr id="54" name="TextBox 53"/>
          <p:cNvSpPr txBox="1"/>
          <p:nvPr/>
        </p:nvSpPr>
        <p:spPr>
          <a:xfrm>
            <a:off x="10069296" y="4613302"/>
            <a:ext cx="1645953" cy="452472"/>
          </a:xfrm>
          <a:prstGeom prst="rect">
            <a:avLst/>
          </a:prstGeom>
          <a:noFill/>
        </p:spPr>
        <p:txBody>
          <a:bodyPr wrap="square" rtlCol="0">
            <a:spAutoFit/>
          </a:bodyPr>
          <a:lstStyle/>
          <a:p>
            <a:r>
              <a:rPr lang="en-US" sz="1176" dirty="0">
                <a:solidFill>
                  <a:srgbClr val="000000">
                    <a:lumMod val="65000"/>
                  </a:srgbClr>
                </a:solidFill>
              </a:rPr>
              <a:t>Company resources and Applications Data</a:t>
            </a:r>
          </a:p>
        </p:txBody>
      </p:sp>
      <p:grpSp>
        <p:nvGrpSpPr>
          <p:cNvPr id="40" name="Group 39"/>
          <p:cNvGrpSpPr/>
          <p:nvPr/>
        </p:nvGrpSpPr>
        <p:grpSpPr>
          <a:xfrm>
            <a:off x="8376834" y="3653801"/>
            <a:ext cx="1566524" cy="243143"/>
            <a:chOff x="8948230" y="4017094"/>
            <a:chExt cx="1566524" cy="243143"/>
          </a:xfrm>
        </p:grpSpPr>
        <p:pic>
          <p:nvPicPr>
            <p:cNvPr id="41" name="Picture 40"/>
            <p:cNvPicPr>
              <a:picLocks noChangeAspect="1"/>
            </p:cNvPicPr>
            <p:nvPr/>
          </p:nvPicPr>
          <p:blipFill>
            <a:blip r:embed="rId6"/>
            <a:stretch>
              <a:fillRect/>
            </a:stretch>
          </p:blipFill>
          <p:spPr>
            <a:xfrm>
              <a:off x="8948230" y="4017094"/>
              <a:ext cx="1566524" cy="241206"/>
            </a:xfrm>
            <a:prstGeom prst="rect">
              <a:avLst/>
            </a:prstGeom>
          </p:spPr>
        </p:pic>
        <p:sp>
          <p:nvSpPr>
            <p:cNvPr id="45" name="TextBox 44"/>
            <p:cNvSpPr txBox="1"/>
            <p:nvPr/>
          </p:nvSpPr>
          <p:spPr>
            <a:xfrm>
              <a:off x="9136532" y="4017094"/>
              <a:ext cx="1099981" cy="243143"/>
            </a:xfrm>
            <a:prstGeom prst="rect">
              <a:avLst/>
            </a:prstGeom>
            <a:noFill/>
          </p:spPr>
          <p:txBody>
            <a:bodyPr wrap="none" rtlCol="0">
              <a:spAutoFit/>
            </a:bodyPr>
            <a:lstStyle/>
            <a:p>
              <a:pPr algn="r"/>
              <a:r>
                <a:rPr lang="en-US" sz="980" dirty="0">
                  <a:solidFill>
                    <a:srgbClr val="000000">
                      <a:lumMod val="65000"/>
                    </a:srgbClr>
                  </a:solidFill>
                </a:rPr>
                <a:t>Site-to-Site VPN</a:t>
              </a:r>
              <a:endParaRPr lang="en-US" sz="1176" dirty="0">
                <a:solidFill>
                  <a:srgbClr val="000000">
                    <a:lumMod val="65000"/>
                  </a:srgbClr>
                </a:solidFill>
              </a:endParaRPr>
            </a:p>
          </p:txBody>
        </p:sp>
      </p:grpSp>
      <p:cxnSp>
        <p:nvCxnSpPr>
          <p:cNvPr id="55" name="Straight Arrow Connector 54"/>
          <p:cNvCxnSpPr/>
          <p:nvPr/>
        </p:nvCxnSpPr>
        <p:spPr>
          <a:xfrm>
            <a:off x="1291682" y="3701530"/>
            <a:ext cx="1339208" cy="0"/>
          </a:xfrm>
          <a:prstGeom prst="straightConnector1">
            <a:avLst/>
          </a:prstGeom>
          <a:ln w="38100">
            <a:solidFill>
              <a:schemeClr val="accent1">
                <a:alpha val="50000"/>
              </a:schemeClr>
            </a:solidFill>
            <a:headEnd type="none"/>
            <a:tailEnd type="triangle"/>
          </a:ln>
        </p:spPr>
        <p:style>
          <a:lnRef idx="3">
            <a:schemeClr val="accent3"/>
          </a:lnRef>
          <a:fillRef idx="0">
            <a:schemeClr val="accent3"/>
          </a:fillRef>
          <a:effectRef idx="2">
            <a:schemeClr val="accent3"/>
          </a:effectRef>
          <a:fontRef idx="minor">
            <a:schemeClr val="tx1"/>
          </a:fontRef>
        </p:style>
      </p:cxnSp>
      <p:sp>
        <p:nvSpPr>
          <p:cNvPr id="56" name="TextBox 55"/>
          <p:cNvSpPr txBox="1"/>
          <p:nvPr/>
        </p:nvSpPr>
        <p:spPr>
          <a:xfrm>
            <a:off x="200316" y="4573260"/>
            <a:ext cx="1388305" cy="755848"/>
          </a:xfrm>
          <a:prstGeom prst="rect">
            <a:avLst/>
          </a:prstGeom>
          <a:noFill/>
        </p:spPr>
        <p:txBody>
          <a:bodyPr wrap="square" rtlCol="0">
            <a:spAutoFit/>
          </a:bodyPr>
          <a:lstStyle/>
          <a:p>
            <a:r>
              <a:rPr lang="en-US" sz="1078" dirty="0"/>
              <a:t>Connect </a:t>
            </a:r>
            <a:r>
              <a:rPr lang="en-US" sz="1078" dirty="0" smtClean="0"/>
              <a:t>Via  cloudapp.net port 443 endpoint to </a:t>
            </a:r>
            <a:r>
              <a:rPr lang="en-US" sz="1078" dirty="0" err="1" smtClean="0"/>
              <a:t>Netscaler</a:t>
            </a:r>
            <a:r>
              <a:rPr lang="en-US" sz="1078" dirty="0" smtClean="0"/>
              <a:t> Gateway</a:t>
            </a:r>
            <a:endParaRPr lang="en-US" sz="1078" dirty="0"/>
          </a:p>
        </p:txBody>
      </p:sp>
      <p:pic>
        <p:nvPicPr>
          <p:cNvPr id="57" name="Picture 14" descr="http://findicons.com/files/icons/730/soft/128/user_male.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0316" y="3279348"/>
            <a:ext cx="1182228" cy="1182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80731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right)">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36575" y="2698182"/>
            <a:ext cx="11234738" cy="579646"/>
          </a:xfrm>
        </p:spPr>
        <p:txBody>
          <a:bodyPr/>
          <a:lstStyle/>
          <a:p>
            <a:r>
              <a:rPr lang="en-US" sz="3600" dirty="0" smtClean="0"/>
              <a:t>How about we go beyond the </a:t>
            </a:r>
            <a:r>
              <a:rPr lang="en-US" sz="3600" dirty="0" err="1" smtClean="0"/>
              <a:t>PoC</a:t>
            </a:r>
            <a:r>
              <a:rPr lang="en-US" sz="3600" dirty="0" smtClean="0"/>
              <a:t>!</a:t>
            </a:r>
            <a:endParaRPr lang="en-US" sz="3600" dirty="0"/>
          </a:p>
        </p:txBody>
      </p:sp>
      <p:sp>
        <p:nvSpPr>
          <p:cNvPr id="2" name="Text Placeholder 1"/>
          <p:cNvSpPr>
            <a:spLocks noGrp="1"/>
          </p:cNvSpPr>
          <p:nvPr>
            <p:ph type="body" sz="quarter" idx="11"/>
          </p:nvPr>
        </p:nvSpPr>
        <p:spPr/>
        <p:txBody>
          <a:bodyPr/>
          <a:lstStyle/>
          <a:p>
            <a:r>
              <a:rPr lang="en-US" dirty="0" smtClean="0"/>
              <a:t>Scalable and highly available</a:t>
            </a:r>
            <a:endParaRPr lang="en-US" dirty="0"/>
          </a:p>
        </p:txBody>
      </p:sp>
    </p:spTree>
    <p:extLst>
      <p:ext uri="{BB962C8B-B14F-4D97-AF65-F5344CB8AC3E}">
        <p14:creationId xmlns:p14="http://schemas.microsoft.com/office/powerpoint/2010/main" val="1876392778"/>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1447" y="306879"/>
            <a:ext cx="4363095" cy="665767"/>
          </a:xfrm>
        </p:spPr>
        <p:txBody>
          <a:bodyPr/>
          <a:lstStyle/>
          <a:p>
            <a:r>
              <a:rPr lang="en-US" dirty="0" smtClean="0"/>
              <a:t>Framework</a:t>
            </a:r>
            <a:endParaRPr lang="en-US" dirty="0"/>
          </a:p>
        </p:txBody>
      </p:sp>
      <p:sp>
        <p:nvSpPr>
          <p:cNvPr id="2" name="AutoShape 2" descr="data:image/jpeg;base64,/9j/4AAQSkZJRgABAQAAAQABAAD/2wCEAAkGBxQTEBUUEhIVFRUUFRUaFBQXFRcXFxsaFRUXGRQXGBceHSgmGBwlHx8ULTEhJSkrLi4uGR8zODMsQCgtLjABCgoKDg0OGhAQGywkICYsLC8vLCwsLCwsLC81Ly8sLC8sLCwsLCwsLCwsLC0sLCwrLCwsLCw3LCwsLCwsLCwsLP/AABEIAGYAZgMBEQACEQEDEQH/xAAcAAABBQEBAQAAAAAAAAAAAAAAAwQFBgcCAQj/xAA+EAABAwEEBgYGCAcBAAAAAAABAAIDEQQFEiEGMUFRcZEHEzJhgaEiQnKxwdEUIzNDU5Oi8BVSc4KywtIX/8QAGgEBAAMBAQEAAAAAAAAAAAAAAAEEBQMCBv/EACwRAAICAgEDAwIFBQAAAAAAAAABAgMEERIhMUEUUWETkQUyQnGBIiOxwdH/2gAMAwEAAhEDEQA/ANxQAgBAN7fbWQxmSRwa0bT5ADae5eZzjBcpPoTGLk9IpN4aayPJELRG3Y5wxPPfTU3z8Fj3fir3qpfy/wDhehiL9TIp98TO7Vol8H4f8aKjLNyH+o7KiC8HjL3lbqnlH95d76qFmZC/UHRB+CUsOmEzCMeGZu0GjH+DhkeBHiFcq/FZrpYt/scZ4kX2LldN7R2hmKN2rJzTk5p3ELZquhbHlBlOcJQemPl0PAIAQAgBACACgMd0t0i+kzkg/VRkiIbDsL+J9y+fzb3dPiuyNXHq4R2+7IAXgqv0ywKC2pwIOhbFHECjLWFDgB9dt8OglbLGc26xsc3a0/vIrrj2ypnyX8nOytTjpmw2C1tmiZIw1a9oI8V9LGSkk0ZEk09McL0QCAEAIAQEDpzbzDd87gaEswg97/R+JXG+XGts60x5TSMFtFroFhRgazYk0SiMS4HdWSaPpllr4Ls6zzyW9HjbwXh1E7O/4iFH0hsP4iE+kxsVjvDvXl1k7Nc6I7wMlkkYfupTTg8Yqc8XNa2C39PXsZ2WtT37l6V0qggBACAEBT+lhpN1yFvqujJ4Bwqq+St1tHfGerEYxo/cUlrkGtsYObvgPms3okaEpaNhsVkjjhbEGjC0Uoo5HHRBXpojZZTXBhO9uXuUcz0tkDNoHEDk9/Mf8qHYek2exaKwM1ivHP8AfJc5Ws9JMWtOj8UkbmtaGuocLtx2LxGx7J1otnQ9c8kFlkfJT66T0QDXKOra88XJbWJH+jfuUMqW5a9i/K0VgQAgBACAQt1nEkT2HU9rm594IUSW00Snp7M4uYhsLKChpRw7xkRzXz+35NTRIfSE5DQm+deWydDSWZeWz0kMpZFzbPSQtAaAk6gCeSmJDL7olCWWKEHIlmIj2yXfFfRY8dVRRlXPc2S67HMEAIAQAgBAZneDmttMgjNY5HudG4dnEPtWg7aOr5rGzaXXPfuaGNarIdPAkZVR2WdCbplGxoQfKobPWjyNhJUIHVvtEbAxkjsLXub1jteGOvpu5V81bxqXZNRRwusUIuTNXs7mljSwgtoMJBqKUyoVv610Mve+oogBACAEAICo6b3yW0s0TqPe2srxrZGcqDc52dPFWsank9sqZV3BcV3IOxxMls3Vdnqj6NNbdrXDz5Lxm0Kbafk94V2oprwR8jyw4Zsjsf6h8fVPFfM34s6n17G5XdGa6HXU11Z8FW0dtnTbNvUcRsb2q8o4xRtHu2AZjxKsVUSseoo5zsUVtkFa3EtfLJmSKAd5yA/e5b+JjKvou5lZN/JbLb0Y3+Y8Nlkd6D/sSfVdrMfA7PEK9kU9OSKOPdp8WacqZdBACAEA3t9rbDE+R5o1jS4+AUxW3pESkorbMo+kOe50knblOJ/dXst4AUC2aoKMdIw7ZuUtsI7Q6N4e3xGwjaFFtamtE02uD2ichmjnbVue9p1jiFmTrcejNauxSW0Q95WOCGjpJBE1xoDiLQTStFVeFXN9I/YsrKlHuxlHFFM4tin62gq4B5dTOmaj0EId4/cerlLsxSS72RNxyENaNp9wG09ysQr8RRxnPy2Vq8bb1zxQYWN7Lfie9aNNXFGfdbyFbJLQihoagg7iDVpHA0XZraOCZt2i96/SbKyQ9rNsg3Pbk75+KybYcJNGtVPnBMllzOgIAQFO6R7bSKKH8V2J/sR0J5nCrWLDctlTLnqOvco/WrUMo96xCBEktOJji1w2heJQUu50hNxfQTva0m0xtjnaHBrsQcKtNaU2FcoUqEto7Tvc46Y0ux4sheYGNDngAlxLqUNcgSptqU9bFVzhsaW2d8rsUry47Nw4DYphWo9iJWOXcZvcuh4OopEJNJ6LrxpLJETlI0Pb7TPRf5YVRy4eS5iT6uJpKol4EAIDLtP7VitrhsjjY0cXEud/qtHEjqOzMy3ueisdarhU0diVSQeGVBoRfKoJG8kiEjOWRCRpI9QegifmhJa9DLX1drgdukDTwkBafOi4XrcGdKXqaZuCyjVBACAxrS99bbaP61OUUfzK1cb8iMnIf9x/v/pEESrBwDGgPC9AJuehIg9yAbSFQehu4ISdxMQE3dZwuB3OiPKVi5z/ACkx7/b/ACfQKxzYBACAzTTrR6Rkz52Mc+KQ4n4RVzHAAE01lpAGrVRX8e5a4sz8ml8uS7FOEVeyQ7hr5a1c5IqaOHQncpIEzGgOHRoBJ0SEiZgQk8Fl7lAF2WOmZoBvJoo2gWjRPRuS0SNOFzYWuBfIRQOwmoawHXU0zVe65RWvJ3pqc38GwrNNMEAIAQEReOjNlnNZIGk/zCrXc20XSNs49mcpUwl3RDT9H0P3c0zO7EHj9QXVZUvJyeJDw2MX9Hjtlqr7UTfhRe1lv2PHo/kRPR7L+PF+Wfmp9X8Eekfuef8Ancv48X5Z+aer+B6R+4ozo5dttLRwiHxKj1fwT6T5HsHR3F95PM7eAWsHkF4eVLwj2sSPlsl7v0QscJq2AFw9Z5Lz+olc5XTl5OkaK49kTjWgCgFAuR2PUAID/9k=">
            <a:hlinkClick r:id="rId3"/>
          </p:cNvPr>
          <p:cNvSpPr>
            <a:spLocks noChangeAspect="1" noChangeArrowheads="1"/>
          </p:cNvSpPr>
          <p:nvPr/>
        </p:nvSpPr>
        <p:spPr bwMode="auto">
          <a:xfrm>
            <a:off x="60325" y="-579438"/>
            <a:ext cx="1219200" cy="1219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5" name="Diagram 4"/>
          <p:cNvGraphicFramePr/>
          <p:nvPr>
            <p:extLst/>
          </p:nvPr>
        </p:nvGraphicFramePr>
        <p:xfrm>
          <a:off x="669925" y="852806"/>
          <a:ext cx="10823379" cy="54172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2843002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1447" y="306879"/>
            <a:ext cx="4363095" cy="665767"/>
          </a:xfrm>
        </p:spPr>
        <p:txBody>
          <a:bodyPr/>
          <a:lstStyle/>
          <a:p>
            <a:r>
              <a:rPr lang="en-US" dirty="0" smtClean="0"/>
              <a:t>Framework</a:t>
            </a:r>
            <a:endParaRPr lang="en-US" dirty="0"/>
          </a:p>
        </p:txBody>
      </p:sp>
      <p:sp>
        <p:nvSpPr>
          <p:cNvPr id="2" name="AutoShape 2" descr="data:image/jpeg;base64,/9j/4AAQSkZJRgABAQAAAQABAAD/2wCEAAkGBxQTEBUUEhIVFRUUFRUaFBQXFRcXFxsaFRUXGRQXGBceHSgmGBwlHx8ULTEhJSkrLi4uGR8zODMsQCgtLjABCgoKDg0OGhAQGywkICYsLC8vLCwsLCwsLC81Ly8sLC8sLCwsLCwsLCwsLC0sLCwrLCwsLCw3LCwsLCwsLCwsLP/AABEIAGYAZgMBEQACEQEDEQH/xAAcAAABBQEBAQAAAAAAAAAAAAAAAwQFBgcCAQj/xAA+EAABAwEEBgYGCAcBAAAAAAABAAIDEQQFEiEGMUFRcZEHEzJhgaEiQnKxwdEUIzNDU5Oi8BVSc4KywtIX/8QAGgEBAAMBAQEAAAAAAAAAAAAAAAEEBQMCBv/EACwRAAICAgEDAwIFBQAAAAAAAAABAgMEERIhMUEUUWETkQUyQnGBIiOxwdH/2gAMAwEAAhEDEQA/ANxQAgBAN7fbWQxmSRwa0bT5ADae5eZzjBcpPoTGLk9IpN4aayPJELRG3Y5wxPPfTU3z8Fj3fir3qpfy/wDhehiL9TIp98TO7Vol8H4f8aKjLNyH+o7KiC8HjL3lbqnlH95d76qFmZC/UHRB+CUsOmEzCMeGZu0GjH+DhkeBHiFcq/FZrpYt/scZ4kX2LldN7R2hmKN2rJzTk5p3ELZquhbHlBlOcJQemPl0PAIAQAgBACACgMd0t0i+kzkg/VRkiIbDsL+J9y+fzb3dPiuyNXHq4R2+7IAXgqv0ywKC2pwIOhbFHECjLWFDgB9dt8OglbLGc26xsc3a0/vIrrj2ypnyX8nOytTjpmw2C1tmiZIw1a9oI8V9LGSkk0ZEk09McL0QCAEAIAQEDpzbzDd87gaEswg97/R+JXG+XGts60x5TSMFtFroFhRgazYk0SiMS4HdWSaPpllr4Ls6zzyW9HjbwXh1E7O/4iFH0hsP4iE+kxsVjvDvXl1k7Nc6I7wMlkkYfupTTg8Yqc8XNa2C39PXsZ2WtT37l6V0qggBACAEBT+lhpN1yFvqujJ4Bwqq+St1tHfGerEYxo/cUlrkGtsYObvgPms3okaEpaNhsVkjjhbEGjC0Uoo5HHRBXpojZZTXBhO9uXuUcz0tkDNoHEDk9/Mf8qHYek2exaKwM1ivHP8AfJc5Ws9JMWtOj8UkbmtaGuocLtx2LxGx7J1otnQ9c8kFlkfJT66T0QDXKOra88XJbWJH+jfuUMqW5a9i/K0VgQAgBACAQt1nEkT2HU9rm594IUSW00Snp7M4uYhsLKChpRw7xkRzXz+35NTRIfSE5DQm+deWydDSWZeWz0kMpZFzbPSQtAaAk6gCeSmJDL7olCWWKEHIlmIj2yXfFfRY8dVRRlXPc2S67HMEAIAQAgBAZneDmttMgjNY5HudG4dnEPtWg7aOr5rGzaXXPfuaGNarIdPAkZVR2WdCbplGxoQfKobPWjyNhJUIHVvtEbAxkjsLXub1jteGOvpu5V81bxqXZNRRwusUIuTNXs7mljSwgtoMJBqKUyoVv610Mve+oogBACAEAICo6b3yW0s0TqPe2srxrZGcqDc52dPFWsank9sqZV3BcV3IOxxMls3Vdnqj6NNbdrXDz5Lxm0Kbafk94V2oprwR8jyw4Zsjsf6h8fVPFfM34s6n17G5XdGa6HXU11Z8FW0dtnTbNvUcRsb2q8o4xRtHu2AZjxKsVUSseoo5zsUVtkFa3EtfLJmSKAd5yA/e5b+JjKvou5lZN/JbLb0Y3+Y8Nlkd6D/sSfVdrMfA7PEK9kU9OSKOPdp8WacqZdBACAEA3t9rbDE+R5o1jS4+AUxW3pESkorbMo+kOe50knblOJ/dXst4AUC2aoKMdIw7ZuUtsI7Q6N4e3xGwjaFFtamtE02uD2ichmjnbVue9p1jiFmTrcejNauxSW0Q95WOCGjpJBE1xoDiLQTStFVeFXN9I/YsrKlHuxlHFFM4tin62gq4B5dTOmaj0EId4/cerlLsxSS72RNxyENaNp9wG09ysQr8RRxnPy2Vq8bb1zxQYWN7Lfie9aNNXFGfdbyFbJLQihoagg7iDVpHA0XZraOCZt2i96/SbKyQ9rNsg3Pbk75+KybYcJNGtVPnBMllzOgIAQFO6R7bSKKH8V2J/sR0J5nCrWLDctlTLnqOvco/WrUMo96xCBEktOJji1w2heJQUu50hNxfQTva0m0xtjnaHBrsQcKtNaU2FcoUqEto7Tvc46Y0ux4sheYGNDngAlxLqUNcgSptqU9bFVzhsaW2d8rsUry47Nw4DYphWo9iJWOXcZvcuh4OopEJNJ6LrxpLJETlI0Pb7TPRf5YVRy4eS5iT6uJpKol4EAIDLtP7VitrhsjjY0cXEud/qtHEjqOzMy3ueisdarhU0diVSQeGVBoRfKoJG8kiEjOWRCRpI9QegifmhJa9DLX1drgdukDTwkBafOi4XrcGdKXqaZuCyjVBACAxrS99bbaP61OUUfzK1cb8iMnIf9x/v/pEESrBwDGgPC9AJuehIg9yAbSFQehu4ISdxMQE3dZwuB3OiPKVi5z/ACkx7/b/ACfQKxzYBACAzTTrR6Rkz52Mc+KQ4n4RVzHAAE01lpAGrVRX8e5a4sz8ml8uS7FOEVeyQ7hr5a1c5IqaOHQncpIEzGgOHRoBJ0SEiZgQk8Fl7lAF2WOmZoBvJoo2gWjRPRuS0SNOFzYWuBfIRQOwmoawHXU0zVe65RWvJ3pqc38GwrNNMEAIAQEReOjNlnNZIGk/zCrXc20XSNs49mcpUwl3RDT9H0P3c0zO7EHj9QXVZUvJyeJDw2MX9Hjtlqr7UTfhRe1lv2PHo/kRPR7L+PF+Wfmp9X8Eekfuef8Ancv48X5Z+aer+B6R+4ozo5dttLRwiHxKj1fwT6T5HsHR3F95PM7eAWsHkF4eVLwj2sSPlsl7v0QscJq2AFw9Z5Lz+olc5XTl5OkaK49kTjWgCgFAuR2PUAID/9k=">
            <a:hlinkClick r:id="rId3"/>
          </p:cNvPr>
          <p:cNvSpPr>
            <a:spLocks noChangeAspect="1" noChangeArrowheads="1"/>
          </p:cNvSpPr>
          <p:nvPr/>
        </p:nvSpPr>
        <p:spPr bwMode="auto">
          <a:xfrm>
            <a:off x="60325" y="-579438"/>
            <a:ext cx="1219200" cy="1219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5" name="Diagram 4"/>
          <p:cNvGraphicFramePr/>
          <p:nvPr>
            <p:extLst/>
          </p:nvPr>
        </p:nvGraphicFramePr>
        <p:xfrm>
          <a:off x="669925" y="852806"/>
          <a:ext cx="10823379" cy="54172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9459684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056" y="78828"/>
            <a:ext cx="11309783" cy="762836"/>
          </a:xfrm>
        </p:spPr>
        <p:txBody>
          <a:bodyPr/>
          <a:lstStyle/>
          <a:p>
            <a:r>
              <a:rPr lang="en-US" dirty="0" smtClean="0"/>
              <a:t>Customer Requirements</a:t>
            </a:r>
            <a:endParaRPr lang="en-US" dirty="0"/>
          </a:p>
        </p:txBody>
      </p:sp>
      <p:sp>
        <p:nvSpPr>
          <p:cNvPr id="3" name="Text Placeholder 2"/>
          <p:cNvSpPr>
            <a:spLocks noGrp="1"/>
          </p:cNvSpPr>
          <p:nvPr>
            <p:ph type="body" sz="quarter" idx="16"/>
          </p:nvPr>
        </p:nvSpPr>
        <p:spPr>
          <a:xfrm>
            <a:off x="448056" y="745909"/>
            <a:ext cx="11309783" cy="606477"/>
          </a:xfrm>
        </p:spPr>
        <p:txBody>
          <a:bodyPr/>
          <a:lstStyle/>
          <a:p>
            <a:r>
              <a:rPr lang="en-US" dirty="0" smtClean="0"/>
              <a:t>Citrixonazure.com</a:t>
            </a:r>
            <a:endParaRPr lang="en-US" dirty="0"/>
          </a:p>
        </p:txBody>
      </p:sp>
      <p:sp>
        <p:nvSpPr>
          <p:cNvPr id="4" name="Content Placeholder 3"/>
          <p:cNvSpPr>
            <a:spLocks noGrp="1"/>
          </p:cNvSpPr>
          <p:nvPr>
            <p:ph sz="quarter" idx="20"/>
          </p:nvPr>
        </p:nvSpPr>
        <p:spPr>
          <a:xfrm>
            <a:off x="437756" y="1312036"/>
            <a:ext cx="11320082" cy="5109546"/>
          </a:xfrm>
        </p:spPr>
        <p:txBody>
          <a:bodyPr/>
          <a:lstStyle/>
          <a:p>
            <a:r>
              <a:rPr lang="en-US" dirty="0" smtClean="0"/>
              <a:t>Company Profile</a:t>
            </a:r>
          </a:p>
          <a:p>
            <a:pPr lvl="1"/>
            <a:r>
              <a:rPr lang="en-US" dirty="0" smtClean="0">
                <a:latin typeface="Arial" charset="0"/>
              </a:rPr>
              <a:t>1000 users workforce </a:t>
            </a:r>
            <a:r>
              <a:rPr lang="en-US" dirty="0">
                <a:latin typeface="Arial" charset="0"/>
              </a:rPr>
              <a:t>is evenly split between </a:t>
            </a:r>
            <a:r>
              <a:rPr lang="en-US" dirty="0" smtClean="0">
                <a:latin typeface="Arial" charset="0"/>
              </a:rPr>
              <a:t>New York and California</a:t>
            </a:r>
            <a:endParaRPr lang="en-US" dirty="0">
              <a:latin typeface="Arial" charset="0"/>
            </a:endParaRPr>
          </a:p>
          <a:p>
            <a:pPr lvl="1"/>
            <a:r>
              <a:rPr lang="en-US" dirty="0" smtClean="0">
                <a:latin typeface="Arial" charset="0"/>
              </a:rPr>
              <a:t>800 </a:t>
            </a:r>
            <a:r>
              <a:rPr lang="en-US" dirty="0">
                <a:latin typeface="Arial" charset="0"/>
              </a:rPr>
              <a:t>are office workers and will require </a:t>
            </a:r>
            <a:r>
              <a:rPr lang="en-US" dirty="0" smtClean="0">
                <a:latin typeface="Arial" charset="0"/>
              </a:rPr>
              <a:t>shared hosted desktops (400 per site)</a:t>
            </a:r>
            <a:endParaRPr lang="en-US" dirty="0">
              <a:latin typeface="Arial" charset="0"/>
            </a:endParaRPr>
          </a:p>
          <a:p>
            <a:pPr lvl="1"/>
            <a:r>
              <a:rPr lang="en-US" dirty="0">
                <a:latin typeface="Arial" charset="0"/>
              </a:rPr>
              <a:t>200 are power users and will require a </a:t>
            </a:r>
            <a:r>
              <a:rPr lang="en-US" dirty="0" smtClean="0">
                <a:latin typeface="Arial" charset="0"/>
              </a:rPr>
              <a:t>server VDI desktop (100 per site)</a:t>
            </a:r>
            <a:endParaRPr lang="en-US" dirty="0">
              <a:latin typeface="Arial" charset="0"/>
            </a:endParaRPr>
          </a:p>
          <a:p>
            <a:pPr marL="230188" lvl="1" indent="0">
              <a:buNone/>
            </a:pPr>
            <a:endParaRPr lang="en-US" dirty="0" smtClean="0">
              <a:latin typeface="Arial" charset="0"/>
            </a:endParaRPr>
          </a:p>
          <a:p>
            <a:r>
              <a:rPr lang="en-US" dirty="0" smtClean="0"/>
              <a:t>User’s </a:t>
            </a:r>
            <a:r>
              <a:rPr lang="en-US" dirty="0"/>
              <a:t>Profile</a:t>
            </a:r>
          </a:p>
          <a:p>
            <a:pPr marL="230188" lvl="1" indent="0">
              <a:buNone/>
            </a:pPr>
            <a:endParaRPr lang="en-US" sz="2400" dirty="0"/>
          </a:p>
          <a:p>
            <a:pPr marL="0" indent="0">
              <a:buNone/>
            </a:pPr>
            <a:endParaRPr lang="en-US" dirty="0"/>
          </a:p>
        </p:txBody>
      </p:sp>
      <p:graphicFrame>
        <p:nvGraphicFramePr>
          <p:cNvPr id="5" name="Table 4"/>
          <p:cNvGraphicFramePr>
            <a:graphicFrameLocks noGrp="1"/>
          </p:cNvGraphicFramePr>
          <p:nvPr>
            <p:extLst/>
          </p:nvPr>
        </p:nvGraphicFramePr>
        <p:xfrm>
          <a:off x="772297" y="3944101"/>
          <a:ext cx="6619103" cy="1234440"/>
        </p:xfrm>
        <a:graphic>
          <a:graphicData uri="http://schemas.openxmlformats.org/drawingml/2006/table">
            <a:tbl>
              <a:tblPr firstRow="1" bandRow="1">
                <a:tableStyleId>{5C22544A-7EE6-4342-B048-85BDC9FD1C3A}</a:tableStyleId>
              </a:tblPr>
              <a:tblGrid>
                <a:gridCol w="2976743"/>
                <a:gridCol w="3642360"/>
              </a:tblGrid>
              <a:tr h="370840">
                <a:tc>
                  <a:txBody>
                    <a:bodyPr/>
                    <a:lstStyle/>
                    <a:p>
                      <a:pPr marL="0" marR="0" indent="0" algn="ctr" defTabSz="1088291" rtl="0" eaLnBrk="1" fontAlgn="auto" latinLnBrk="0" hangingPunct="1">
                        <a:lnSpc>
                          <a:spcPct val="100000"/>
                        </a:lnSpc>
                        <a:spcBef>
                          <a:spcPts val="0"/>
                        </a:spcBef>
                        <a:spcAft>
                          <a:spcPts val="0"/>
                        </a:spcAft>
                        <a:buClrTx/>
                        <a:buSzTx/>
                        <a:buFontTx/>
                        <a:buNone/>
                        <a:tabLst/>
                        <a:defRPr/>
                      </a:pPr>
                      <a:r>
                        <a:rPr lang="en-US" dirty="0" smtClean="0"/>
                        <a:t>Office Worker</a:t>
                      </a:r>
                      <a:endParaRPr lang="en-US" dirty="0"/>
                    </a:p>
                  </a:txBody>
                  <a:tcPr/>
                </a:tc>
                <a:tc>
                  <a:txBody>
                    <a:bodyPr/>
                    <a:lstStyle/>
                    <a:p>
                      <a:pPr algn="ctr"/>
                      <a:r>
                        <a:rPr lang="en-US" dirty="0" smtClean="0"/>
                        <a:t>Power</a:t>
                      </a:r>
                      <a:r>
                        <a:rPr lang="en-US" baseline="0" dirty="0" smtClean="0"/>
                        <a:t> User</a:t>
                      </a:r>
                      <a:endParaRPr lang="en-US" dirty="0"/>
                    </a:p>
                  </a:txBody>
                  <a:tcPr/>
                </a:tc>
              </a:tr>
              <a:tr h="370840">
                <a:tc>
                  <a:txBody>
                    <a:bodyPr/>
                    <a:lstStyle/>
                    <a:p>
                      <a:pPr algn="ctr"/>
                      <a:r>
                        <a:rPr lang="en-US" dirty="0" smtClean="0"/>
                        <a:t>10 IOPS</a:t>
                      </a:r>
                      <a:endParaRPr lang="en-US" dirty="0"/>
                    </a:p>
                  </a:txBody>
                  <a:tcPr/>
                </a:tc>
                <a:tc>
                  <a:txBody>
                    <a:bodyPr/>
                    <a:lstStyle/>
                    <a:p>
                      <a:pPr algn="ctr"/>
                      <a:r>
                        <a:rPr lang="en-US" dirty="0" smtClean="0"/>
                        <a:t>100 </a:t>
                      </a:r>
                      <a:r>
                        <a:rPr lang="en-US" baseline="0" dirty="0" smtClean="0"/>
                        <a:t>IOPS</a:t>
                      </a:r>
                      <a:endParaRPr lang="en-US" dirty="0"/>
                    </a:p>
                  </a:txBody>
                  <a:tcPr/>
                </a:tc>
              </a:tr>
              <a:tr h="370840">
                <a:tc>
                  <a:txBody>
                    <a:bodyPr/>
                    <a:lstStyle/>
                    <a:p>
                      <a:pPr algn="ctr"/>
                      <a:r>
                        <a:rPr lang="en-US" dirty="0" smtClean="0"/>
                        <a:t>300 kbps</a:t>
                      </a:r>
                      <a:endParaRPr lang="en-US" dirty="0"/>
                    </a:p>
                  </a:txBody>
                  <a:tcPr/>
                </a:tc>
                <a:tc>
                  <a:txBody>
                    <a:bodyPr/>
                    <a:lstStyle/>
                    <a:p>
                      <a:pPr algn="ctr"/>
                      <a:r>
                        <a:rPr lang="en-US" dirty="0" smtClean="0"/>
                        <a:t>500 kbps</a:t>
                      </a:r>
                      <a:endParaRPr lang="en-US" dirty="0"/>
                    </a:p>
                  </a:txBody>
                  <a:tcPr/>
                </a:tc>
              </a:tr>
            </a:tbl>
          </a:graphicData>
        </a:graphic>
      </p:graphicFrame>
    </p:spTree>
    <p:extLst>
      <p:ext uri="{BB962C8B-B14F-4D97-AF65-F5344CB8AC3E}">
        <p14:creationId xmlns:p14="http://schemas.microsoft.com/office/powerpoint/2010/main" val="196862276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quarter" idx="14"/>
          </p:nvPr>
        </p:nvSpPr>
        <p:spPr>
          <a:xfrm>
            <a:off x="142049" y="3108728"/>
            <a:ext cx="3532187" cy="566822"/>
          </a:xfrm>
        </p:spPr>
        <p:txBody>
          <a:bodyPr/>
          <a:lstStyle/>
          <a:p>
            <a:r>
              <a:rPr lang="en-US" dirty="0" smtClean="0"/>
              <a:t>Agenda</a:t>
            </a:r>
            <a:endParaRPr lang="en-US" dirty="0"/>
          </a:p>
        </p:txBody>
      </p:sp>
      <p:sp>
        <p:nvSpPr>
          <p:cNvPr id="9" name="Text Placeholder 8"/>
          <p:cNvSpPr>
            <a:spLocks noGrp="1"/>
          </p:cNvSpPr>
          <p:nvPr>
            <p:ph type="body" sz="quarter" idx="10"/>
          </p:nvPr>
        </p:nvSpPr>
        <p:spPr>
          <a:xfrm>
            <a:off x="4364182" y="1937554"/>
            <a:ext cx="7520503" cy="2862322"/>
          </a:xfrm>
        </p:spPr>
        <p:txBody>
          <a:bodyPr/>
          <a:lstStyle/>
          <a:p>
            <a:r>
              <a:rPr lang="en-US" dirty="0" smtClean="0"/>
              <a:t>Why Azure</a:t>
            </a:r>
          </a:p>
          <a:p>
            <a:r>
              <a:rPr lang="en-US" dirty="0" smtClean="0"/>
              <a:t>Azure Concepts</a:t>
            </a:r>
          </a:p>
          <a:p>
            <a:r>
              <a:rPr lang="en-US" dirty="0" smtClean="0"/>
              <a:t>Architectural discussion</a:t>
            </a:r>
          </a:p>
          <a:p>
            <a:r>
              <a:rPr lang="en-US" dirty="0" smtClean="0"/>
              <a:t>Building the environment</a:t>
            </a:r>
          </a:p>
          <a:p>
            <a:r>
              <a:rPr lang="en-US" dirty="0" smtClean="0"/>
              <a:t>Economics</a:t>
            </a:r>
          </a:p>
        </p:txBody>
      </p:sp>
    </p:spTree>
    <p:extLst>
      <p:ext uri="{BB962C8B-B14F-4D97-AF65-F5344CB8AC3E}">
        <p14:creationId xmlns:p14="http://schemas.microsoft.com/office/powerpoint/2010/main" val="635166049"/>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1447" y="306879"/>
            <a:ext cx="4363095" cy="665767"/>
          </a:xfrm>
        </p:spPr>
        <p:txBody>
          <a:bodyPr/>
          <a:lstStyle/>
          <a:p>
            <a:r>
              <a:rPr lang="en-US" dirty="0" smtClean="0"/>
              <a:t>Framework</a:t>
            </a:r>
            <a:endParaRPr lang="en-US" dirty="0"/>
          </a:p>
        </p:txBody>
      </p:sp>
      <p:sp>
        <p:nvSpPr>
          <p:cNvPr id="2" name="AutoShape 2" descr="data:image/jpeg;base64,/9j/4AAQSkZJRgABAQAAAQABAAD/2wCEAAkGBxQTEBUUEhIVFRUUFRUaFBQXFRcXFxsaFRUXGRQXGBceHSgmGBwlHx8ULTEhJSkrLi4uGR8zODMsQCgtLjABCgoKDg0OGhAQGywkICYsLC8vLCwsLCwsLC81Ly8sLC8sLCwsLCwsLCwsLC0sLCwrLCwsLCw3LCwsLCwsLCwsLP/AABEIAGYAZgMBEQACEQEDEQH/xAAcAAABBQEBAQAAAAAAAAAAAAAAAwQFBgcCAQj/xAA+EAABAwEEBgYGCAcBAAAAAAABAAIDEQQFEiEGMUFRcZEHEzJhgaEiQnKxwdEUIzNDU5Oi8BVSc4KywtIX/8QAGgEBAAMBAQEAAAAAAAAAAAAAAAEEBQMCBv/EACwRAAICAgEDAwIFBQAAAAAAAAABAgMEERIhMUEUUWETkQUyQnGBIiOxwdH/2gAMAwEAAhEDEQA/ANxQAgBAN7fbWQxmSRwa0bT5ADae5eZzjBcpPoTGLk9IpN4aayPJELRG3Y5wxPPfTU3z8Fj3fir3qpfy/wDhehiL9TIp98TO7Vol8H4f8aKjLNyH+o7KiC8HjL3lbqnlH95d76qFmZC/UHRB+CUsOmEzCMeGZu0GjH+DhkeBHiFcq/FZrpYt/scZ4kX2LldN7R2hmKN2rJzTk5p3ELZquhbHlBlOcJQemPl0PAIAQAgBACACgMd0t0i+kzkg/VRkiIbDsL+J9y+fzb3dPiuyNXHq4R2+7IAXgqv0ywKC2pwIOhbFHECjLWFDgB9dt8OglbLGc26xsc3a0/vIrrj2ypnyX8nOytTjpmw2C1tmiZIw1a9oI8V9LGSkk0ZEk09McL0QCAEAIAQEDpzbzDd87gaEswg97/R+JXG+XGts60x5TSMFtFroFhRgazYk0SiMS4HdWSaPpllr4Ls6zzyW9HjbwXh1E7O/4iFH0hsP4iE+kxsVjvDvXl1k7Nc6I7wMlkkYfupTTg8Yqc8XNa2C39PXsZ2WtT37l6V0qggBACAEBT+lhpN1yFvqujJ4Bwqq+St1tHfGerEYxo/cUlrkGtsYObvgPms3okaEpaNhsVkjjhbEGjC0Uoo5HHRBXpojZZTXBhO9uXuUcz0tkDNoHEDk9/Mf8qHYek2exaKwM1ivHP8AfJc5Ws9JMWtOj8UkbmtaGuocLtx2LxGx7J1otnQ9c8kFlkfJT66T0QDXKOra88XJbWJH+jfuUMqW5a9i/K0VgQAgBACAQt1nEkT2HU9rm594IUSW00Snp7M4uYhsLKChpRw7xkRzXz+35NTRIfSE5DQm+deWydDSWZeWz0kMpZFzbPSQtAaAk6gCeSmJDL7olCWWKEHIlmIj2yXfFfRY8dVRRlXPc2S67HMEAIAQAgBAZneDmttMgjNY5HudG4dnEPtWg7aOr5rGzaXXPfuaGNarIdPAkZVR2WdCbplGxoQfKobPWjyNhJUIHVvtEbAxkjsLXub1jteGOvpu5V81bxqXZNRRwusUIuTNXs7mljSwgtoMJBqKUyoVv610Mve+oogBACAEAICo6b3yW0s0TqPe2srxrZGcqDc52dPFWsank9sqZV3BcV3IOxxMls3Vdnqj6NNbdrXDz5Lxm0Kbafk94V2oprwR8jyw4Zsjsf6h8fVPFfM34s6n17G5XdGa6HXU11Z8FW0dtnTbNvUcRsb2q8o4xRtHu2AZjxKsVUSseoo5zsUVtkFa3EtfLJmSKAd5yA/e5b+JjKvou5lZN/JbLb0Y3+Y8Nlkd6D/sSfVdrMfA7PEK9kU9OSKOPdp8WacqZdBACAEA3t9rbDE+R5o1jS4+AUxW3pESkorbMo+kOe50knblOJ/dXst4AUC2aoKMdIw7ZuUtsI7Q6N4e3xGwjaFFtamtE02uD2ichmjnbVue9p1jiFmTrcejNauxSW0Q95WOCGjpJBE1xoDiLQTStFVeFXN9I/YsrKlHuxlHFFM4tin62gq4B5dTOmaj0EId4/cerlLsxSS72RNxyENaNp9wG09ysQr8RRxnPy2Vq8bb1zxQYWN7Lfie9aNNXFGfdbyFbJLQihoagg7iDVpHA0XZraOCZt2i96/SbKyQ9rNsg3Pbk75+KybYcJNGtVPnBMllzOgIAQFO6R7bSKKH8V2J/sR0J5nCrWLDctlTLnqOvco/WrUMo96xCBEktOJji1w2heJQUu50hNxfQTva0m0xtjnaHBrsQcKtNaU2FcoUqEto7Tvc46Y0ux4sheYGNDngAlxLqUNcgSptqU9bFVzhsaW2d8rsUry47Nw4DYphWo9iJWOXcZvcuh4OopEJNJ6LrxpLJETlI0Pb7TPRf5YVRy4eS5iT6uJpKol4EAIDLtP7VitrhsjjY0cXEud/qtHEjqOzMy3ueisdarhU0diVSQeGVBoRfKoJG8kiEjOWRCRpI9QegifmhJa9DLX1drgdukDTwkBafOi4XrcGdKXqaZuCyjVBACAxrS99bbaP61OUUfzK1cb8iMnIf9x/v/pEESrBwDGgPC9AJuehIg9yAbSFQehu4ISdxMQE3dZwuB3OiPKVi5z/ACkx7/b/ACfQKxzYBACAzTTrR6Rkz52Mc+KQ4n4RVzHAAE01lpAGrVRX8e5a4sz8ml8uS7FOEVeyQ7hr5a1c5IqaOHQncpIEzGgOHRoBJ0SEiZgQk8Fl7lAF2WOmZoBvJoo2gWjRPRuS0SNOFzYWuBfIRQOwmoawHXU0zVe65RWvJ3pqc38GwrNNMEAIAQEReOjNlnNZIGk/zCrXc20XSNs49mcpUwl3RDT9H0P3c0zO7EHj9QXVZUvJyeJDw2MX9Hjtlqr7UTfhRe1lv2PHo/kRPR7L+PF+Wfmp9X8Eekfuef8Ancv48X5Z+aer+B6R+4ozo5dttLRwiHxKj1fwT6T5HsHR3F95PM7eAWsHkF4eVLwj2sSPlsl7v0QscJq2AFw9Z5Lz+olc5XTl5OkaK49kTjWgCgFAuR2PUAID/9k=">
            <a:hlinkClick r:id="rId3"/>
          </p:cNvPr>
          <p:cNvSpPr>
            <a:spLocks noChangeAspect="1" noChangeArrowheads="1"/>
          </p:cNvSpPr>
          <p:nvPr/>
        </p:nvSpPr>
        <p:spPr bwMode="auto">
          <a:xfrm>
            <a:off x="60325" y="-579438"/>
            <a:ext cx="1219200" cy="1219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5" name="Diagram 4"/>
          <p:cNvGraphicFramePr/>
          <p:nvPr>
            <p:extLst>
              <p:ext uri="{D42A27DB-BD31-4B8C-83A1-F6EECF244321}">
                <p14:modId xmlns:p14="http://schemas.microsoft.com/office/powerpoint/2010/main" val="2154443347"/>
              </p:ext>
            </p:extLst>
          </p:nvPr>
        </p:nvGraphicFramePr>
        <p:xfrm>
          <a:off x="669925" y="852806"/>
          <a:ext cx="10823379" cy="54172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78929888"/>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Instance types evaluated by Citrix</a:t>
            </a:r>
            <a:endParaRPr lang="en-US" dirty="0"/>
          </a:p>
        </p:txBody>
      </p:sp>
      <p:graphicFrame>
        <p:nvGraphicFramePr>
          <p:cNvPr id="7" name="Table 6"/>
          <p:cNvGraphicFramePr>
            <a:graphicFrameLocks noGrp="1"/>
          </p:cNvGraphicFramePr>
          <p:nvPr>
            <p:extLst/>
          </p:nvPr>
        </p:nvGraphicFramePr>
        <p:xfrm>
          <a:off x="638818" y="1738746"/>
          <a:ext cx="4929053" cy="3350741"/>
        </p:xfrm>
        <a:graphic>
          <a:graphicData uri="http://schemas.openxmlformats.org/drawingml/2006/table">
            <a:tbl>
              <a:tblPr firstRow="1" bandRow="1">
                <a:tableStyleId>{72833802-FEF1-4C79-8D5D-14CF1EAF98D9}</a:tableStyleId>
              </a:tblPr>
              <a:tblGrid>
                <a:gridCol w="1908998"/>
                <a:gridCol w="1829456"/>
                <a:gridCol w="1190599"/>
              </a:tblGrid>
              <a:tr h="394229">
                <a:tc>
                  <a:txBody>
                    <a:bodyPr/>
                    <a:lstStyle/>
                    <a:p>
                      <a:pPr marL="0" marR="0" indent="0" algn="ctr" defTabSz="1088291" rtl="0" eaLnBrk="1" fontAlgn="auto" latinLnBrk="0" hangingPunct="1">
                        <a:lnSpc>
                          <a:spcPct val="100000"/>
                        </a:lnSpc>
                        <a:spcBef>
                          <a:spcPts val="0"/>
                        </a:spcBef>
                        <a:spcAft>
                          <a:spcPts val="0"/>
                        </a:spcAft>
                        <a:buClrTx/>
                        <a:buSzTx/>
                        <a:buFontTx/>
                        <a:buNone/>
                        <a:tabLst/>
                        <a:defRPr/>
                      </a:pPr>
                      <a:r>
                        <a:rPr lang="en-US" sz="2000" kern="1200" dirty="0" smtClean="0">
                          <a:ln w="12700" cap="rnd" cmpd="sng">
                            <a:noFill/>
                            <a:prstDash val="solid"/>
                          </a:ln>
                          <a:effectLst/>
                        </a:rPr>
                        <a:t>Instance types</a:t>
                      </a:r>
                      <a:endParaRPr lang="en-US" sz="2000" b="0" kern="1200" dirty="0">
                        <a:ln w="12700" cap="rnd" cmpd="sng">
                          <a:noFill/>
                          <a:prstDash val="solid"/>
                        </a:ln>
                        <a:solidFill>
                          <a:schemeClr val="tx1"/>
                        </a:solidFill>
                        <a:effectLst/>
                        <a:latin typeface="+mn-lt"/>
                        <a:ea typeface="+mn-ea"/>
                        <a:cs typeface="Arial" pitchFamily="34" charset="0"/>
                      </a:endParaRPr>
                    </a:p>
                  </a:txBody>
                  <a:tcPr marL="9522" marR="9522" marT="9522" marB="9522"/>
                </a:tc>
                <a:tc>
                  <a:txBody>
                    <a:bodyPr/>
                    <a:lstStyle/>
                    <a:p>
                      <a:pPr marL="0" marR="0" indent="0" algn="ctr" defTabSz="1088291" rtl="0" eaLnBrk="1" fontAlgn="auto" latinLnBrk="0" hangingPunct="1">
                        <a:lnSpc>
                          <a:spcPct val="100000"/>
                        </a:lnSpc>
                        <a:spcBef>
                          <a:spcPts val="0"/>
                        </a:spcBef>
                        <a:spcAft>
                          <a:spcPts val="0"/>
                        </a:spcAft>
                        <a:buClrTx/>
                        <a:buSzTx/>
                        <a:buFontTx/>
                        <a:buNone/>
                        <a:tabLst/>
                        <a:defRPr/>
                      </a:pPr>
                      <a:r>
                        <a:rPr lang="en-US" sz="2000" kern="1200" dirty="0">
                          <a:ln w="12700" cap="rnd" cmpd="sng">
                            <a:noFill/>
                            <a:prstDash val="solid"/>
                          </a:ln>
                          <a:effectLst/>
                        </a:rPr>
                        <a:t>Virtual cores</a:t>
                      </a:r>
                      <a:endParaRPr lang="en-US" sz="2000" b="0" kern="1200" dirty="0">
                        <a:ln w="12700" cap="rnd" cmpd="sng">
                          <a:noFill/>
                          <a:prstDash val="solid"/>
                        </a:ln>
                        <a:solidFill>
                          <a:schemeClr val="tx1"/>
                        </a:solidFill>
                        <a:effectLst/>
                        <a:latin typeface="+mn-lt"/>
                        <a:ea typeface="+mn-ea"/>
                        <a:cs typeface="Arial" pitchFamily="34" charset="0"/>
                      </a:endParaRPr>
                    </a:p>
                  </a:txBody>
                  <a:tcPr marL="9522" marR="9522" marT="9522" marB="9522"/>
                </a:tc>
                <a:tc>
                  <a:txBody>
                    <a:bodyPr/>
                    <a:lstStyle/>
                    <a:p>
                      <a:pPr marL="0" marR="0" indent="0" algn="ctr" defTabSz="1088291" rtl="0" eaLnBrk="1" fontAlgn="auto" latinLnBrk="0" hangingPunct="1">
                        <a:lnSpc>
                          <a:spcPct val="100000"/>
                        </a:lnSpc>
                        <a:spcBef>
                          <a:spcPts val="0"/>
                        </a:spcBef>
                        <a:spcAft>
                          <a:spcPts val="0"/>
                        </a:spcAft>
                        <a:buClrTx/>
                        <a:buSzTx/>
                        <a:buFontTx/>
                        <a:buNone/>
                        <a:tabLst/>
                        <a:defRPr/>
                      </a:pPr>
                      <a:r>
                        <a:rPr lang="en-US" sz="2000" kern="1200" dirty="0">
                          <a:ln w="12700" cap="rnd" cmpd="sng">
                            <a:noFill/>
                            <a:prstDash val="solid"/>
                          </a:ln>
                          <a:effectLst/>
                        </a:rPr>
                        <a:t>RAM</a:t>
                      </a:r>
                      <a:endParaRPr lang="en-US" sz="2000" b="0" kern="1200" dirty="0">
                        <a:ln w="12700" cap="rnd" cmpd="sng">
                          <a:noFill/>
                          <a:prstDash val="solid"/>
                        </a:ln>
                        <a:solidFill>
                          <a:schemeClr val="tx1"/>
                        </a:solidFill>
                        <a:effectLst/>
                        <a:latin typeface="+mn-lt"/>
                        <a:ea typeface="+mn-ea"/>
                        <a:cs typeface="Arial" pitchFamily="34" charset="0"/>
                      </a:endParaRPr>
                    </a:p>
                  </a:txBody>
                  <a:tcPr marL="9522" marR="9522" marT="9522" marB="9522"/>
                </a:tc>
              </a:tr>
              <a:tr h="362583">
                <a:tc>
                  <a:txBody>
                    <a:bodyPr/>
                    <a:lstStyle/>
                    <a:p>
                      <a:pPr marL="0" marR="0" algn="ctr">
                        <a:lnSpc>
                          <a:spcPct val="115000"/>
                        </a:lnSpc>
                        <a:spcBef>
                          <a:spcPts val="0"/>
                        </a:spcBef>
                        <a:spcAft>
                          <a:spcPts val="0"/>
                        </a:spcAft>
                      </a:pPr>
                      <a:r>
                        <a:rPr lang="en-US" sz="2000" kern="1200" dirty="0" smtClean="0">
                          <a:ln>
                            <a:noFill/>
                          </a:ln>
                        </a:rPr>
                        <a:t>A0</a:t>
                      </a:r>
                      <a:endParaRPr lang="en-US" sz="2000" kern="1200" dirty="0">
                        <a:ln>
                          <a:noFill/>
                        </a:ln>
                        <a:solidFill>
                          <a:schemeClr val="tx1">
                            <a:lumMod val="85000"/>
                          </a:schemeClr>
                        </a:solidFill>
                        <a:latin typeface="+mn-lt"/>
                        <a:ea typeface="+mn-ea"/>
                        <a:cs typeface="Arial" pitchFamily="34" charset="0"/>
                      </a:endParaRPr>
                    </a:p>
                  </a:txBody>
                  <a:tcPr marL="9522" marR="9522" marT="9522" marB="9522" anchor="ctr"/>
                </a:tc>
                <a:tc>
                  <a:txBody>
                    <a:bodyPr/>
                    <a:lstStyle/>
                    <a:p>
                      <a:pPr marL="0" marR="0" algn="ctr">
                        <a:lnSpc>
                          <a:spcPct val="115000"/>
                        </a:lnSpc>
                        <a:spcBef>
                          <a:spcPts val="0"/>
                        </a:spcBef>
                        <a:spcAft>
                          <a:spcPts val="0"/>
                        </a:spcAft>
                      </a:pPr>
                      <a:r>
                        <a:rPr lang="en-US" sz="2000" kern="1200" dirty="0">
                          <a:ln>
                            <a:noFill/>
                          </a:ln>
                        </a:rPr>
                        <a:t>Shared</a:t>
                      </a:r>
                      <a:endParaRPr lang="en-US" sz="2000" kern="1200" dirty="0">
                        <a:ln>
                          <a:noFill/>
                        </a:ln>
                        <a:solidFill>
                          <a:schemeClr val="tx1">
                            <a:lumMod val="85000"/>
                          </a:schemeClr>
                        </a:solidFill>
                        <a:latin typeface="+mn-lt"/>
                        <a:ea typeface="+mn-ea"/>
                        <a:cs typeface="Arial" pitchFamily="34" charset="0"/>
                      </a:endParaRPr>
                    </a:p>
                  </a:txBody>
                  <a:tcPr marL="9522" marR="9522" marT="9522" marB="9522" anchor="ctr"/>
                </a:tc>
                <a:tc>
                  <a:txBody>
                    <a:bodyPr/>
                    <a:lstStyle/>
                    <a:p>
                      <a:pPr marL="0" marR="0" algn="ctr">
                        <a:lnSpc>
                          <a:spcPct val="115000"/>
                        </a:lnSpc>
                        <a:spcBef>
                          <a:spcPts val="0"/>
                        </a:spcBef>
                        <a:spcAft>
                          <a:spcPts val="0"/>
                        </a:spcAft>
                      </a:pPr>
                      <a:r>
                        <a:rPr lang="en-US" sz="2000" kern="1200" dirty="0">
                          <a:ln>
                            <a:noFill/>
                          </a:ln>
                        </a:rPr>
                        <a:t>768 MB</a:t>
                      </a:r>
                      <a:endParaRPr lang="en-US" sz="2000" kern="1200" dirty="0">
                        <a:ln>
                          <a:noFill/>
                        </a:ln>
                        <a:solidFill>
                          <a:schemeClr val="tx1">
                            <a:lumMod val="85000"/>
                          </a:schemeClr>
                        </a:solidFill>
                        <a:latin typeface="+mn-lt"/>
                        <a:ea typeface="+mn-ea"/>
                        <a:cs typeface="Arial" pitchFamily="34" charset="0"/>
                      </a:endParaRPr>
                    </a:p>
                  </a:txBody>
                  <a:tcPr marL="9522" marR="9522" marT="9522" marB="9522" anchor="ctr"/>
                </a:tc>
              </a:tr>
              <a:tr h="362583">
                <a:tc>
                  <a:txBody>
                    <a:bodyPr/>
                    <a:lstStyle/>
                    <a:p>
                      <a:pPr marL="0" marR="0" algn="ctr">
                        <a:lnSpc>
                          <a:spcPct val="115000"/>
                        </a:lnSpc>
                        <a:spcBef>
                          <a:spcPts val="0"/>
                        </a:spcBef>
                        <a:spcAft>
                          <a:spcPts val="0"/>
                        </a:spcAft>
                      </a:pPr>
                      <a:r>
                        <a:rPr lang="en-US" sz="2000" kern="1200" dirty="0" smtClean="0">
                          <a:ln>
                            <a:noFill/>
                          </a:ln>
                        </a:rPr>
                        <a:t>A1</a:t>
                      </a:r>
                      <a:endParaRPr lang="en-US" sz="2000" kern="1200" dirty="0">
                        <a:ln>
                          <a:noFill/>
                        </a:ln>
                        <a:solidFill>
                          <a:schemeClr val="tx1">
                            <a:lumMod val="85000"/>
                          </a:schemeClr>
                        </a:solidFill>
                        <a:latin typeface="+mn-lt"/>
                        <a:ea typeface="+mn-ea"/>
                        <a:cs typeface="Arial" pitchFamily="34" charset="0"/>
                      </a:endParaRPr>
                    </a:p>
                  </a:txBody>
                  <a:tcPr marL="9522" marR="9522" marT="9522" marB="9522" anchor="ctr"/>
                </a:tc>
                <a:tc>
                  <a:txBody>
                    <a:bodyPr/>
                    <a:lstStyle/>
                    <a:p>
                      <a:pPr marL="0" marR="0" algn="ctr">
                        <a:lnSpc>
                          <a:spcPct val="115000"/>
                        </a:lnSpc>
                        <a:spcBef>
                          <a:spcPts val="0"/>
                        </a:spcBef>
                        <a:spcAft>
                          <a:spcPts val="0"/>
                        </a:spcAft>
                      </a:pPr>
                      <a:r>
                        <a:rPr lang="en-US" sz="2000" kern="1200" dirty="0">
                          <a:ln>
                            <a:noFill/>
                          </a:ln>
                        </a:rPr>
                        <a:t>1</a:t>
                      </a:r>
                      <a:endParaRPr lang="en-US" sz="2000" kern="1200" dirty="0">
                        <a:ln>
                          <a:noFill/>
                        </a:ln>
                        <a:solidFill>
                          <a:schemeClr val="tx1">
                            <a:lumMod val="85000"/>
                          </a:schemeClr>
                        </a:solidFill>
                        <a:latin typeface="+mn-lt"/>
                        <a:ea typeface="+mn-ea"/>
                        <a:cs typeface="Arial" pitchFamily="34" charset="0"/>
                      </a:endParaRPr>
                    </a:p>
                  </a:txBody>
                  <a:tcPr marL="9522" marR="9522" marT="9522" marB="9522" anchor="ctr"/>
                </a:tc>
                <a:tc>
                  <a:txBody>
                    <a:bodyPr/>
                    <a:lstStyle/>
                    <a:p>
                      <a:pPr marL="0" marR="0" algn="ctr">
                        <a:lnSpc>
                          <a:spcPct val="115000"/>
                        </a:lnSpc>
                        <a:spcBef>
                          <a:spcPts val="0"/>
                        </a:spcBef>
                        <a:spcAft>
                          <a:spcPts val="0"/>
                        </a:spcAft>
                      </a:pPr>
                      <a:r>
                        <a:rPr lang="en-US" sz="2000" kern="1200">
                          <a:ln>
                            <a:noFill/>
                          </a:ln>
                        </a:rPr>
                        <a:t>1.75 GB</a:t>
                      </a:r>
                      <a:endParaRPr lang="en-US" sz="2000" kern="1200">
                        <a:ln>
                          <a:noFill/>
                        </a:ln>
                        <a:solidFill>
                          <a:schemeClr val="tx1">
                            <a:lumMod val="85000"/>
                          </a:schemeClr>
                        </a:solidFill>
                        <a:latin typeface="+mn-lt"/>
                        <a:ea typeface="+mn-ea"/>
                        <a:cs typeface="Arial" pitchFamily="34" charset="0"/>
                      </a:endParaRPr>
                    </a:p>
                  </a:txBody>
                  <a:tcPr marL="9522" marR="9522" marT="9522" marB="9522" anchor="ctr"/>
                </a:tc>
              </a:tr>
              <a:tr h="362583">
                <a:tc>
                  <a:txBody>
                    <a:bodyPr/>
                    <a:lstStyle/>
                    <a:p>
                      <a:pPr marL="0" marR="0" algn="ctr">
                        <a:lnSpc>
                          <a:spcPct val="115000"/>
                        </a:lnSpc>
                        <a:spcBef>
                          <a:spcPts val="0"/>
                        </a:spcBef>
                        <a:spcAft>
                          <a:spcPts val="0"/>
                        </a:spcAft>
                      </a:pPr>
                      <a:r>
                        <a:rPr lang="en-US" sz="2000" kern="1200" dirty="0" smtClean="0">
                          <a:ln>
                            <a:noFill/>
                          </a:ln>
                        </a:rPr>
                        <a:t>A2</a:t>
                      </a:r>
                      <a:endParaRPr lang="en-US" sz="2000" kern="1200" dirty="0">
                        <a:ln>
                          <a:noFill/>
                        </a:ln>
                        <a:solidFill>
                          <a:schemeClr val="tx1">
                            <a:lumMod val="85000"/>
                          </a:schemeClr>
                        </a:solidFill>
                        <a:latin typeface="+mn-lt"/>
                        <a:ea typeface="+mn-ea"/>
                        <a:cs typeface="Arial" pitchFamily="34" charset="0"/>
                      </a:endParaRPr>
                    </a:p>
                  </a:txBody>
                  <a:tcPr marL="9522" marR="9522" marT="9522" marB="9522" anchor="ctr"/>
                </a:tc>
                <a:tc>
                  <a:txBody>
                    <a:bodyPr/>
                    <a:lstStyle/>
                    <a:p>
                      <a:pPr marL="0" marR="0" algn="ctr">
                        <a:lnSpc>
                          <a:spcPct val="115000"/>
                        </a:lnSpc>
                        <a:spcBef>
                          <a:spcPts val="0"/>
                        </a:spcBef>
                        <a:spcAft>
                          <a:spcPts val="0"/>
                        </a:spcAft>
                      </a:pPr>
                      <a:r>
                        <a:rPr lang="en-US" sz="2000" kern="1200" dirty="0">
                          <a:ln>
                            <a:noFill/>
                          </a:ln>
                        </a:rPr>
                        <a:t>2</a:t>
                      </a:r>
                      <a:endParaRPr lang="en-US" sz="2000" kern="1200" dirty="0">
                        <a:ln>
                          <a:noFill/>
                        </a:ln>
                        <a:solidFill>
                          <a:schemeClr val="tx1">
                            <a:lumMod val="85000"/>
                          </a:schemeClr>
                        </a:solidFill>
                        <a:latin typeface="+mn-lt"/>
                        <a:ea typeface="+mn-ea"/>
                        <a:cs typeface="Arial" pitchFamily="34" charset="0"/>
                      </a:endParaRPr>
                    </a:p>
                  </a:txBody>
                  <a:tcPr marL="9522" marR="9522" marT="9522" marB="9522" anchor="ctr"/>
                </a:tc>
                <a:tc>
                  <a:txBody>
                    <a:bodyPr/>
                    <a:lstStyle/>
                    <a:p>
                      <a:pPr marL="0" marR="0" algn="ctr">
                        <a:lnSpc>
                          <a:spcPct val="115000"/>
                        </a:lnSpc>
                        <a:spcBef>
                          <a:spcPts val="0"/>
                        </a:spcBef>
                        <a:spcAft>
                          <a:spcPts val="0"/>
                        </a:spcAft>
                      </a:pPr>
                      <a:r>
                        <a:rPr lang="en-US" sz="2000" kern="1200" dirty="0">
                          <a:ln>
                            <a:noFill/>
                          </a:ln>
                        </a:rPr>
                        <a:t>3.5 GB</a:t>
                      </a:r>
                      <a:endParaRPr lang="en-US" sz="2000" kern="1200" dirty="0">
                        <a:ln>
                          <a:noFill/>
                        </a:ln>
                        <a:solidFill>
                          <a:schemeClr val="tx1">
                            <a:lumMod val="85000"/>
                          </a:schemeClr>
                        </a:solidFill>
                        <a:latin typeface="+mn-lt"/>
                        <a:ea typeface="+mn-ea"/>
                        <a:cs typeface="Arial" pitchFamily="34" charset="0"/>
                      </a:endParaRPr>
                    </a:p>
                  </a:txBody>
                  <a:tcPr marL="9522" marR="9522" marT="9522" marB="9522" anchor="ctr"/>
                </a:tc>
              </a:tr>
              <a:tr h="362583">
                <a:tc>
                  <a:txBody>
                    <a:bodyPr/>
                    <a:lstStyle/>
                    <a:p>
                      <a:pPr marL="0" marR="0" algn="ctr">
                        <a:lnSpc>
                          <a:spcPct val="115000"/>
                        </a:lnSpc>
                        <a:spcBef>
                          <a:spcPts val="0"/>
                        </a:spcBef>
                        <a:spcAft>
                          <a:spcPts val="0"/>
                        </a:spcAft>
                      </a:pPr>
                      <a:r>
                        <a:rPr lang="en-US" sz="2000" kern="1200" dirty="0" smtClean="0">
                          <a:ln>
                            <a:noFill/>
                          </a:ln>
                        </a:rPr>
                        <a:t>A3</a:t>
                      </a:r>
                      <a:endParaRPr lang="en-US" sz="2000" kern="1200" dirty="0">
                        <a:ln>
                          <a:noFill/>
                        </a:ln>
                        <a:solidFill>
                          <a:schemeClr val="tx1">
                            <a:lumMod val="85000"/>
                          </a:schemeClr>
                        </a:solidFill>
                        <a:latin typeface="+mn-lt"/>
                        <a:ea typeface="+mn-ea"/>
                        <a:cs typeface="Arial" pitchFamily="34" charset="0"/>
                      </a:endParaRPr>
                    </a:p>
                  </a:txBody>
                  <a:tcPr marL="9522" marR="9522" marT="9522" marB="9522" anchor="ctr"/>
                </a:tc>
                <a:tc>
                  <a:txBody>
                    <a:bodyPr/>
                    <a:lstStyle/>
                    <a:p>
                      <a:pPr marL="0" marR="0" algn="ctr">
                        <a:lnSpc>
                          <a:spcPct val="115000"/>
                        </a:lnSpc>
                        <a:spcBef>
                          <a:spcPts val="0"/>
                        </a:spcBef>
                        <a:spcAft>
                          <a:spcPts val="0"/>
                        </a:spcAft>
                      </a:pPr>
                      <a:r>
                        <a:rPr lang="en-US" sz="2000" kern="1200" dirty="0">
                          <a:ln>
                            <a:noFill/>
                          </a:ln>
                        </a:rPr>
                        <a:t>4</a:t>
                      </a:r>
                      <a:endParaRPr lang="en-US" sz="2000" kern="1200" dirty="0">
                        <a:ln>
                          <a:noFill/>
                        </a:ln>
                        <a:solidFill>
                          <a:schemeClr val="tx1">
                            <a:lumMod val="85000"/>
                          </a:schemeClr>
                        </a:solidFill>
                        <a:latin typeface="+mn-lt"/>
                        <a:ea typeface="+mn-ea"/>
                        <a:cs typeface="Arial" pitchFamily="34" charset="0"/>
                      </a:endParaRPr>
                    </a:p>
                  </a:txBody>
                  <a:tcPr marL="9522" marR="9522" marT="9522" marB="9522" anchor="ctr"/>
                </a:tc>
                <a:tc>
                  <a:txBody>
                    <a:bodyPr/>
                    <a:lstStyle/>
                    <a:p>
                      <a:pPr marL="0" marR="0" algn="ctr">
                        <a:lnSpc>
                          <a:spcPct val="115000"/>
                        </a:lnSpc>
                        <a:spcBef>
                          <a:spcPts val="0"/>
                        </a:spcBef>
                        <a:spcAft>
                          <a:spcPts val="0"/>
                        </a:spcAft>
                      </a:pPr>
                      <a:r>
                        <a:rPr lang="en-US" sz="2000" kern="1200" dirty="0">
                          <a:ln>
                            <a:noFill/>
                          </a:ln>
                        </a:rPr>
                        <a:t>7 GB</a:t>
                      </a:r>
                      <a:endParaRPr lang="en-US" sz="2000" kern="1200" dirty="0">
                        <a:ln>
                          <a:noFill/>
                        </a:ln>
                        <a:solidFill>
                          <a:schemeClr val="tx1">
                            <a:lumMod val="85000"/>
                          </a:schemeClr>
                        </a:solidFill>
                        <a:latin typeface="+mn-lt"/>
                        <a:ea typeface="+mn-ea"/>
                        <a:cs typeface="Arial" pitchFamily="34" charset="0"/>
                      </a:endParaRPr>
                    </a:p>
                  </a:txBody>
                  <a:tcPr marL="9522" marR="9522" marT="9522" marB="9522" anchor="ctr"/>
                </a:tc>
              </a:tr>
              <a:tr h="362583">
                <a:tc>
                  <a:txBody>
                    <a:bodyPr/>
                    <a:lstStyle/>
                    <a:p>
                      <a:pPr marL="0" marR="0" algn="ctr">
                        <a:lnSpc>
                          <a:spcPct val="115000"/>
                        </a:lnSpc>
                        <a:spcBef>
                          <a:spcPts val="0"/>
                        </a:spcBef>
                        <a:spcAft>
                          <a:spcPts val="0"/>
                        </a:spcAft>
                      </a:pPr>
                      <a:r>
                        <a:rPr lang="en-US" sz="2000" kern="1200" dirty="0" smtClean="0">
                          <a:ln>
                            <a:noFill/>
                          </a:ln>
                        </a:rPr>
                        <a:t>A4</a:t>
                      </a:r>
                      <a:endParaRPr lang="en-US" sz="2000" kern="1200" dirty="0">
                        <a:ln>
                          <a:noFill/>
                        </a:ln>
                        <a:solidFill>
                          <a:schemeClr val="tx1">
                            <a:lumMod val="85000"/>
                          </a:schemeClr>
                        </a:solidFill>
                        <a:latin typeface="+mn-lt"/>
                        <a:ea typeface="+mn-ea"/>
                        <a:cs typeface="Arial" pitchFamily="34" charset="0"/>
                      </a:endParaRPr>
                    </a:p>
                  </a:txBody>
                  <a:tcPr marL="9522" marR="9522" marT="9522" marB="9522" anchor="ctr"/>
                </a:tc>
                <a:tc>
                  <a:txBody>
                    <a:bodyPr/>
                    <a:lstStyle/>
                    <a:p>
                      <a:pPr marL="0" marR="0" algn="ctr">
                        <a:lnSpc>
                          <a:spcPct val="115000"/>
                        </a:lnSpc>
                        <a:spcBef>
                          <a:spcPts val="0"/>
                        </a:spcBef>
                        <a:spcAft>
                          <a:spcPts val="0"/>
                        </a:spcAft>
                      </a:pPr>
                      <a:r>
                        <a:rPr lang="en-US" sz="2000" kern="1200" dirty="0">
                          <a:ln>
                            <a:noFill/>
                          </a:ln>
                        </a:rPr>
                        <a:t>8</a:t>
                      </a:r>
                      <a:endParaRPr lang="en-US" sz="2000" kern="1200" dirty="0">
                        <a:ln>
                          <a:noFill/>
                        </a:ln>
                        <a:solidFill>
                          <a:schemeClr val="tx1">
                            <a:lumMod val="85000"/>
                          </a:schemeClr>
                        </a:solidFill>
                        <a:latin typeface="+mn-lt"/>
                        <a:ea typeface="+mn-ea"/>
                        <a:cs typeface="Arial" pitchFamily="34" charset="0"/>
                      </a:endParaRPr>
                    </a:p>
                  </a:txBody>
                  <a:tcPr marL="9522" marR="9522" marT="9522" marB="9522" anchor="ctr"/>
                </a:tc>
                <a:tc>
                  <a:txBody>
                    <a:bodyPr/>
                    <a:lstStyle/>
                    <a:p>
                      <a:pPr marL="0" marR="0" algn="ctr">
                        <a:lnSpc>
                          <a:spcPct val="115000"/>
                        </a:lnSpc>
                        <a:spcBef>
                          <a:spcPts val="0"/>
                        </a:spcBef>
                        <a:spcAft>
                          <a:spcPts val="0"/>
                        </a:spcAft>
                      </a:pPr>
                      <a:r>
                        <a:rPr lang="en-US" sz="2000" kern="1200" dirty="0">
                          <a:ln>
                            <a:noFill/>
                          </a:ln>
                        </a:rPr>
                        <a:t>14 GB</a:t>
                      </a:r>
                      <a:endParaRPr lang="en-US" sz="2000" kern="1200" dirty="0">
                        <a:ln>
                          <a:noFill/>
                        </a:ln>
                        <a:solidFill>
                          <a:schemeClr val="tx1">
                            <a:lumMod val="85000"/>
                          </a:schemeClr>
                        </a:solidFill>
                        <a:latin typeface="+mn-lt"/>
                        <a:ea typeface="+mn-ea"/>
                        <a:cs typeface="Arial" pitchFamily="34" charset="0"/>
                      </a:endParaRPr>
                    </a:p>
                  </a:txBody>
                  <a:tcPr marL="9522" marR="9522" marT="9522" marB="9522" anchor="ctr"/>
                </a:tc>
              </a:tr>
              <a:tr h="362583">
                <a:tc>
                  <a:txBody>
                    <a:bodyPr/>
                    <a:lstStyle/>
                    <a:p>
                      <a:pPr marL="0" marR="0" algn="ctr">
                        <a:lnSpc>
                          <a:spcPct val="115000"/>
                        </a:lnSpc>
                        <a:spcBef>
                          <a:spcPts val="0"/>
                        </a:spcBef>
                        <a:spcAft>
                          <a:spcPts val="0"/>
                        </a:spcAft>
                      </a:pPr>
                      <a:r>
                        <a:rPr lang="en-US" sz="2000" kern="1200" dirty="0" smtClean="0">
                          <a:ln>
                            <a:noFill/>
                          </a:ln>
                        </a:rPr>
                        <a:t>A5 </a:t>
                      </a:r>
                      <a:endParaRPr lang="en-US" sz="2000" kern="1200" dirty="0">
                        <a:ln>
                          <a:noFill/>
                        </a:ln>
                        <a:solidFill>
                          <a:schemeClr val="tx1">
                            <a:lumMod val="85000"/>
                          </a:schemeClr>
                        </a:solidFill>
                        <a:latin typeface="+mn-lt"/>
                        <a:ea typeface="+mn-ea"/>
                        <a:cs typeface="Arial" pitchFamily="34" charset="0"/>
                      </a:endParaRPr>
                    </a:p>
                  </a:txBody>
                  <a:tcPr marL="9522" marR="9522" marT="9522" marB="9522" anchor="ctr"/>
                </a:tc>
                <a:tc>
                  <a:txBody>
                    <a:bodyPr/>
                    <a:lstStyle/>
                    <a:p>
                      <a:pPr marL="0" marR="0" algn="ctr">
                        <a:lnSpc>
                          <a:spcPct val="115000"/>
                        </a:lnSpc>
                        <a:spcBef>
                          <a:spcPts val="0"/>
                        </a:spcBef>
                        <a:spcAft>
                          <a:spcPts val="0"/>
                        </a:spcAft>
                      </a:pPr>
                      <a:r>
                        <a:rPr lang="en-US" sz="2000" kern="1200" dirty="0">
                          <a:ln>
                            <a:noFill/>
                          </a:ln>
                        </a:rPr>
                        <a:t>2</a:t>
                      </a:r>
                      <a:endParaRPr lang="en-US" sz="2000" kern="1200" dirty="0">
                        <a:ln>
                          <a:noFill/>
                        </a:ln>
                        <a:solidFill>
                          <a:schemeClr val="tx1">
                            <a:lumMod val="85000"/>
                          </a:schemeClr>
                        </a:solidFill>
                        <a:latin typeface="+mn-lt"/>
                        <a:ea typeface="+mn-ea"/>
                        <a:cs typeface="Arial" pitchFamily="34" charset="0"/>
                      </a:endParaRPr>
                    </a:p>
                  </a:txBody>
                  <a:tcPr marL="9522" marR="9522" marT="9522" marB="9522" anchor="ctr"/>
                </a:tc>
                <a:tc>
                  <a:txBody>
                    <a:bodyPr/>
                    <a:lstStyle/>
                    <a:p>
                      <a:pPr marL="0" marR="0" algn="ctr">
                        <a:lnSpc>
                          <a:spcPct val="115000"/>
                        </a:lnSpc>
                        <a:spcBef>
                          <a:spcPts val="0"/>
                        </a:spcBef>
                        <a:spcAft>
                          <a:spcPts val="0"/>
                        </a:spcAft>
                      </a:pPr>
                      <a:r>
                        <a:rPr lang="en-US" sz="2000" kern="1200" dirty="0" smtClean="0">
                          <a:ln>
                            <a:noFill/>
                          </a:ln>
                        </a:rPr>
                        <a:t>14 GB</a:t>
                      </a:r>
                      <a:endParaRPr lang="en-US" sz="2000" kern="1200" dirty="0">
                        <a:ln>
                          <a:noFill/>
                        </a:ln>
                        <a:solidFill>
                          <a:schemeClr val="tx1">
                            <a:lumMod val="85000"/>
                          </a:schemeClr>
                        </a:solidFill>
                        <a:latin typeface="+mn-lt"/>
                        <a:ea typeface="+mn-ea"/>
                        <a:cs typeface="Arial" pitchFamily="34" charset="0"/>
                      </a:endParaRPr>
                    </a:p>
                  </a:txBody>
                  <a:tcPr marL="9522" marR="9522" marT="9522" marB="9522" anchor="ctr"/>
                </a:tc>
              </a:tr>
              <a:tr h="362583">
                <a:tc>
                  <a:txBody>
                    <a:bodyPr/>
                    <a:lstStyle/>
                    <a:p>
                      <a:pPr marL="0" marR="0" algn="ctr">
                        <a:lnSpc>
                          <a:spcPct val="115000"/>
                        </a:lnSpc>
                        <a:spcBef>
                          <a:spcPts val="0"/>
                        </a:spcBef>
                        <a:spcAft>
                          <a:spcPts val="0"/>
                        </a:spcAft>
                      </a:pPr>
                      <a:r>
                        <a:rPr lang="en-US" sz="2000" kern="1200" dirty="0" smtClean="0">
                          <a:ln>
                            <a:noFill/>
                          </a:ln>
                        </a:rPr>
                        <a:t>A6</a:t>
                      </a:r>
                      <a:endParaRPr lang="en-US" sz="2000" kern="1200" dirty="0">
                        <a:ln>
                          <a:noFill/>
                        </a:ln>
                        <a:solidFill>
                          <a:schemeClr val="tx1">
                            <a:lumMod val="85000"/>
                          </a:schemeClr>
                        </a:solidFill>
                        <a:latin typeface="+mn-lt"/>
                        <a:ea typeface="+mn-ea"/>
                        <a:cs typeface="Arial" pitchFamily="34" charset="0"/>
                      </a:endParaRPr>
                    </a:p>
                  </a:txBody>
                  <a:tcPr marL="9522" marR="9522" marT="9522" marB="9522" anchor="ctr"/>
                </a:tc>
                <a:tc>
                  <a:txBody>
                    <a:bodyPr/>
                    <a:lstStyle/>
                    <a:p>
                      <a:pPr marL="0" marR="0" algn="ctr">
                        <a:lnSpc>
                          <a:spcPct val="115000"/>
                        </a:lnSpc>
                        <a:spcBef>
                          <a:spcPts val="0"/>
                        </a:spcBef>
                        <a:spcAft>
                          <a:spcPts val="0"/>
                        </a:spcAft>
                      </a:pPr>
                      <a:r>
                        <a:rPr lang="en-US" sz="2000" kern="1200" dirty="0">
                          <a:ln>
                            <a:noFill/>
                          </a:ln>
                        </a:rPr>
                        <a:t>4</a:t>
                      </a:r>
                      <a:endParaRPr lang="en-US" sz="2000" kern="1200" dirty="0">
                        <a:ln>
                          <a:noFill/>
                        </a:ln>
                        <a:solidFill>
                          <a:schemeClr val="tx1">
                            <a:lumMod val="85000"/>
                          </a:schemeClr>
                        </a:solidFill>
                        <a:latin typeface="+mn-lt"/>
                        <a:ea typeface="+mn-ea"/>
                        <a:cs typeface="Arial" pitchFamily="34" charset="0"/>
                      </a:endParaRPr>
                    </a:p>
                  </a:txBody>
                  <a:tcPr marL="9522" marR="9522" marT="9522" marB="9522" anchor="ctr"/>
                </a:tc>
                <a:tc>
                  <a:txBody>
                    <a:bodyPr/>
                    <a:lstStyle/>
                    <a:p>
                      <a:pPr marL="0" marR="0" algn="ctr">
                        <a:lnSpc>
                          <a:spcPct val="115000"/>
                        </a:lnSpc>
                        <a:spcBef>
                          <a:spcPts val="0"/>
                        </a:spcBef>
                        <a:spcAft>
                          <a:spcPts val="0"/>
                        </a:spcAft>
                      </a:pPr>
                      <a:r>
                        <a:rPr lang="en-US" sz="2000" kern="1200" dirty="0">
                          <a:ln>
                            <a:noFill/>
                          </a:ln>
                        </a:rPr>
                        <a:t>28 GB</a:t>
                      </a:r>
                      <a:endParaRPr lang="en-US" sz="2000" kern="1200" dirty="0">
                        <a:ln>
                          <a:noFill/>
                        </a:ln>
                        <a:solidFill>
                          <a:schemeClr val="tx1">
                            <a:lumMod val="85000"/>
                          </a:schemeClr>
                        </a:solidFill>
                        <a:latin typeface="+mn-lt"/>
                        <a:ea typeface="+mn-ea"/>
                        <a:cs typeface="Arial" pitchFamily="34" charset="0"/>
                      </a:endParaRPr>
                    </a:p>
                  </a:txBody>
                  <a:tcPr marL="9522" marR="9522" marT="9522" marB="9522" anchor="ctr"/>
                </a:tc>
              </a:tr>
              <a:tr h="362583">
                <a:tc>
                  <a:txBody>
                    <a:bodyPr/>
                    <a:lstStyle/>
                    <a:p>
                      <a:pPr marL="0" marR="0" algn="ctr">
                        <a:lnSpc>
                          <a:spcPct val="115000"/>
                        </a:lnSpc>
                        <a:spcBef>
                          <a:spcPts val="0"/>
                        </a:spcBef>
                        <a:spcAft>
                          <a:spcPts val="0"/>
                        </a:spcAft>
                      </a:pPr>
                      <a:r>
                        <a:rPr lang="en-US" sz="2000" kern="1200" dirty="0" smtClean="0">
                          <a:ln>
                            <a:noFill/>
                          </a:ln>
                        </a:rPr>
                        <a:t>A7</a:t>
                      </a:r>
                      <a:endParaRPr lang="en-US" sz="2000" kern="1200" dirty="0">
                        <a:ln>
                          <a:noFill/>
                        </a:ln>
                        <a:solidFill>
                          <a:schemeClr val="tx1">
                            <a:lumMod val="85000"/>
                          </a:schemeClr>
                        </a:solidFill>
                        <a:latin typeface="+mn-lt"/>
                        <a:ea typeface="+mn-ea"/>
                        <a:cs typeface="Arial" pitchFamily="34" charset="0"/>
                      </a:endParaRPr>
                    </a:p>
                  </a:txBody>
                  <a:tcPr marL="9522" marR="9522" marT="9522" marB="9522" anchor="ctr"/>
                </a:tc>
                <a:tc>
                  <a:txBody>
                    <a:bodyPr/>
                    <a:lstStyle/>
                    <a:p>
                      <a:pPr marL="0" marR="0" algn="ctr">
                        <a:lnSpc>
                          <a:spcPct val="115000"/>
                        </a:lnSpc>
                        <a:spcBef>
                          <a:spcPts val="0"/>
                        </a:spcBef>
                        <a:spcAft>
                          <a:spcPts val="0"/>
                        </a:spcAft>
                      </a:pPr>
                      <a:r>
                        <a:rPr lang="en-US" sz="2000" kern="1200" dirty="0">
                          <a:ln>
                            <a:noFill/>
                          </a:ln>
                        </a:rPr>
                        <a:t>8</a:t>
                      </a:r>
                      <a:endParaRPr lang="en-US" sz="2000" kern="1200" dirty="0">
                        <a:ln>
                          <a:noFill/>
                        </a:ln>
                        <a:solidFill>
                          <a:schemeClr val="tx1">
                            <a:lumMod val="85000"/>
                          </a:schemeClr>
                        </a:solidFill>
                        <a:latin typeface="+mn-lt"/>
                        <a:ea typeface="+mn-ea"/>
                        <a:cs typeface="Arial" pitchFamily="34" charset="0"/>
                      </a:endParaRPr>
                    </a:p>
                  </a:txBody>
                  <a:tcPr marL="9522" marR="9522" marT="9522" marB="9522" anchor="ctr"/>
                </a:tc>
                <a:tc>
                  <a:txBody>
                    <a:bodyPr/>
                    <a:lstStyle/>
                    <a:p>
                      <a:pPr marL="0" marR="0" algn="ctr">
                        <a:lnSpc>
                          <a:spcPct val="115000"/>
                        </a:lnSpc>
                        <a:spcBef>
                          <a:spcPts val="0"/>
                        </a:spcBef>
                        <a:spcAft>
                          <a:spcPts val="0"/>
                        </a:spcAft>
                      </a:pPr>
                      <a:r>
                        <a:rPr lang="en-US" sz="2000" kern="1200" dirty="0">
                          <a:ln>
                            <a:noFill/>
                          </a:ln>
                        </a:rPr>
                        <a:t>56 </a:t>
                      </a:r>
                      <a:r>
                        <a:rPr lang="en-US" sz="2000" kern="1200" dirty="0" smtClean="0">
                          <a:ln>
                            <a:noFill/>
                          </a:ln>
                        </a:rPr>
                        <a:t>GB</a:t>
                      </a:r>
                      <a:endParaRPr lang="en-US" sz="2000" kern="1200" dirty="0">
                        <a:ln>
                          <a:noFill/>
                        </a:ln>
                        <a:solidFill>
                          <a:schemeClr val="tx1">
                            <a:lumMod val="85000"/>
                          </a:schemeClr>
                        </a:solidFill>
                        <a:latin typeface="+mn-lt"/>
                        <a:ea typeface="+mn-ea"/>
                        <a:cs typeface="Arial" pitchFamily="34" charset="0"/>
                      </a:endParaRPr>
                    </a:p>
                  </a:txBody>
                  <a:tcPr marL="9522" marR="9522" marT="9522" marB="9522" anchor="ctr"/>
                </a:tc>
              </a:tr>
            </a:tbl>
          </a:graphicData>
        </a:graphic>
      </p:graphicFrame>
      <p:graphicFrame>
        <p:nvGraphicFramePr>
          <p:cNvPr id="4" name="Table 3"/>
          <p:cNvGraphicFramePr>
            <a:graphicFrameLocks noGrp="1"/>
          </p:cNvGraphicFramePr>
          <p:nvPr>
            <p:extLst/>
          </p:nvPr>
        </p:nvGraphicFramePr>
        <p:xfrm>
          <a:off x="6538745" y="2091306"/>
          <a:ext cx="4783450" cy="3364584"/>
        </p:xfrm>
        <a:graphic>
          <a:graphicData uri="http://schemas.openxmlformats.org/drawingml/2006/table">
            <a:tbl>
              <a:tblPr firstRow="1" bandRow="1">
                <a:tableStyleId>{69012ECD-51FC-41F1-AA8D-1B2483CD663E}</a:tableStyleId>
              </a:tblPr>
              <a:tblGrid>
                <a:gridCol w="2020193"/>
                <a:gridCol w="1761090"/>
                <a:gridCol w="1002167"/>
              </a:tblGrid>
              <a:tr h="394229">
                <a:tc>
                  <a:txBody>
                    <a:bodyPr/>
                    <a:lstStyle/>
                    <a:p>
                      <a:pPr marL="0" marR="0" indent="0" algn="ctr" defTabSz="1088291" rtl="0" eaLnBrk="1" fontAlgn="auto" latinLnBrk="0" hangingPunct="1">
                        <a:lnSpc>
                          <a:spcPct val="100000"/>
                        </a:lnSpc>
                        <a:spcBef>
                          <a:spcPts val="0"/>
                        </a:spcBef>
                        <a:spcAft>
                          <a:spcPts val="0"/>
                        </a:spcAft>
                        <a:buClrTx/>
                        <a:buSzTx/>
                        <a:buFontTx/>
                        <a:buNone/>
                        <a:tabLst/>
                        <a:defRPr/>
                      </a:pPr>
                      <a:r>
                        <a:rPr lang="en-US" sz="2000" kern="1200" dirty="0">
                          <a:ln w="12700" cap="rnd" cmpd="sng">
                            <a:noFill/>
                            <a:prstDash val="solid"/>
                          </a:ln>
                          <a:effectLst/>
                        </a:rPr>
                        <a:t>Instance types</a:t>
                      </a:r>
                      <a:endParaRPr lang="en-US" sz="2000" b="0" kern="1200" dirty="0">
                        <a:ln w="12700" cap="rnd" cmpd="sng">
                          <a:noFill/>
                          <a:prstDash val="solid"/>
                        </a:ln>
                        <a:solidFill>
                          <a:schemeClr val="tx1"/>
                        </a:solidFill>
                        <a:effectLst/>
                        <a:latin typeface="+mn-lt"/>
                        <a:ea typeface="+mn-ea"/>
                        <a:cs typeface="Arial" pitchFamily="34" charset="0"/>
                      </a:endParaRPr>
                    </a:p>
                  </a:txBody>
                  <a:tcPr marL="9522" marR="9522" marT="9522" marB="9522"/>
                </a:tc>
                <a:tc>
                  <a:txBody>
                    <a:bodyPr/>
                    <a:lstStyle/>
                    <a:p>
                      <a:pPr marL="0" marR="0" indent="0" algn="ctr" defTabSz="1088291" rtl="0" eaLnBrk="1" fontAlgn="auto" latinLnBrk="0" hangingPunct="1">
                        <a:lnSpc>
                          <a:spcPct val="100000"/>
                        </a:lnSpc>
                        <a:spcBef>
                          <a:spcPts val="0"/>
                        </a:spcBef>
                        <a:spcAft>
                          <a:spcPts val="0"/>
                        </a:spcAft>
                        <a:buClrTx/>
                        <a:buSzTx/>
                        <a:buFontTx/>
                        <a:buNone/>
                        <a:tabLst/>
                        <a:defRPr/>
                      </a:pPr>
                      <a:r>
                        <a:rPr lang="en-US" sz="2000" kern="1200" dirty="0">
                          <a:ln w="12700" cap="rnd" cmpd="sng">
                            <a:noFill/>
                            <a:prstDash val="solid"/>
                          </a:ln>
                          <a:effectLst/>
                        </a:rPr>
                        <a:t>Virtual cores</a:t>
                      </a:r>
                      <a:endParaRPr lang="en-US" sz="2000" b="0" kern="1200" dirty="0">
                        <a:ln w="12700" cap="rnd" cmpd="sng">
                          <a:noFill/>
                          <a:prstDash val="solid"/>
                        </a:ln>
                        <a:solidFill>
                          <a:schemeClr val="tx1"/>
                        </a:solidFill>
                        <a:effectLst/>
                        <a:latin typeface="+mn-lt"/>
                        <a:ea typeface="+mn-ea"/>
                        <a:cs typeface="Arial" pitchFamily="34" charset="0"/>
                      </a:endParaRPr>
                    </a:p>
                  </a:txBody>
                  <a:tcPr marL="9522" marR="9522" marT="9522" marB="9522"/>
                </a:tc>
                <a:tc>
                  <a:txBody>
                    <a:bodyPr/>
                    <a:lstStyle/>
                    <a:p>
                      <a:pPr marL="0" marR="0" indent="0" algn="ctr" defTabSz="1088291" rtl="0" eaLnBrk="1" fontAlgn="auto" latinLnBrk="0" hangingPunct="1">
                        <a:lnSpc>
                          <a:spcPct val="100000"/>
                        </a:lnSpc>
                        <a:spcBef>
                          <a:spcPts val="0"/>
                        </a:spcBef>
                        <a:spcAft>
                          <a:spcPts val="0"/>
                        </a:spcAft>
                        <a:buClrTx/>
                        <a:buSzTx/>
                        <a:buFontTx/>
                        <a:buNone/>
                        <a:tabLst/>
                        <a:defRPr/>
                      </a:pPr>
                      <a:r>
                        <a:rPr lang="en-US" sz="2000" kern="1200" dirty="0">
                          <a:ln w="12700" cap="rnd" cmpd="sng">
                            <a:noFill/>
                            <a:prstDash val="solid"/>
                          </a:ln>
                          <a:effectLst/>
                        </a:rPr>
                        <a:t>RAM</a:t>
                      </a:r>
                      <a:endParaRPr lang="en-US" sz="2000" b="0" kern="1200" dirty="0">
                        <a:ln w="12700" cap="rnd" cmpd="sng">
                          <a:noFill/>
                          <a:prstDash val="solid"/>
                        </a:ln>
                        <a:solidFill>
                          <a:schemeClr val="tx1"/>
                        </a:solidFill>
                        <a:effectLst/>
                        <a:latin typeface="+mn-lt"/>
                        <a:ea typeface="+mn-ea"/>
                        <a:cs typeface="Arial" pitchFamily="34" charset="0"/>
                      </a:endParaRPr>
                    </a:p>
                  </a:txBody>
                  <a:tcPr marL="9522" marR="9522" marT="9522" marB="9522"/>
                </a:tc>
              </a:tr>
              <a:tr h="362583">
                <a:tc>
                  <a:txBody>
                    <a:bodyPr/>
                    <a:lstStyle/>
                    <a:p>
                      <a:pPr marL="0" marR="0" algn="ctr">
                        <a:lnSpc>
                          <a:spcPct val="115000"/>
                        </a:lnSpc>
                        <a:spcBef>
                          <a:spcPts val="0"/>
                        </a:spcBef>
                        <a:spcAft>
                          <a:spcPts val="0"/>
                        </a:spcAft>
                      </a:pPr>
                      <a:r>
                        <a:rPr lang="en-US" sz="2000" kern="1200" smtClean="0">
                          <a:ln>
                            <a:noFill/>
                          </a:ln>
                        </a:rPr>
                        <a:t>D1</a:t>
                      </a:r>
                      <a:endParaRPr lang="en-US" sz="2000" kern="1200" dirty="0">
                        <a:ln>
                          <a:noFill/>
                        </a:ln>
                        <a:solidFill>
                          <a:schemeClr val="tx1">
                            <a:lumMod val="85000"/>
                          </a:schemeClr>
                        </a:solidFill>
                        <a:latin typeface="+mn-lt"/>
                        <a:ea typeface="+mn-ea"/>
                        <a:cs typeface="Arial" pitchFamily="34" charset="0"/>
                      </a:endParaRPr>
                    </a:p>
                  </a:txBody>
                  <a:tcPr marL="9522" marR="9522" marT="9522" marB="9522" anchor="ctr"/>
                </a:tc>
                <a:tc>
                  <a:txBody>
                    <a:bodyPr/>
                    <a:lstStyle/>
                    <a:p>
                      <a:pPr marL="0" marR="0" algn="ctr">
                        <a:lnSpc>
                          <a:spcPct val="115000"/>
                        </a:lnSpc>
                        <a:spcBef>
                          <a:spcPts val="0"/>
                        </a:spcBef>
                        <a:spcAft>
                          <a:spcPts val="0"/>
                        </a:spcAft>
                      </a:pPr>
                      <a:r>
                        <a:rPr lang="en-US" sz="2000" kern="1200" dirty="0" smtClean="0">
                          <a:ln>
                            <a:noFill/>
                          </a:ln>
                        </a:rPr>
                        <a:t>1</a:t>
                      </a:r>
                      <a:endParaRPr lang="en-US" sz="2000" kern="1200" dirty="0">
                        <a:ln>
                          <a:noFill/>
                        </a:ln>
                        <a:solidFill>
                          <a:schemeClr val="tx1">
                            <a:lumMod val="85000"/>
                          </a:schemeClr>
                        </a:solidFill>
                        <a:latin typeface="+mn-lt"/>
                        <a:ea typeface="+mn-ea"/>
                        <a:cs typeface="Arial" pitchFamily="34" charset="0"/>
                      </a:endParaRPr>
                    </a:p>
                  </a:txBody>
                  <a:tcPr marL="9522" marR="9522" marT="9522" marB="9522" anchor="ctr"/>
                </a:tc>
                <a:tc>
                  <a:txBody>
                    <a:bodyPr/>
                    <a:lstStyle/>
                    <a:p>
                      <a:pPr marL="0" marR="0" algn="ctr">
                        <a:lnSpc>
                          <a:spcPct val="115000"/>
                        </a:lnSpc>
                        <a:spcBef>
                          <a:spcPts val="0"/>
                        </a:spcBef>
                        <a:spcAft>
                          <a:spcPts val="0"/>
                        </a:spcAft>
                      </a:pPr>
                      <a:r>
                        <a:rPr lang="en-US" sz="2000" kern="1200" dirty="0" smtClean="0">
                          <a:ln>
                            <a:noFill/>
                          </a:ln>
                        </a:rPr>
                        <a:t>3.5 GB</a:t>
                      </a:r>
                      <a:endParaRPr lang="en-US" sz="2000" kern="1200" dirty="0">
                        <a:ln>
                          <a:noFill/>
                        </a:ln>
                        <a:solidFill>
                          <a:schemeClr val="tx1">
                            <a:lumMod val="85000"/>
                          </a:schemeClr>
                        </a:solidFill>
                        <a:latin typeface="+mn-lt"/>
                        <a:ea typeface="+mn-ea"/>
                        <a:cs typeface="Arial" pitchFamily="34" charset="0"/>
                      </a:endParaRPr>
                    </a:p>
                  </a:txBody>
                  <a:tcPr marL="9522" marR="9522" marT="9522" marB="9522" anchor="ctr"/>
                </a:tc>
              </a:tr>
              <a:tr h="362583">
                <a:tc>
                  <a:txBody>
                    <a:bodyPr/>
                    <a:lstStyle/>
                    <a:p>
                      <a:pPr marL="0" marR="0" algn="ctr">
                        <a:lnSpc>
                          <a:spcPct val="115000"/>
                        </a:lnSpc>
                        <a:spcBef>
                          <a:spcPts val="0"/>
                        </a:spcBef>
                        <a:spcAft>
                          <a:spcPts val="0"/>
                        </a:spcAft>
                      </a:pPr>
                      <a:r>
                        <a:rPr lang="en-US" sz="2000" kern="1200" dirty="0" smtClean="0">
                          <a:ln>
                            <a:noFill/>
                          </a:ln>
                        </a:rPr>
                        <a:t>D2</a:t>
                      </a:r>
                      <a:endParaRPr lang="en-US" sz="2000" kern="1200" dirty="0">
                        <a:ln>
                          <a:noFill/>
                        </a:ln>
                        <a:solidFill>
                          <a:schemeClr val="tx1">
                            <a:lumMod val="85000"/>
                          </a:schemeClr>
                        </a:solidFill>
                        <a:latin typeface="+mn-lt"/>
                        <a:ea typeface="+mn-ea"/>
                        <a:cs typeface="Arial" pitchFamily="34" charset="0"/>
                      </a:endParaRPr>
                    </a:p>
                  </a:txBody>
                  <a:tcPr marL="9522" marR="9522" marT="9522" marB="9522" anchor="ctr"/>
                </a:tc>
                <a:tc>
                  <a:txBody>
                    <a:bodyPr/>
                    <a:lstStyle/>
                    <a:p>
                      <a:pPr marL="0" marR="0" algn="ctr">
                        <a:lnSpc>
                          <a:spcPct val="115000"/>
                        </a:lnSpc>
                        <a:spcBef>
                          <a:spcPts val="0"/>
                        </a:spcBef>
                        <a:spcAft>
                          <a:spcPts val="0"/>
                        </a:spcAft>
                      </a:pPr>
                      <a:r>
                        <a:rPr lang="en-US" sz="2000" kern="1200" dirty="0" smtClean="0">
                          <a:ln>
                            <a:noFill/>
                          </a:ln>
                        </a:rPr>
                        <a:t>2</a:t>
                      </a:r>
                      <a:endParaRPr lang="en-US" sz="2000" kern="1200" dirty="0">
                        <a:ln>
                          <a:noFill/>
                        </a:ln>
                        <a:solidFill>
                          <a:schemeClr val="tx1">
                            <a:lumMod val="85000"/>
                          </a:schemeClr>
                        </a:solidFill>
                        <a:latin typeface="+mn-lt"/>
                        <a:ea typeface="+mn-ea"/>
                        <a:cs typeface="Arial" pitchFamily="34" charset="0"/>
                      </a:endParaRPr>
                    </a:p>
                  </a:txBody>
                  <a:tcPr marL="9522" marR="9522" marT="9522" marB="9522" anchor="ctr"/>
                </a:tc>
                <a:tc>
                  <a:txBody>
                    <a:bodyPr/>
                    <a:lstStyle/>
                    <a:p>
                      <a:pPr marL="0" marR="0" algn="ctr">
                        <a:lnSpc>
                          <a:spcPct val="115000"/>
                        </a:lnSpc>
                        <a:spcBef>
                          <a:spcPts val="0"/>
                        </a:spcBef>
                        <a:spcAft>
                          <a:spcPts val="0"/>
                        </a:spcAft>
                      </a:pPr>
                      <a:r>
                        <a:rPr lang="en-US" sz="2000" kern="1200" dirty="0" smtClean="0">
                          <a:ln>
                            <a:noFill/>
                          </a:ln>
                        </a:rPr>
                        <a:t>7 GB</a:t>
                      </a:r>
                      <a:endParaRPr lang="en-US" sz="2000" kern="1200" dirty="0">
                        <a:ln>
                          <a:noFill/>
                        </a:ln>
                        <a:solidFill>
                          <a:schemeClr val="tx1">
                            <a:lumMod val="85000"/>
                          </a:schemeClr>
                        </a:solidFill>
                        <a:latin typeface="+mn-lt"/>
                        <a:ea typeface="+mn-ea"/>
                        <a:cs typeface="Arial" pitchFamily="34" charset="0"/>
                      </a:endParaRPr>
                    </a:p>
                  </a:txBody>
                  <a:tcPr marL="9522" marR="9522" marT="9522" marB="9522" anchor="ctr"/>
                </a:tc>
              </a:tr>
              <a:tr h="362583">
                <a:tc>
                  <a:txBody>
                    <a:bodyPr/>
                    <a:lstStyle/>
                    <a:p>
                      <a:pPr marL="0" marR="0" algn="ctr">
                        <a:lnSpc>
                          <a:spcPct val="115000"/>
                        </a:lnSpc>
                        <a:spcBef>
                          <a:spcPts val="0"/>
                        </a:spcBef>
                        <a:spcAft>
                          <a:spcPts val="0"/>
                        </a:spcAft>
                      </a:pPr>
                      <a:r>
                        <a:rPr lang="en-US" sz="2000" kern="1200" dirty="0" smtClean="0">
                          <a:ln>
                            <a:noFill/>
                          </a:ln>
                        </a:rPr>
                        <a:t>D3</a:t>
                      </a:r>
                      <a:endParaRPr lang="en-US" sz="2000" kern="1200" dirty="0">
                        <a:ln>
                          <a:noFill/>
                        </a:ln>
                        <a:solidFill>
                          <a:schemeClr val="tx1">
                            <a:lumMod val="85000"/>
                          </a:schemeClr>
                        </a:solidFill>
                        <a:latin typeface="+mn-lt"/>
                        <a:ea typeface="+mn-ea"/>
                        <a:cs typeface="Arial" pitchFamily="34" charset="0"/>
                      </a:endParaRPr>
                    </a:p>
                  </a:txBody>
                  <a:tcPr marL="9522" marR="9522" marT="9522" marB="9522" anchor="ctr"/>
                </a:tc>
                <a:tc>
                  <a:txBody>
                    <a:bodyPr/>
                    <a:lstStyle/>
                    <a:p>
                      <a:pPr marL="0" marR="0" algn="ctr">
                        <a:lnSpc>
                          <a:spcPct val="115000"/>
                        </a:lnSpc>
                        <a:spcBef>
                          <a:spcPts val="0"/>
                        </a:spcBef>
                        <a:spcAft>
                          <a:spcPts val="0"/>
                        </a:spcAft>
                      </a:pPr>
                      <a:r>
                        <a:rPr lang="en-US" sz="2000" kern="1200" dirty="0" smtClean="0">
                          <a:ln>
                            <a:noFill/>
                          </a:ln>
                        </a:rPr>
                        <a:t>4</a:t>
                      </a:r>
                      <a:endParaRPr lang="en-US" sz="2000" kern="1200" dirty="0">
                        <a:ln>
                          <a:noFill/>
                        </a:ln>
                        <a:solidFill>
                          <a:schemeClr val="tx1">
                            <a:lumMod val="85000"/>
                          </a:schemeClr>
                        </a:solidFill>
                        <a:latin typeface="+mn-lt"/>
                        <a:ea typeface="+mn-ea"/>
                        <a:cs typeface="Arial" pitchFamily="34" charset="0"/>
                      </a:endParaRPr>
                    </a:p>
                  </a:txBody>
                  <a:tcPr marL="9522" marR="9522" marT="9522" marB="9522" anchor="ctr"/>
                </a:tc>
                <a:tc>
                  <a:txBody>
                    <a:bodyPr/>
                    <a:lstStyle/>
                    <a:p>
                      <a:pPr marL="0" marR="0" algn="ctr">
                        <a:lnSpc>
                          <a:spcPct val="115000"/>
                        </a:lnSpc>
                        <a:spcBef>
                          <a:spcPts val="0"/>
                        </a:spcBef>
                        <a:spcAft>
                          <a:spcPts val="0"/>
                        </a:spcAft>
                      </a:pPr>
                      <a:r>
                        <a:rPr lang="en-US" sz="2000" kern="1200" dirty="0" smtClean="0">
                          <a:ln>
                            <a:noFill/>
                          </a:ln>
                        </a:rPr>
                        <a:t>14 GB</a:t>
                      </a:r>
                      <a:endParaRPr lang="en-US" sz="2000" kern="1200" dirty="0">
                        <a:ln>
                          <a:noFill/>
                        </a:ln>
                        <a:solidFill>
                          <a:schemeClr val="tx1">
                            <a:lumMod val="85000"/>
                          </a:schemeClr>
                        </a:solidFill>
                        <a:latin typeface="+mn-lt"/>
                        <a:ea typeface="+mn-ea"/>
                        <a:cs typeface="Arial" pitchFamily="34" charset="0"/>
                      </a:endParaRPr>
                    </a:p>
                  </a:txBody>
                  <a:tcPr marL="9522" marR="9522" marT="9522" marB="9522" anchor="ctr"/>
                </a:tc>
              </a:tr>
              <a:tr h="362583">
                <a:tc>
                  <a:txBody>
                    <a:bodyPr/>
                    <a:lstStyle/>
                    <a:p>
                      <a:pPr marL="0" marR="0" algn="ctr">
                        <a:lnSpc>
                          <a:spcPct val="115000"/>
                        </a:lnSpc>
                        <a:spcBef>
                          <a:spcPts val="0"/>
                        </a:spcBef>
                        <a:spcAft>
                          <a:spcPts val="0"/>
                        </a:spcAft>
                      </a:pPr>
                      <a:r>
                        <a:rPr lang="en-US" sz="2000" kern="1200" dirty="0" smtClean="0">
                          <a:ln>
                            <a:noFill/>
                          </a:ln>
                        </a:rPr>
                        <a:t>D4</a:t>
                      </a:r>
                      <a:endParaRPr lang="en-US" sz="2000" kern="1200" dirty="0">
                        <a:ln>
                          <a:noFill/>
                        </a:ln>
                        <a:solidFill>
                          <a:schemeClr val="tx1">
                            <a:lumMod val="85000"/>
                          </a:schemeClr>
                        </a:solidFill>
                        <a:latin typeface="+mn-lt"/>
                        <a:ea typeface="+mn-ea"/>
                        <a:cs typeface="Arial" pitchFamily="34" charset="0"/>
                      </a:endParaRPr>
                    </a:p>
                  </a:txBody>
                  <a:tcPr marL="9522" marR="9522" marT="9522" marB="9522" anchor="ctr"/>
                </a:tc>
                <a:tc>
                  <a:txBody>
                    <a:bodyPr/>
                    <a:lstStyle/>
                    <a:p>
                      <a:pPr marL="0" marR="0" algn="ctr">
                        <a:lnSpc>
                          <a:spcPct val="115000"/>
                        </a:lnSpc>
                        <a:spcBef>
                          <a:spcPts val="0"/>
                        </a:spcBef>
                        <a:spcAft>
                          <a:spcPts val="0"/>
                        </a:spcAft>
                      </a:pPr>
                      <a:r>
                        <a:rPr lang="en-US" sz="2000" kern="1200" dirty="0" smtClean="0">
                          <a:ln>
                            <a:noFill/>
                          </a:ln>
                        </a:rPr>
                        <a:t>8</a:t>
                      </a:r>
                      <a:endParaRPr lang="en-US" sz="2000" kern="1200" dirty="0">
                        <a:ln>
                          <a:noFill/>
                        </a:ln>
                        <a:solidFill>
                          <a:schemeClr val="tx1">
                            <a:lumMod val="85000"/>
                          </a:schemeClr>
                        </a:solidFill>
                        <a:latin typeface="+mn-lt"/>
                        <a:ea typeface="+mn-ea"/>
                        <a:cs typeface="Arial" pitchFamily="34" charset="0"/>
                      </a:endParaRPr>
                    </a:p>
                  </a:txBody>
                  <a:tcPr marL="9522" marR="9522" marT="9522" marB="9522" anchor="ctr"/>
                </a:tc>
                <a:tc>
                  <a:txBody>
                    <a:bodyPr/>
                    <a:lstStyle/>
                    <a:p>
                      <a:pPr marL="0" marR="0" algn="ctr">
                        <a:lnSpc>
                          <a:spcPct val="115000"/>
                        </a:lnSpc>
                        <a:spcBef>
                          <a:spcPts val="0"/>
                        </a:spcBef>
                        <a:spcAft>
                          <a:spcPts val="0"/>
                        </a:spcAft>
                      </a:pPr>
                      <a:r>
                        <a:rPr lang="en-US" sz="2000" kern="1200" dirty="0" smtClean="0">
                          <a:ln>
                            <a:noFill/>
                          </a:ln>
                        </a:rPr>
                        <a:t>28 GB</a:t>
                      </a:r>
                      <a:endParaRPr lang="en-US" sz="2000" kern="1200" dirty="0">
                        <a:ln>
                          <a:noFill/>
                        </a:ln>
                        <a:solidFill>
                          <a:schemeClr val="tx1">
                            <a:lumMod val="85000"/>
                          </a:schemeClr>
                        </a:solidFill>
                        <a:latin typeface="+mn-lt"/>
                        <a:ea typeface="+mn-ea"/>
                        <a:cs typeface="Arial" pitchFamily="34" charset="0"/>
                      </a:endParaRPr>
                    </a:p>
                  </a:txBody>
                  <a:tcPr marL="9522" marR="9522" marT="9522" marB="9522" anchor="ctr"/>
                </a:tc>
              </a:tr>
              <a:tr h="362583">
                <a:tc>
                  <a:txBody>
                    <a:bodyPr/>
                    <a:lstStyle/>
                    <a:p>
                      <a:pPr marL="0" marR="0" algn="ctr">
                        <a:lnSpc>
                          <a:spcPct val="115000"/>
                        </a:lnSpc>
                        <a:spcBef>
                          <a:spcPts val="0"/>
                        </a:spcBef>
                        <a:spcAft>
                          <a:spcPts val="0"/>
                        </a:spcAft>
                      </a:pPr>
                      <a:r>
                        <a:rPr lang="en-US" sz="2000" kern="1200" dirty="0" smtClean="0">
                          <a:ln>
                            <a:noFill/>
                          </a:ln>
                        </a:rPr>
                        <a:t>D11</a:t>
                      </a:r>
                      <a:endParaRPr lang="en-US" sz="2000" kern="1200" dirty="0">
                        <a:ln>
                          <a:noFill/>
                        </a:ln>
                        <a:solidFill>
                          <a:schemeClr val="tx1">
                            <a:lumMod val="85000"/>
                          </a:schemeClr>
                        </a:solidFill>
                        <a:latin typeface="+mn-lt"/>
                        <a:ea typeface="+mn-ea"/>
                        <a:cs typeface="Arial" pitchFamily="34" charset="0"/>
                      </a:endParaRPr>
                    </a:p>
                  </a:txBody>
                  <a:tcPr marL="9522" marR="9522" marT="9522" marB="9522" anchor="ctr"/>
                </a:tc>
                <a:tc>
                  <a:txBody>
                    <a:bodyPr/>
                    <a:lstStyle/>
                    <a:p>
                      <a:pPr marL="0" marR="0" algn="ctr">
                        <a:lnSpc>
                          <a:spcPct val="115000"/>
                        </a:lnSpc>
                        <a:spcBef>
                          <a:spcPts val="0"/>
                        </a:spcBef>
                        <a:spcAft>
                          <a:spcPts val="0"/>
                        </a:spcAft>
                      </a:pPr>
                      <a:r>
                        <a:rPr lang="en-US" sz="2000" kern="1200" dirty="0" smtClean="0">
                          <a:ln>
                            <a:noFill/>
                          </a:ln>
                        </a:rPr>
                        <a:t>2</a:t>
                      </a:r>
                      <a:endParaRPr lang="en-US" sz="2000" kern="1200" dirty="0">
                        <a:ln>
                          <a:noFill/>
                        </a:ln>
                        <a:solidFill>
                          <a:schemeClr val="tx1">
                            <a:lumMod val="85000"/>
                          </a:schemeClr>
                        </a:solidFill>
                        <a:latin typeface="+mn-lt"/>
                        <a:ea typeface="+mn-ea"/>
                        <a:cs typeface="Arial" pitchFamily="34" charset="0"/>
                      </a:endParaRPr>
                    </a:p>
                  </a:txBody>
                  <a:tcPr marL="9522" marR="9522" marT="9522" marB="9522" anchor="ctr"/>
                </a:tc>
                <a:tc>
                  <a:txBody>
                    <a:bodyPr/>
                    <a:lstStyle/>
                    <a:p>
                      <a:pPr marL="0" marR="0" algn="ctr">
                        <a:lnSpc>
                          <a:spcPct val="115000"/>
                        </a:lnSpc>
                        <a:spcBef>
                          <a:spcPts val="0"/>
                        </a:spcBef>
                        <a:spcAft>
                          <a:spcPts val="0"/>
                        </a:spcAft>
                      </a:pPr>
                      <a:r>
                        <a:rPr lang="en-US" sz="2000" kern="1200" dirty="0" smtClean="0">
                          <a:ln>
                            <a:noFill/>
                          </a:ln>
                        </a:rPr>
                        <a:t>14</a:t>
                      </a:r>
                      <a:r>
                        <a:rPr lang="en-US" sz="2000" kern="1200" baseline="0" dirty="0" smtClean="0">
                          <a:ln>
                            <a:noFill/>
                          </a:ln>
                        </a:rPr>
                        <a:t> GB</a:t>
                      </a:r>
                      <a:endParaRPr lang="en-US" sz="2000" kern="1200" dirty="0">
                        <a:ln>
                          <a:noFill/>
                        </a:ln>
                        <a:solidFill>
                          <a:schemeClr val="tx1">
                            <a:lumMod val="85000"/>
                          </a:schemeClr>
                        </a:solidFill>
                        <a:latin typeface="+mn-lt"/>
                        <a:ea typeface="+mn-ea"/>
                        <a:cs typeface="Arial" pitchFamily="34" charset="0"/>
                      </a:endParaRPr>
                    </a:p>
                  </a:txBody>
                  <a:tcPr marL="9522" marR="9522" marT="9522" marB="9522" anchor="ctr"/>
                </a:tc>
              </a:tr>
              <a:tr h="362583">
                <a:tc>
                  <a:txBody>
                    <a:bodyPr/>
                    <a:lstStyle/>
                    <a:p>
                      <a:pPr marL="0" marR="0" algn="ctr">
                        <a:lnSpc>
                          <a:spcPct val="115000"/>
                        </a:lnSpc>
                        <a:spcBef>
                          <a:spcPts val="0"/>
                        </a:spcBef>
                        <a:spcAft>
                          <a:spcPts val="0"/>
                        </a:spcAft>
                      </a:pPr>
                      <a:r>
                        <a:rPr lang="en-US" sz="2000" kern="1200" dirty="0" smtClean="0">
                          <a:ln>
                            <a:noFill/>
                          </a:ln>
                        </a:rPr>
                        <a:t>D12</a:t>
                      </a:r>
                      <a:endParaRPr lang="en-US" sz="2000" kern="1200" dirty="0">
                        <a:ln>
                          <a:noFill/>
                        </a:ln>
                        <a:solidFill>
                          <a:schemeClr val="tx1">
                            <a:lumMod val="85000"/>
                          </a:schemeClr>
                        </a:solidFill>
                        <a:latin typeface="+mn-lt"/>
                        <a:ea typeface="+mn-ea"/>
                        <a:cs typeface="Arial" pitchFamily="34" charset="0"/>
                      </a:endParaRPr>
                    </a:p>
                  </a:txBody>
                  <a:tcPr marL="9522" marR="9522" marT="9522" marB="9522" anchor="ctr"/>
                </a:tc>
                <a:tc>
                  <a:txBody>
                    <a:bodyPr/>
                    <a:lstStyle/>
                    <a:p>
                      <a:pPr marL="0" marR="0" algn="ctr">
                        <a:lnSpc>
                          <a:spcPct val="115000"/>
                        </a:lnSpc>
                        <a:spcBef>
                          <a:spcPts val="0"/>
                        </a:spcBef>
                        <a:spcAft>
                          <a:spcPts val="0"/>
                        </a:spcAft>
                      </a:pPr>
                      <a:r>
                        <a:rPr lang="en-US" sz="2000" kern="1200" dirty="0" smtClean="0">
                          <a:ln>
                            <a:noFill/>
                          </a:ln>
                        </a:rPr>
                        <a:t>4</a:t>
                      </a:r>
                      <a:endParaRPr lang="en-US" sz="2000" kern="1200" dirty="0">
                        <a:ln>
                          <a:noFill/>
                        </a:ln>
                        <a:solidFill>
                          <a:schemeClr val="tx1">
                            <a:lumMod val="85000"/>
                          </a:schemeClr>
                        </a:solidFill>
                        <a:latin typeface="+mn-lt"/>
                        <a:ea typeface="+mn-ea"/>
                        <a:cs typeface="Arial" pitchFamily="34" charset="0"/>
                      </a:endParaRPr>
                    </a:p>
                  </a:txBody>
                  <a:tcPr marL="9522" marR="9522" marT="9522" marB="9522" anchor="ctr"/>
                </a:tc>
                <a:tc>
                  <a:txBody>
                    <a:bodyPr/>
                    <a:lstStyle/>
                    <a:p>
                      <a:pPr marL="0" marR="0" algn="ctr">
                        <a:lnSpc>
                          <a:spcPct val="115000"/>
                        </a:lnSpc>
                        <a:spcBef>
                          <a:spcPts val="0"/>
                        </a:spcBef>
                        <a:spcAft>
                          <a:spcPts val="0"/>
                        </a:spcAft>
                      </a:pPr>
                      <a:r>
                        <a:rPr lang="en-US" sz="2000" kern="1200" dirty="0" smtClean="0">
                          <a:ln>
                            <a:noFill/>
                          </a:ln>
                        </a:rPr>
                        <a:t>28 GB</a:t>
                      </a:r>
                      <a:endParaRPr lang="en-US" sz="2000" kern="1200" dirty="0">
                        <a:ln>
                          <a:noFill/>
                        </a:ln>
                        <a:solidFill>
                          <a:schemeClr val="tx1">
                            <a:lumMod val="85000"/>
                          </a:schemeClr>
                        </a:solidFill>
                        <a:latin typeface="+mn-lt"/>
                        <a:ea typeface="+mn-ea"/>
                        <a:cs typeface="Arial" pitchFamily="34" charset="0"/>
                      </a:endParaRPr>
                    </a:p>
                  </a:txBody>
                  <a:tcPr marL="9522" marR="9522" marT="9522" marB="9522" anchor="ctr"/>
                </a:tc>
              </a:tr>
              <a:tr h="383407">
                <a:tc>
                  <a:txBody>
                    <a:bodyPr/>
                    <a:lstStyle/>
                    <a:p>
                      <a:pPr marL="0" marR="0" algn="ctr">
                        <a:lnSpc>
                          <a:spcPct val="115000"/>
                        </a:lnSpc>
                        <a:spcBef>
                          <a:spcPts val="0"/>
                        </a:spcBef>
                        <a:spcAft>
                          <a:spcPts val="0"/>
                        </a:spcAft>
                      </a:pPr>
                      <a:r>
                        <a:rPr lang="en-US" sz="2000" kern="1200" dirty="0" smtClean="0">
                          <a:ln>
                            <a:noFill/>
                          </a:ln>
                        </a:rPr>
                        <a:t>D13</a:t>
                      </a:r>
                      <a:endParaRPr lang="en-US" sz="2000" kern="1200" dirty="0">
                        <a:ln>
                          <a:noFill/>
                        </a:ln>
                        <a:solidFill>
                          <a:schemeClr val="tx1">
                            <a:lumMod val="85000"/>
                          </a:schemeClr>
                        </a:solidFill>
                        <a:latin typeface="+mn-lt"/>
                        <a:ea typeface="+mn-ea"/>
                        <a:cs typeface="Arial" pitchFamily="34" charset="0"/>
                      </a:endParaRPr>
                    </a:p>
                  </a:txBody>
                  <a:tcPr marL="9522" marR="9522" marT="9522" marB="9522" anchor="ctr"/>
                </a:tc>
                <a:tc>
                  <a:txBody>
                    <a:bodyPr/>
                    <a:lstStyle/>
                    <a:p>
                      <a:pPr marL="0" marR="0" algn="ctr">
                        <a:lnSpc>
                          <a:spcPct val="115000"/>
                        </a:lnSpc>
                        <a:spcBef>
                          <a:spcPts val="0"/>
                        </a:spcBef>
                        <a:spcAft>
                          <a:spcPts val="0"/>
                        </a:spcAft>
                      </a:pPr>
                      <a:r>
                        <a:rPr lang="en-US" sz="2000" kern="1200" dirty="0" smtClean="0">
                          <a:ln>
                            <a:noFill/>
                          </a:ln>
                        </a:rPr>
                        <a:t>8</a:t>
                      </a:r>
                      <a:endParaRPr lang="en-US" sz="2000" kern="1200" dirty="0">
                        <a:ln>
                          <a:noFill/>
                        </a:ln>
                        <a:solidFill>
                          <a:schemeClr val="tx1">
                            <a:lumMod val="85000"/>
                          </a:schemeClr>
                        </a:solidFill>
                        <a:latin typeface="+mn-lt"/>
                        <a:ea typeface="+mn-ea"/>
                        <a:cs typeface="Arial" pitchFamily="34" charset="0"/>
                      </a:endParaRPr>
                    </a:p>
                  </a:txBody>
                  <a:tcPr marL="9522" marR="9522" marT="9522" marB="9522" anchor="ctr"/>
                </a:tc>
                <a:tc>
                  <a:txBody>
                    <a:bodyPr/>
                    <a:lstStyle/>
                    <a:p>
                      <a:pPr marL="0" marR="0" algn="ctr">
                        <a:lnSpc>
                          <a:spcPct val="115000"/>
                        </a:lnSpc>
                        <a:spcBef>
                          <a:spcPts val="0"/>
                        </a:spcBef>
                        <a:spcAft>
                          <a:spcPts val="0"/>
                        </a:spcAft>
                      </a:pPr>
                      <a:r>
                        <a:rPr lang="en-US" sz="2000" kern="1200" dirty="0" smtClean="0">
                          <a:ln>
                            <a:noFill/>
                          </a:ln>
                        </a:rPr>
                        <a:t>56 GB</a:t>
                      </a:r>
                      <a:endParaRPr lang="en-US" sz="2000" kern="1200" dirty="0">
                        <a:ln>
                          <a:noFill/>
                        </a:ln>
                        <a:solidFill>
                          <a:schemeClr val="tx1">
                            <a:lumMod val="85000"/>
                          </a:schemeClr>
                        </a:solidFill>
                        <a:latin typeface="+mn-lt"/>
                        <a:ea typeface="+mn-ea"/>
                        <a:cs typeface="Arial" pitchFamily="34" charset="0"/>
                      </a:endParaRPr>
                    </a:p>
                  </a:txBody>
                  <a:tcPr marL="9522" marR="9522" marT="9522" marB="9522" anchor="ctr"/>
                </a:tc>
              </a:tr>
              <a:tr h="362583">
                <a:tc>
                  <a:txBody>
                    <a:bodyPr/>
                    <a:lstStyle/>
                    <a:p>
                      <a:pPr marL="0" marR="0" algn="ctr">
                        <a:lnSpc>
                          <a:spcPct val="115000"/>
                        </a:lnSpc>
                        <a:spcBef>
                          <a:spcPts val="0"/>
                        </a:spcBef>
                        <a:spcAft>
                          <a:spcPts val="0"/>
                        </a:spcAft>
                      </a:pPr>
                      <a:r>
                        <a:rPr lang="en-US" sz="2000" kern="1200" dirty="0" smtClean="0">
                          <a:ln>
                            <a:noFill/>
                          </a:ln>
                        </a:rPr>
                        <a:t>D14</a:t>
                      </a:r>
                      <a:endParaRPr lang="en-US" sz="2000" kern="1200" dirty="0">
                        <a:ln>
                          <a:noFill/>
                        </a:ln>
                        <a:solidFill>
                          <a:schemeClr val="tx1">
                            <a:lumMod val="85000"/>
                          </a:schemeClr>
                        </a:solidFill>
                        <a:latin typeface="+mn-lt"/>
                        <a:ea typeface="+mn-ea"/>
                        <a:cs typeface="Arial" pitchFamily="34" charset="0"/>
                      </a:endParaRPr>
                    </a:p>
                  </a:txBody>
                  <a:tcPr marL="9522" marR="9522" marT="9522" marB="9522" anchor="ctr"/>
                </a:tc>
                <a:tc>
                  <a:txBody>
                    <a:bodyPr/>
                    <a:lstStyle/>
                    <a:p>
                      <a:pPr marL="0" marR="0" algn="ctr">
                        <a:lnSpc>
                          <a:spcPct val="115000"/>
                        </a:lnSpc>
                        <a:spcBef>
                          <a:spcPts val="0"/>
                        </a:spcBef>
                        <a:spcAft>
                          <a:spcPts val="0"/>
                        </a:spcAft>
                      </a:pPr>
                      <a:r>
                        <a:rPr lang="en-US" sz="2000" kern="1200" dirty="0" smtClean="0">
                          <a:ln>
                            <a:noFill/>
                          </a:ln>
                        </a:rPr>
                        <a:t>16</a:t>
                      </a:r>
                      <a:endParaRPr lang="en-US" sz="2000" kern="1200" dirty="0">
                        <a:ln>
                          <a:noFill/>
                        </a:ln>
                        <a:solidFill>
                          <a:schemeClr val="tx1">
                            <a:lumMod val="85000"/>
                          </a:schemeClr>
                        </a:solidFill>
                        <a:latin typeface="+mn-lt"/>
                        <a:ea typeface="+mn-ea"/>
                        <a:cs typeface="Arial" pitchFamily="34" charset="0"/>
                      </a:endParaRPr>
                    </a:p>
                  </a:txBody>
                  <a:tcPr marL="9522" marR="9522" marT="9522" marB="9522" anchor="ctr"/>
                </a:tc>
                <a:tc>
                  <a:txBody>
                    <a:bodyPr/>
                    <a:lstStyle/>
                    <a:p>
                      <a:pPr marL="0" marR="0" algn="ctr">
                        <a:lnSpc>
                          <a:spcPct val="115000"/>
                        </a:lnSpc>
                        <a:spcBef>
                          <a:spcPts val="0"/>
                        </a:spcBef>
                        <a:spcAft>
                          <a:spcPts val="0"/>
                        </a:spcAft>
                      </a:pPr>
                      <a:r>
                        <a:rPr lang="en-US" sz="2000" kern="1200" dirty="0" smtClean="0">
                          <a:ln>
                            <a:noFill/>
                          </a:ln>
                        </a:rPr>
                        <a:t>112GB</a:t>
                      </a:r>
                      <a:endParaRPr lang="en-US" sz="2000" kern="1200" dirty="0">
                        <a:ln>
                          <a:noFill/>
                        </a:ln>
                        <a:solidFill>
                          <a:schemeClr val="tx1">
                            <a:lumMod val="85000"/>
                          </a:schemeClr>
                        </a:solidFill>
                        <a:latin typeface="+mn-lt"/>
                        <a:ea typeface="+mn-ea"/>
                        <a:cs typeface="Arial" pitchFamily="34" charset="0"/>
                      </a:endParaRPr>
                    </a:p>
                  </a:txBody>
                  <a:tcPr marL="9522" marR="9522" marT="9522" marB="9522" anchor="ctr"/>
                </a:tc>
              </a:tr>
            </a:tbl>
          </a:graphicData>
        </a:graphic>
      </p:graphicFrame>
      <p:cxnSp>
        <p:nvCxnSpPr>
          <p:cNvPr id="5" name="Straight Connector 4"/>
          <p:cNvCxnSpPr/>
          <p:nvPr/>
        </p:nvCxnSpPr>
        <p:spPr>
          <a:xfrm>
            <a:off x="5567871" y="2483080"/>
            <a:ext cx="970874" cy="0"/>
          </a:xfrm>
          <a:prstGeom prst="line">
            <a:avLst/>
          </a:prstGeom>
          <a:ln w="9525">
            <a:solidFill>
              <a:schemeClr val="bg1">
                <a:lumMod val="65000"/>
              </a:schemeClr>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555659" y="5032599"/>
            <a:ext cx="970874" cy="0"/>
          </a:xfrm>
          <a:prstGeom prst="line">
            <a:avLst/>
          </a:prstGeom>
          <a:ln w="9525">
            <a:solidFill>
              <a:schemeClr val="bg1">
                <a:lumMod val="65000"/>
              </a:schemeClr>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5003195"/>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p:cNvGraphicFramePr>
          <p:nvPr>
            <p:extLst/>
          </p:nvPr>
        </p:nvGraphicFramePr>
        <p:xfrm>
          <a:off x="791947" y="1399904"/>
          <a:ext cx="9616974" cy="4635136"/>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smtClean="0">
                <a:solidFill>
                  <a:schemeClr val="tx1"/>
                </a:solidFill>
              </a:rPr>
              <a:t>Scale numbers by Azure instance type</a:t>
            </a:r>
            <a:endParaRPr lang="en-US" dirty="0">
              <a:solidFill>
                <a:schemeClr val="tx1"/>
              </a:solidFill>
            </a:endParaRPr>
          </a:p>
        </p:txBody>
      </p:sp>
    </p:spTree>
    <p:extLst>
      <p:ext uri="{BB962C8B-B14F-4D97-AF65-F5344CB8AC3E}">
        <p14:creationId xmlns:p14="http://schemas.microsoft.com/office/powerpoint/2010/main" val="1846389534"/>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p:cNvGraphicFramePr>
          <p:nvPr>
            <p:extLst/>
          </p:nvPr>
        </p:nvGraphicFramePr>
        <p:xfrm>
          <a:off x="845837" y="1356877"/>
          <a:ext cx="10497151" cy="480005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smtClean="0">
                <a:solidFill>
                  <a:schemeClr val="tx1"/>
                </a:solidFill>
              </a:rPr>
              <a:t>Scale </a:t>
            </a:r>
            <a:r>
              <a:rPr lang="en-US" dirty="0">
                <a:solidFill>
                  <a:schemeClr val="tx1"/>
                </a:solidFill>
              </a:rPr>
              <a:t>n</a:t>
            </a:r>
            <a:r>
              <a:rPr lang="en-US" dirty="0" smtClean="0">
                <a:solidFill>
                  <a:schemeClr val="tx1"/>
                </a:solidFill>
              </a:rPr>
              <a:t>umbers by Azure instance type</a:t>
            </a:r>
            <a:endParaRPr lang="en-US" dirty="0">
              <a:solidFill>
                <a:schemeClr val="tx1"/>
              </a:solidFill>
            </a:endParaRPr>
          </a:p>
        </p:txBody>
      </p:sp>
      <p:sp>
        <p:nvSpPr>
          <p:cNvPr id="5" name="Rectangle 4"/>
          <p:cNvSpPr/>
          <p:nvPr/>
        </p:nvSpPr>
        <p:spPr>
          <a:xfrm>
            <a:off x="857455" y="6199302"/>
            <a:ext cx="5162275" cy="248860"/>
          </a:xfrm>
          <a:prstGeom prst="rect">
            <a:avLst/>
          </a:prstGeom>
        </p:spPr>
        <p:txBody>
          <a:bodyPr wrap="square">
            <a:spAutoFit/>
          </a:bodyPr>
          <a:lstStyle/>
          <a:p>
            <a:r>
              <a:rPr lang="en-US" sz="1029" dirty="0">
                <a:solidFill>
                  <a:srgbClr val="FFFFFF"/>
                </a:solidFill>
              </a:rPr>
              <a:t>* D instance type validation is still in progress and these are not final numbers</a:t>
            </a:r>
            <a:endParaRPr lang="en-US" sz="1372" dirty="0">
              <a:solidFill>
                <a:srgbClr val="FFFFFF"/>
              </a:solidFill>
            </a:endParaRPr>
          </a:p>
        </p:txBody>
      </p:sp>
    </p:spTree>
    <p:extLst>
      <p:ext uri="{BB962C8B-B14F-4D97-AF65-F5344CB8AC3E}">
        <p14:creationId xmlns:p14="http://schemas.microsoft.com/office/powerpoint/2010/main" val="250843661"/>
      </p:ext>
    </p:extLst>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Summary of scale</a:t>
            </a:r>
            <a:endParaRPr lang="en-US" dirty="0"/>
          </a:p>
        </p:txBody>
      </p:sp>
      <p:sp>
        <p:nvSpPr>
          <p:cNvPr id="5" name="Content Placeholder 4"/>
          <p:cNvSpPr>
            <a:spLocks noGrp="1"/>
          </p:cNvSpPr>
          <p:nvPr>
            <p:ph sz="quarter" idx="20"/>
          </p:nvPr>
        </p:nvSpPr>
        <p:spPr>
          <a:xfrm>
            <a:off x="448059" y="1603948"/>
            <a:ext cx="11320082" cy="4521952"/>
          </a:xfrm>
        </p:spPr>
        <p:txBody>
          <a:bodyPr/>
          <a:lstStyle/>
          <a:p>
            <a:r>
              <a:rPr lang="en-US" dirty="0"/>
              <a:t>For server sessions (XenApp)</a:t>
            </a:r>
          </a:p>
          <a:p>
            <a:pPr lvl="1"/>
            <a:r>
              <a:rPr lang="en-US" dirty="0">
                <a:solidFill>
                  <a:srgbClr val="00A1E0"/>
                </a:solidFill>
                <a:latin typeface="Arial" charset="0"/>
              </a:rPr>
              <a:t>Users per A3 </a:t>
            </a:r>
            <a:r>
              <a:rPr lang="en-US" dirty="0" smtClean="0">
                <a:latin typeface="Arial" charset="0"/>
              </a:rPr>
              <a:t>instance	</a:t>
            </a:r>
            <a:r>
              <a:rPr lang="en-US" dirty="0">
                <a:latin typeface="Arial" charset="0"/>
              </a:rPr>
              <a:t>			</a:t>
            </a:r>
            <a:r>
              <a:rPr lang="en-US" dirty="0">
                <a:solidFill>
                  <a:srgbClr val="00A1E0"/>
                </a:solidFill>
                <a:latin typeface="Arial" charset="0"/>
              </a:rPr>
              <a:t>18</a:t>
            </a:r>
            <a:r>
              <a:rPr lang="en-US" dirty="0">
                <a:latin typeface="Arial" charset="0"/>
              </a:rPr>
              <a:t> for medium workload</a:t>
            </a:r>
          </a:p>
          <a:p>
            <a:pPr lvl="1"/>
            <a:r>
              <a:rPr lang="en-US" dirty="0">
                <a:solidFill>
                  <a:schemeClr val="accent1"/>
                </a:solidFill>
                <a:latin typeface="Arial" charset="0"/>
              </a:rPr>
              <a:t>IOPS</a:t>
            </a:r>
            <a:r>
              <a:rPr lang="en-US" dirty="0">
                <a:latin typeface="Arial" charset="0"/>
              </a:rPr>
              <a:t> per A3 instance 				</a:t>
            </a:r>
            <a:r>
              <a:rPr lang="en-US" dirty="0">
                <a:solidFill>
                  <a:schemeClr val="accent1"/>
                </a:solidFill>
                <a:latin typeface="Arial" charset="0"/>
              </a:rPr>
              <a:t>&lt; 300 </a:t>
            </a:r>
            <a:r>
              <a:rPr lang="en-US" dirty="0">
                <a:latin typeface="Arial" charset="0"/>
              </a:rPr>
              <a:t>for medium workload</a:t>
            </a:r>
          </a:p>
          <a:p>
            <a:endParaRPr lang="en-US" sz="2000" dirty="0"/>
          </a:p>
          <a:p>
            <a:r>
              <a:rPr lang="en-US" dirty="0"/>
              <a:t>For server </a:t>
            </a:r>
            <a:r>
              <a:rPr lang="en-US" dirty="0" smtClean="0">
                <a:solidFill>
                  <a:schemeClr val="accent1"/>
                </a:solidFill>
              </a:rPr>
              <a:t>VDI</a:t>
            </a:r>
            <a:endParaRPr lang="en-US" dirty="0">
              <a:solidFill>
                <a:schemeClr val="accent1"/>
              </a:solidFill>
            </a:endParaRPr>
          </a:p>
          <a:p>
            <a:pPr lvl="1"/>
            <a:r>
              <a:rPr lang="en-US" dirty="0">
                <a:latin typeface="Arial" charset="0"/>
              </a:rPr>
              <a:t>Most</a:t>
            </a:r>
            <a:r>
              <a:rPr lang="en-US" sz="2000" dirty="0">
                <a:gradFill>
                  <a:gsLst>
                    <a:gs pos="1250">
                      <a:schemeClr val="tx1"/>
                    </a:gs>
                    <a:gs pos="100000">
                      <a:schemeClr val="tx1"/>
                    </a:gs>
                  </a:gsLst>
                  <a:lin ang="5400000" scaled="0"/>
                </a:gradFill>
              </a:rPr>
              <a:t> </a:t>
            </a:r>
            <a:r>
              <a:rPr lang="en-US" dirty="0">
                <a:latin typeface="Arial" charset="0"/>
              </a:rPr>
              <a:t>appropriate</a:t>
            </a:r>
            <a:r>
              <a:rPr lang="en-US" dirty="0" smtClean="0">
                <a:latin typeface="Arial" charset="0"/>
              </a:rPr>
              <a:t> </a:t>
            </a:r>
            <a:r>
              <a:rPr lang="en-US" dirty="0">
                <a:latin typeface="Arial" charset="0"/>
              </a:rPr>
              <a:t>instance types			</a:t>
            </a:r>
            <a:r>
              <a:rPr lang="en-US" dirty="0" smtClean="0">
                <a:solidFill>
                  <a:schemeClr val="accent1"/>
                </a:solidFill>
                <a:latin typeface="Arial" charset="0"/>
              </a:rPr>
              <a:t>A1</a:t>
            </a:r>
            <a:endParaRPr lang="en-US" dirty="0">
              <a:solidFill>
                <a:schemeClr val="accent1"/>
              </a:solidFill>
              <a:latin typeface="Arial" charset="0"/>
            </a:endParaRPr>
          </a:p>
          <a:p>
            <a:pPr lvl="1"/>
            <a:r>
              <a:rPr lang="en-US" dirty="0" smtClean="0">
                <a:solidFill>
                  <a:schemeClr val="accent1"/>
                </a:solidFill>
                <a:latin typeface="Arial" charset="0"/>
              </a:rPr>
              <a:t>IOPS</a:t>
            </a:r>
            <a:r>
              <a:rPr lang="en-US" dirty="0" smtClean="0">
                <a:latin typeface="Arial" charset="0"/>
              </a:rPr>
              <a:t> </a:t>
            </a:r>
            <a:r>
              <a:rPr lang="en-US" dirty="0">
                <a:latin typeface="Arial" charset="0"/>
              </a:rPr>
              <a:t>per second for single user on VM		</a:t>
            </a:r>
            <a:r>
              <a:rPr lang="en-US" dirty="0" smtClean="0">
                <a:latin typeface="Arial" charset="0"/>
              </a:rPr>
              <a:t>~ </a:t>
            </a:r>
            <a:r>
              <a:rPr lang="en-US" dirty="0">
                <a:solidFill>
                  <a:schemeClr val="accent1"/>
                </a:solidFill>
                <a:latin typeface="Arial" charset="0"/>
              </a:rPr>
              <a:t>1</a:t>
            </a:r>
            <a:r>
              <a:rPr lang="en-US" dirty="0" smtClean="0">
                <a:solidFill>
                  <a:schemeClr val="accent1"/>
                </a:solidFill>
                <a:latin typeface="Arial" charset="0"/>
              </a:rPr>
              <a:t>00 </a:t>
            </a:r>
            <a:r>
              <a:rPr lang="en-US" dirty="0">
                <a:latin typeface="Arial" charset="0"/>
              </a:rPr>
              <a:t>IOPS</a:t>
            </a:r>
          </a:p>
          <a:p>
            <a:pPr marL="0" indent="0">
              <a:buNone/>
            </a:pPr>
            <a:endParaRPr lang="en-US" dirty="0"/>
          </a:p>
        </p:txBody>
      </p:sp>
    </p:spTree>
    <p:extLst>
      <p:ext uri="{BB962C8B-B14F-4D97-AF65-F5344CB8AC3E}">
        <p14:creationId xmlns:p14="http://schemas.microsoft.com/office/powerpoint/2010/main" val="3023255387"/>
      </p:ext>
    </p:extLst>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1447" y="306879"/>
            <a:ext cx="4363095" cy="665767"/>
          </a:xfrm>
        </p:spPr>
        <p:txBody>
          <a:bodyPr/>
          <a:lstStyle/>
          <a:p>
            <a:r>
              <a:rPr lang="en-US" dirty="0" smtClean="0"/>
              <a:t>Framework</a:t>
            </a:r>
            <a:endParaRPr lang="en-US" dirty="0"/>
          </a:p>
        </p:txBody>
      </p:sp>
      <p:sp>
        <p:nvSpPr>
          <p:cNvPr id="2" name="AutoShape 2" descr="data:image/jpeg;base64,/9j/4AAQSkZJRgABAQAAAQABAAD/2wCEAAkGBxQTEBUUEhIVFRUUFRUaFBQXFRcXFxsaFRUXGRQXGBceHSgmGBwlHx8ULTEhJSkrLi4uGR8zODMsQCgtLjABCgoKDg0OGhAQGywkICYsLC8vLCwsLCwsLC81Ly8sLC8sLCwsLCwsLCwsLC0sLCwrLCwsLCw3LCwsLCwsLCwsLP/AABEIAGYAZgMBEQACEQEDEQH/xAAcAAABBQEBAQAAAAAAAAAAAAAAAwQFBgcCAQj/xAA+EAABAwEEBgYGCAcBAAAAAAABAAIDEQQFEiEGMUFRcZEHEzJhgaEiQnKxwdEUIzNDU5Oi8BVSc4KywtIX/8QAGgEBAAMBAQEAAAAAAAAAAAAAAAEEBQMCBv/EACwRAAICAgEDAwIFBQAAAAAAAAABAgMEERIhMUEUUWETkQUyQnGBIiOxwdH/2gAMAwEAAhEDEQA/ANxQAgBAN7fbWQxmSRwa0bT5ADae5eZzjBcpPoTGLk9IpN4aayPJELRG3Y5wxPPfTU3z8Fj3fir3qpfy/wDhehiL9TIp98TO7Vol8H4f8aKjLNyH+o7KiC8HjL3lbqnlH95d76qFmZC/UHRB+CUsOmEzCMeGZu0GjH+DhkeBHiFcq/FZrpYt/scZ4kX2LldN7R2hmKN2rJzTk5p3ELZquhbHlBlOcJQemPl0PAIAQAgBACACgMd0t0i+kzkg/VRkiIbDsL+J9y+fzb3dPiuyNXHq4R2+7IAXgqv0ywKC2pwIOhbFHECjLWFDgB9dt8OglbLGc26xsc3a0/vIrrj2ypnyX8nOytTjpmw2C1tmiZIw1a9oI8V9LGSkk0ZEk09McL0QCAEAIAQEDpzbzDd87gaEswg97/R+JXG+XGts60x5TSMFtFroFhRgazYk0SiMS4HdWSaPpllr4Ls6zzyW9HjbwXh1E7O/4iFH0hsP4iE+kxsVjvDvXl1k7Nc6I7wMlkkYfupTTg8Yqc8XNa2C39PXsZ2WtT37l6V0qggBACAEBT+lhpN1yFvqujJ4Bwqq+St1tHfGerEYxo/cUlrkGtsYObvgPms3okaEpaNhsVkjjhbEGjC0Uoo5HHRBXpojZZTXBhO9uXuUcz0tkDNoHEDk9/Mf8qHYek2exaKwM1ivHP8AfJc5Ws9JMWtOj8UkbmtaGuocLtx2LxGx7J1otnQ9c8kFlkfJT66T0QDXKOra88XJbWJH+jfuUMqW5a9i/K0VgQAgBACAQt1nEkT2HU9rm594IUSW00Snp7M4uYhsLKChpRw7xkRzXz+35NTRIfSE5DQm+deWydDSWZeWz0kMpZFzbPSQtAaAk6gCeSmJDL7olCWWKEHIlmIj2yXfFfRY8dVRRlXPc2S67HMEAIAQAgBAZneDmttMgjNY5HudG4dnEPtWg7aOr5rGzaXXPfuaGNarIdPAkZVR2WdCbplGxoQfKobPWjyNhJUIHVvtEbAxkjsLXub1jteGOvpu5V81bxqXZNRRwusUIuTNXs7mljSwgtoMJBqKUyoVv610Mve+oogBACAEAICo6b3yW0s0TqPe2srxrZGcqDc52dPFWsank9sqZV3BcV3IOxxMls3Vdnqj6NNbdrXDz5Lxm0Kbafk94V2oprwR8jyw4Zsjsf6h8fVPFfM34s6n17G5XdGa6HXU11Z8FW0dtnTbNvUcRsb2q8o4xRtHu2AZjxKsVUSseoo5zsUVtkFa3EtfLJmSKAd5yA/e5b+JjKvou5lZN/JbLb0Y3+Y8Nlkd6D/sSfVdrMfA7PEK9kU9OSKOPdp8WacqZdBACAEA3t9rbDE+R5o1jS4+AUxW3pESkorbMo+kOe50knblOJ/dXst4AUC2aoKMdIw7ZuUtsI7Q6N4e3xGwjaFFtamtE02uD2ichmjnbVue9p1jiFmTrcejNauxSW0Q95WOCGjpJBE1xoDiLQTStFVeFXN9I/YsrKlHuxlHFFM4tin62gq4B5dTOmaj0EId4/cerlLsxSS72RNxyENaNp9wG09ysQr8RRxnPy2Vq8bb1zxQYWN7Lfie9aNNXFGfdbyFbJLQihoagg7iDVpHA0XZraOCZt2i96/SbKyQ9rNsg3Pbk75+KybYcJNGtVPnBMllzOgIAQFO6R7bSKKH8V2J/sR0J5nCrWLDctlTLnqOvco/WrUMo96xCBEktOJji1w2heJQUu50hNxfQTva0m0xtjnaHBrsQcKtNaU2FcoUqEto7Tvc46Y0ux4sheYGNDngAlxLqUNcgSptqU9bFVzhsaW2d8rsUry47Nw4DYphWo9iJWOXcZvcuh4OopEJNJ6LrxpLJETlI0Pb7TPRf5YVRy4eS5iT6uJpKol4EAIDLtP7VitrhsjjY0cXEud/qtHEjqOzMy3ueisdarhU0diVSQeGVBoRfKoJG8kiEjOWRCRpI9QegifmhJa9DLX1drgdukDTwkBafOi4XrcGdKXqaZuCyjVBACAxrS99bbaP61OUUfzK1cb8iMnIf9x/v/pEESrBwDGgPC9AJuehIg9yAbSFQehu4ISdxMQE3dZwuB3OiPKVi5z/ACkx7/b/ACfQKxzYBACAzTTrR6Rkz52Mc+KQ4n4RVzHAAE01lpAGrVRX8e5a4sz8ml8uS7FOEVeyQ7hr5a1c5IqaOHQncpIEzGgOHRoBJ0SEiZgQk8Fl7lAF2WOmZoBvJoo2gWjRPRuS0SNOFzYWuBfIRQOwmoawHXU0zVe65RWvJ3pqc38GwrNNMEAIAQEReOjNlnNZIGk/zCrXc20XSNs49mcpUwl3RDT9H0P3c0zO7EHj9QXVZUvJyeJDw2MX9Hjtlqr7UTfhRe1lv2PHo/kRPR7L+PF+Wfmp9X8Eekfuef8Ancv48X5Z+aer+B6R+4ozo5dttLRwiHxKj1fwT6T5HsHR3F95PM7eAWsHkF4eVLwj2sSPlsl7v0QscJq2AFw9Z5Lz+olc5XTl5OkaK49kTjWgCgFAuR2PUAID/9k=">
            <a:hlinkClick r:id="rId3"/>
          </p:cNvPr>
          <p:cNvSpPr>
            <a:spLocks noChangeAspect="1" noChangeArrowheads="1"/>
          </p:cNvSpPr>
          <p:nvPr/>
        </p:nvSpPr>
        <p:spPr bwMode="auto">
          <a:xfrm>
            <a:off x="60325" y="-579438"/>
            <a:ext cx="1219200" cy="1219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5" name="Diagram 4"/>
          <p:cNvGraphicFramePr/>
          <p:nvPr>
            <p:extLst/>
          </p:nvPr>
        </p:nvGraphicFramePr>
        <p:xfrm>
          <a:off x="669925" y="852806"/>
          <a:ext cx="10823379" cy="54172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69582338"/>
      </p:ext>
    </p:extLst>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Azure limits and constraints</a:t>
            </a:r>
            <a:endParaRPr lang="en-US" dirty="0"/>
          </a:p>
        </p:txBody>
      </p:sp>
      <p:sp>
        <p:nvSpPr>
          <p:cNvPr id="5" name="Content Placeholder 4"/>
          <p:cNvSpPr>
            <a:spLocks noGrp="1"/>
          </p:cNvSpPr>
          <p:nvPr>
            <p:ph sz="quarter" idx="20"/>
          </p:nvPr>
        </p:nvSpPr>
        <p:spPr>
          <a:xfrm>
            <a:off x="448059" y="1199660"/>
            <a:ext cx="11320082" cy="5066229"/>
          </a:xfrm>
        </p:spPr>
        <p:txBody>
          <a:bodyPr/>
          <a:lstStyle/>
          <a:p>
            <a:r>
              <a:rPr lang="en-US" dirty="0" smtClean="0">
                <a:hlinkClick r:id="rId2"/>
              </a:rPr>
              <a:t>http</a:t>
            </a:r>
            <a:r>
              <a:rPr lang="en-US" dirty="0">
                <a:hlinkClick r:id="rId2"/>
              </a:rPr>
              <a:t>://azure.microsoft.com/en-us/documentation/articles/azure-subscription-service-limits</a:t>
            </a:r>
            <a:r>
              <a:rPr lang="en-US" dirty="0" smtClean="0">
                <a:hlinkClick r:id="rId2"/>
              </a:rPr>
              <a:t>/</a:t>
            </a:r>
            <a:r>
              <a:rPr lang="en-US" dirty="0" smtClean="0"/>
              <a:t> </a:t>
            </a:r>
          </a:p>
          <a:p>
            <a:endParaRPr lang="en-US" dirty="0"/>
          </a:p>
          <a:p>
            <a:r>
              <a:rPr lang="en-US" dirty="0" smtClean="0"/>
              <a:t>Virtual machines per cloud service			50</a:t>
            </a:r>
          </a:p>
          <a:p>
            <a:r>
              <a:rPr lang="en-US" dirty="0" smtClean="0"/>
              <a:t>Max IOPS for disk (standard)				500</a:t>
            </a:r>
          </a:p>
          <a:p>
            <a:r>
              <a:rPr lang="en-US" dirty="0" smtClean="0"/>
              <a:t>Max IOPS for disk (basic)				300</a:t>
            </a:r>
          </a:p>
          <a:p>
            <a:r>
              <a:rPr lang="en-US" dirty="0" smtClean="0"/>
              <a:t>Max IOPS per storage account			20,000</a:t>
            </a:r>
          </a:p>
          <a:p>
            <a:r>
              <a:rPr lang="en-US" dirty="0" smtClean="0"/>
              <a:t>Cloud services per subscription			200</a:t>
            </a:r>
          </a:p>
          <a:p>
            <a:r>
              <a:rPr lang="en-US" dirty="0" smtClean="0"/>
              <a:t>Storage accounts per subscription			100</a:t>
            </a:r>
          </a:p>
          <a:p>
            <a:endParaRPr lang="en-US" dirty="0" smtClean="0"/>
          </a:p>
          <a:p>
            <a:pPr marL="0" indent="0">
              <a:buNone/>
            </a:pPr>
            <a:endParaRPr lang="en-US" dirty="0" smtClean="0"/>
          </a:p>
          <a:p>
            <a:endParaRPr lang="en-US" dirty="0"/>
          </a:p>
        </p:txBody>
      </p:sp>
    </p:spTree>
    <p:extLst>
      <p:ext uri="{BB962C8B-B14F-4D97-AF65-F5344CB8AC3E}">
        <p14:creationId xmlns:p14="http://schemas.microsoft.com/office/powerpoint/2010/main" val="3975376744"/>
      </p:ext>
    </p:extLst>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1447" y="306879"/>
            <a:ext cx="4363095" cy="665767"/>
          </a:xfrm>
        </p:spPr>
        <p:txBody>
          <a:bodyPr/>
          <a:lstStyle/>
          <a:p>
            <a:r>
              <a:rPr lang="en-US" dirty="0" smtClean="0"/>
              <a:t>Framework</a:t>
            </a:r>
            <a:endParaRPr lang="en-US" dirty="0"/>
          </a:p>
        </p:txBody>
      </p:sp>
      <p:sp>
        <p:nvSpPr>
          <p:cNvPr id="2" name="AutoShape 2" descr="data:image/jpeg;base64,/9j/4AAQSkZJRgABAQAAAQABAAD/2wCEAAkGBxQTEBUUEhIVFRUUFRUaFBQXFRcXFxsaFRUXGRQXGBceHSgmGBwlHx8ULTEhJSkrLi4uGR8zODMsQCgtLjABCgoKDg0OGhAQGywkICYsLC8vLCwsLCwsLC81Ly8sLC8sLCwsLCwsLCwsLC0sLCwrLCwsLCw3LCwsLCwsLCwsLP/AABEIAGYAZgMBEQACEQEDEQH/xAAcAAABBQEBAQAAAAAAAAAAAAAAAwQFBgcCAQj/xAA+EAABAwEEBgYGCAcBAAAAAAABAAIDEQQFEiEGMUFRcZEHEzJhgaEiQnKxwdEUIzNDU5Oi8BVSc4KywtIX/8QAGgEBAAMBAQEAAAAAAAAAAAAAAAEEBQMCBv/EACwRAAICAgEDAwIFBQAAAAAAAAABAgMEERIhMUEUUWETkQUyQnGBIiOxwdH/2gAMAwEAAhEDEQA/ANxQAgBAN7fbWQxmSRwa0bT5ADae5eZzjBcpPoTGLk9IpN4aayPJELRG3Y5wxPPfTU3z8Fj3fir3qpfy/wDhehiL9TIp98TO7Vol8H4f8aKjLNyH+o7KiC8HjL3lbqnlH95d76qFmZC/UHRB+CUsOmEzCMeGZu0GjH+DhkeBHiFcq/FZrpYt/scZ4kX2LldN7R2hmKN2rJzTk5p3ELZquhbHlBlOcJQemPl0PAIAQAgBACACgMd0t0i+kzkg/VRkiIbDsL+J9y+fzb3dPiuyNXHq4R2+7IAXgqv0ywKC2pwIOhbFHECjLWFDgB9dt8OglbLGc26xsc3a0/vIrrj2ypnyX8nOytTjpmw2C1tmiZIw1a9oI8V9LGSkk0ZEk09McL0QCAEAIAQEDpzbzDd87gaEswg97/R+JXG+XGts60x5TSMFtFroFhRgazYk0SiMS4HdWSaPpllr4Ls6zzyW9HjbwXh1E7O/4iFH0hsP4iE+kxsVjvDvXl1k7Nc6I7wMlkkYfupTTg8Yqc8XNa2C39PXsZ2WtT37l6V0qggBACAEBT+lhpN1yFvqujJ4Bwqq+St1tHfGerEYxo/cUlrkGtsYObvgPms3okaEpaNhsVkjjhbEGjC0Uoo5HHRBXpojZZTXBhO9uXuUcz0tkDNoHEDk9/Mf8qHYek2exaKwM1ivHP8AfJc5Ws9JMWtOj8UkbmtaGuocLtx2LxGx7J1otnQ9c8kFlkfJT66T0QDXKOra88XJbWJH+jfuUMqW5a9i/K0VgQAgBACAQt1nEkT2HU9rm594IUSW00Snp7M4uYhsLKChpRw7xkRzXz+35NTRIfSE5DQm+deWydDSWZeWz0kMpZFzbPSQtAaAk6gCeSmJDL7olCWWKEHIlmIj2yXfFfRY8dVRRlXPc2S67HMEAIAQAgBAZneDmttMgjNY5HudG4dnEPtWg7aOr5rGzaXXPfuaGNarIdPAkZVR2WdCbplGxoQfKobPWjyNhJUIHVvtEbAxkjsLXub1jteGOvpu5V81bxqXZNRRwusUIuTNXs7mljSwgtoMJBqKUyoVv610Mve+oogBACAEAICo6b3yW0s0TqPe2srxrZGcqDc52dPFWsank9sqZV3BcV3IOxxMls3Vdnqj6NNbdrXDz5Lxm0Kbafk94V2oprwR8jyw4Zsjsf6h8fVPFfM34s6n17G5XdGa6HXU11Z8FW0dtnTbNvUcRsb2q8o4xRtHu2AZjxKsVUSseoo5zsUVtkFa3EtfLJmSKAd5yA/e5b+JjKvou5lZN/JbLb0Y3+Y8Nlkd6D/sSfVdrMfA7PEK9kU9OSKOPdp8WacqZdBACAEA3t9rbDE+R5o1jS4+AUxW3pESkorbMo+kOe50knblOJ/dXst4AUC2aoKMdIw7ZuUtsI7Q6N4e3xGwjaFFtamtE02uD2ichmjnbVue9p1jiFmTrcejNauxSW0Q95WOCGjpJBE1xoDiLQTStFVeFXN9I/YsrKlHuxlHFFM4tin62gq4B5dTOmaj0EId4/cerlLsxSS72RNxyENaNp9wG09ysQr8RRxnPy2Vq8bb1zxQYWN7Lfie9aNNXFGfdbyFbJLQihoagg7iDVpHA0XZraOCZt2i96/SbKyQ9rNsg3Pbk75+KybYcJNGtVPnBMllzOgIAQFO6R7bSKKH8V2J/sR0J5nCrWLDctlTLnqOvco/WrUMo96xCBEktOJji1w2heJQUu50hNxfQTva0m0xtjnaHBrsQcKtNaU2FcoUqEto7Tvc46Y0ux4sheYGNDngAlxLqUNcgSptqU9bFVzhsaW2d8rsUry47Nw4DYphWo9iJWOXcZvcuh4OopEJNJ6LrxpLJETlI0Pb7TPRf5YVRy4eS5iT6uJpKol4EAIDLtP7VitrhsjjY0cXEud/qtHEjqOzMy3ueisdarhU0diVSQeGVBoRfKoJG8kiEjOWRCRpI9QegifmhJa9DLX1drgdukDTwkBafOi4XrcGdKXqaZuCyjVBACAxrS99bbaP61OUUfzK1cb8iMnIf9x/v/pEESrBwDGgPC9AJuehIg9yAbSFQehu4ISdxMQE3dZwuB3OiPKVi5z/ACkx7/b/ACfQKxzYBACAzTTrR6Rkz52Mc+KQ4n4RVzHAAE01lpAGrVRX8e5a4sz8ml8uS7FOEVeyQ7hr5a1c5IqaOHQncpIEzGgOHRoBJ0SEiZgQk8Fl7lAF2WOmZoBvJoo2gWjRPRuS0SNOFzYWuBfIRQOwmoawHXU0zVe65RWvJ3pqc38GwrNNMEAIAQEReOjNlnNZIGk/zCrXc20XSNs49mcpUwl3RDT9H0P3c0zO7EHj9QXVZUvJyeJDw2MX9Hjtlqr7UTfhRe1lv2PHo/kRPR7L+PF+Wfmp9X8Eekfuef8Ancv48X5Z+aer+B6R+4ozo5dttLRwiHxKj1fwT6T5HsHR3F95PM7eAWsHkF4eVLwj2sSPlsl7v0QscJq2AFw9Z5Lz+olc5XTl5OkaK49kTjWgCgFAuR2PUAID/9k=">
            <a:hlinkClick r:id="rId3"/>
          </p:cNvPr>
          <p:cNvSpPr>
            <a:spLocks noChangeAspect="1" noChangeArrowheads="1"/>
          </p:cNvSpPr>
          <p:nvPr/>
        </p:nvSpPr>
        <p:spPr bwMode="auto">
          <a:xfrm>
            <a:off x="60325" y="-579438"/>
            <a:ext cx="1219200" cy="1219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5" name="Diagram 4"/>
          <p:cNvGraphicFramePr/>
          <p:nvPr>
            <p:extLst/>
          </p:nvPr>
        </p:nvGraphicFramePr>
        <p:xfrm>
          <a:off x="669925" y="852806"/>
          <a:ext cx="10823379" cy="54172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04551851"/>
      </p:ext>
    </p:extLst>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Therefore, for a site, we need…</a:t>
            </a:r>
            <a:endParaRPr lang="en-US" dirty="0"/>
          </a:p>
        </p:txBody>
      </p:sp>
      <p:graphicFrame>
        <p:nvGraphicFramePr>
          <p:cNvPr id="9" name="Diagram 8"/>
          <p:cNvGraphicFramePr/>
          <p:nvPr>
            <p:extLst>
              <p:ext uri="{D42A27DB-BD31-4B8C-83A1-F6EECF244321}">
                <p14:modId xmlns:p14="http://schemas.microsoft.com/office/powerpoint/2010/main" val="3233802833"/>
              </p:ext>
            </p:extLst>
          </p:nvPr>
        </p:nvGraphicFramePr>
        <p:xfrm>
          <a:off x="579121" y="1295400"/>
          <a:ext cx="11178718" cy="3078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p:cNvSpPr txBox="1"/>
          <p:nvPr/>
        </p:nvSpPr>
        <p:spPr>
          <a:xfrm>
            <a:off x="563881" y="4434840"/>
            <a:ext cx="3520439" cy="1200329"/>
          </a:xfrm>
          <a:prstGeom prst="rect">
            <a:avLst/>
          </a:prstGeom>
          <a:solidFill>
            <a:schemeClr val="accent1">
              <a:lumMod val="20000"/>
              <a:lumOff val="80000"/>
            </a:schemeClr>
          </a:solidFill>
        </p:spPr>
        <p:txBody>
          <a:bodyPr wrap="square" rtlCol="0">
            <a:spAutoFit/>
          </a:bodyPr>
          <a:lstStyle/>
          <a:p>
            <a:r>
              <a:rPr lang="en-US" sz="2400" dirty="0" smtClean="0">
                <a:solidFill>
                  <a:schemeClr val="bg2"/>
                </a:solidFill>
              </a:rPr>
              <a:t>1 Cloud Service</a:t>
            </a:r>
          </a:p>
          <a:p>
            <a:r>
              <a:rPr lang="en-US" sz="2400" dirty="0" smtClean="0">
                <a:solidFill>
                  <a:schemeClr val="bg2"/>
                </a:solidFill>
              </a:rPr>
              <a:t>1 Storage Account</a:t>
            </a:r>
          </a:p>
          <a:p>
            <a:r>
              <a:rPr lang="en-US" sz="2400" dirty="0" smtClean="0">
                <a:solidFill>
                  <a:schemeClr val="bg2"/>
                </a:solidFill>
              </a:rPr>
              <a:t>1 Load Balancer</a:t>
            </a:r>
          </a:p>
        </p:txBody>
      </p:sp>
      <p:grpSp>
        <p:nvGrpSpPr>
          <p:cNvPr id="19" name="Group 18"/>
          <p:cNvGrpSpPr/>
          <p:nvPr/>
        </p:nvGrpSpPr>
        <p:grpSpPr>
          <a:xfrm>
            <a:off x="4354557" y="4469337"/>
            <a:ext cx="3449228" cy="830178"/>
            <a:chOff x="4354557" y="4469337"/>
            <a:chExt cx="3449228" cy="830178"/>
          </a:xfrm>
        </p:grpSpPr>
        <p:sp>
          <p:nvSpPr>
            <p:cNvPr id="14" name="Rectangle 13"/>
            <p:cNvSpPr/>
            <p:nvPr/>
          </p:nvSpPr>
          <p:spPr>
            <a:xfrm>
              <a:off x="4354557" y="4503016"/>
              <a:ext cx="3449227" cy="796499"/>
            </a:xfrm>
            <a:prstGeom prst="rect">
              <a:avLst/>
            </a:prstGeom>
            <a:solidFill>
              <a:schemeClr val="accent1">
                <a:lumMod val="20000"/>
                <a:lumOff val="80000"/>
              </a:schemeClr>
            </a:solidFill>
          </p:spPr>
        </p:sp>
        <p:sp>
          <p:nvSpPr>
            <p:cNvPr id="15" name="Rectangle 14"/>
            <p:cNvSpPr/>
            <p:nvPr/>
          </p:nvSpPr>
          <p:spPr>
            <a:xfrm>
              <a:off x="4354558" y="4469337"/>
              <a:ext cx="3449227" cy="753144"/>
            </a:xfrm>
            <a:prstGeom prst="rect">
              <a:avLst/>
            </a:prstGeom>
            <a:solidFill>
              <a:schemeClr val="accent1">
                <a:lumMod val="20000"/>
                <a:lumOff val="80000"/>
              </a:schemeClr>
            </a:solidFill>
          </p:spPr>
          <p:txBody>
            <a:bodyPr wrap="square" rtlCol="0">
              <a:spAutoFit/>
            </a:bodyPr>
            <a:lstStyle/>
            <a:p>
              <a:r>
                <a:rPr lang="en-US" sz="2400" dirty="0">
                  <a:solidFill>
                    <a:schemeClr val="bg2"/>
                  </a:solidFill>
                </a:rPr>
                <a:t>1 Cloud Service</a:t>
              </a:r>
            </a:p>
            <a:p>
              <a:r>
                <a:rPr lang="en-US" sz="2400" dirty="0">
                  <a:solidFill>
                    <a:schemeClr val="bg2"/>
                  </a:solidFill>
                </a:rPr>
                <a:t>1 Storage Account</a:t>
              </a:r>
            </a:p>
            <a:p>
              <a:pPr lvl="1"/>
              <a:endParaRPr lang="en-US" dirty="0">
                <a:solidFill>
                  <a:schemeClr val="tx1"/>
                </a:solidFill>
              </a:endParaRPr>
            </a:p>
          </p:txBody>
        </p:sp>
      </p:grpSp>
      <p:sp>
        <p:nvSpPr>
          <p:cNvPr id="16" name="Rectangle 15"/>
          <p:cNvSpPr/>
          <p:nvPr/>
        </p:nvSpPr>
        <p:spPr>
          <a:xfrm>
            <a:off x="8042638" y="4460482"/>
            <a:ext cx="3449227" cy="830997"/>
          </a:xfrm>
          <a:prstGeom prst="rect">
            <a:avLst/>
          </a:prstGeom>
          <a:solidFill>
            <a:schemeClr val="accent1">
              <a:lumMod val="20000"/>
              <a:lumOff val="80000"/>
            </a:schemeClr>
          </a:solidFill>
        </p:spPr>
        <p:txBody>
          <a:bodyPr wrap="square" rtlCol="0">
            <a:spAutoFit/>
          </a:bodyPr>
          <a:lstStyle/>
          <a:p>
            <a:r>
              <a:rPr lang="en-US" sz="2400" dirty="0" smtClean="0">
                <a:solidFill>
                  <a:schemeClr val="bg2"/>
                </a:solidFill>
              </a:rPr>
              <a:t>2 </a:t>
            </a:r>
            <a:r>
              <a:rPr lang="en-US" sz="2400" dirty="0">
                <a:solidFill>
                  <a:schemeClr val="bg2"/>
                </a:solidFill>
              </a:rPr>
              <a:t>Cloud </a:t>
            </a:r>
            <a:r>
              <a:rPr lang="en-US" sz="2400" dirty="0" smtClean="0">
                <a:solidFill>
                  <a:schemeClr val="bg2"/>
                </a:solidFill>
              </a:rPr>
              <a:t>Services</a:t>
            </a:r>
            <a:endParaRPr lang="en-US" sz="2400" dirty="0">
              <a:solidFill>
                <a:schemeClr val="bg2"/>
              </a:solidFill>
            </a:endParaRPr>
          </a:p>
          <a:p>
            <a:r>
              <a:rPr lang="en-US" sz="2400" dirty="0">
                <a:solidFill>
                  <a:schemeClr val="bg2"/>
                </a:solidFill>
              </a:rPr>
              <a:t>1 Storage </a:t>
            </a:r>
            <a:r>
              <a:rPr lang="en-US" sz="2400" dirty="0" smtClean="0">
                <a:solidFill>
                  <a:schemeClr val="bg2"/>
                </a:solidFill>
              </a:rPr>
              <a:t>Account</a:t>
            </a:r>
            <a:endParaRPr lang="en-US" dirty="0">
              <a:solidFill>
                <a:schemeClr val="tx1"/>
              </a:solidFill>
            </a:endParaRPr>
          </a:p>
        </p:txBody>
      </p:sp>
      <p:sp>
        <p:nvSpPr>
          <p:cNvPr id="17" name="Rectangle 16"/>
          <p:cNvSpPr/>
          <p:nvPr/>
        </p:nvSpPr>
        <p:spPr bwMode="auto">
          <a:xfrm>
            <a:off x="4221480" y="1064668"/>
            <a:ext cx="3821158" cy="3404669"/>
          </a:xfrm>
          <a:prstGeom prst="rect">
            <a:avLst/>
          </a:prstGeom>
          <a:solidFill>
            <a:schemeClr val="bg1">
              <a:alpha val="95000"/>
            </a:schemeClr>
          </a:solidFill>
          <a:ln w="22225" cap="flat" cmpd="sng" algn="ctr">
            <a:noFill/>
            <a:prstDash val="solid"/>
            <a:round/>
            <a:headEnd type="none" w="med" len="med"/>
            <a:tailEnd type="none" w="med" len="med"/>
          </a:ln>
          <a:effectLst/>
        </p:spPr>
        <p:txBody>
          <a:bodyPr rot="0" spcFirstLastPara="0" vertOverflow="overflow" horzOverflow="overflow" vert="horz" wrap="square" lIns="138239" tIns="69119" rIns="138239" bIns="69119" numCol="1" spcCol="0" rtlCol="0" fromWordArt="0" anchor="ctr" anchorCtr="0" forceAA="0" compatLnSpc="1">
            <a:prstTxWarp prst="textNoShape">
              <a:avLst/>
            </a:prstTxWarp>
            <a:noAutofit/>
          </a:bodyPr>
          <a:lstStyle/>
          <a:p>
            <a:pPr algn="ctr" defTabSz="1461590" fontAlgn="base">
              <a:spcBef>
                <a:spcPct val="0"/>
              </a:spcBef>
              <a:spcAft>
                <a:spcPct val="0"/>
              </a:spcAft>
            </a:pPr>
            <a:endParaRPr lang="en-US" sz="2000" dirty="0" smtClean="0">
              <a:solidFill>
                <a:schemeClr val="bg1"/>
              </a:solidFill>
              <a:latin typeface="Arial" charset="0"/>
              <a:cs typeface="Arial" charset="0"/>
            </a:endParaRPr>
          </a:p>
        </p:txBody>
      </p:sp>
      <p:sp>
        <p:nvSpPr>
          <p:cNvPr id="18" name="Rectangle 17"/>
          <p:cNvSpPr/>
          <p:nvPr/>
        </p:nvSpPr>
        <p:spPr bwMode="auto">
          <a:xfrm>
            <a:off x="8042638" y="1055813"/>
            <a:ext cx="3821158" cy="3404669"/>
          </a:xfrm>
          <a:prstGeom prst="rect">
            <a:avLst/>
          </a:prstGeom>
          <a:solidFill>
            <a:schemeClr val="bg1">
              <a:alpha val="95000"/>
            </a:schemeClr>
          </a:solidFill>
          <a:ln w="22225" cap="flat" cmpd="sng" algn="ctr">
            <a:noFill/>
            <a:prstDash val="solid"/>
            <a:round/>
            <a:headEnd type="none" w="med" len="med"/>
            <a:tailEnd type="none" w="med" len="med"/>
          </a:ln>
          <a:effectLst/>
        </p:spPr>
        <p:txBody>
          <a:bodyPr rot="0" spcFirstLastPara="0" vertOverflow="overflow" horzOverflow="overflow" vert="horz" wrap="square" lIns="138239" tIns="69119" rIns="138239" bIns="69119" numCol="1" spcCol="0" rtlCol="0" fromWordArt="0" anchor="ctr" anchorCtr="0" forceAA="0" compatLnSpc="1">
            <a:prstTxWarp prst="textNoShape">
              <a:avLst/>
            </a:prstTxWarp>
            <a:noAutofit/>
          </a:bodyPr>
          <a:lstStyle/>
          <a:p>
            <a:pPr algn="ctr" defTabSz="1461590" fontAlgn="base">
              <a:spcBef>
                <a:spcPct val="0"/>
              </a:spcBef>
              <a:spcAft>
                <a:spcPct val="0"/>
              </a:spcAft>
            </a:pPr>
            <a:endParaRPr lang="en-US" sz="2000" dirty="0" smtClean="0">
              <a:solidFill>
                <a:schemeClr val="bg1"/>
              </a:solidFill>
              <a:latin typeface="Arial" charset="0"/>
              <a:cs typeface="Arial" charset="0"/>
            </a:endParaRPr>
          </a:p>
        </p:txBody>
      </p:sp>
    </p:spTree>
    <p:extLst>
      <p:ext uri="{BB962C8B-B14F-4D97-AF65-F5344CB8AC3E}">
        <p14:creationId xmlns:p14="http://schemas.microsoft.com/office/powerpoint/2010/main" val="72038250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7"/>
                                        </p:tgtEl>
                                      </p:cBhvr>
                                    </p:animEffect>
                                    <p:set>
                                      <p:cBhvr>
                                        <p:cTn id="12" dur="1" fill="hold">
                                          <p:stCondLst>
                                            <p:cond delay="499"/>
                                          </p:stCondLst>
                                        </p:cTn>
                                        <p:tgtEl>
                                          <p:spTgt spid="1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8"/>
                                        </p:tgtEl>
                                      </p:cBhvr>
                                    </p:animEffect>
                                    <p:set>
                                      <p:cBhvr>
                                        <p:cTn id="22" dur="1" fill="hold">
                                          <p:stCondLst>
                                            <p:cond delay="499"/>
                                          </p:stCondLst>
                                        </p:cTn>
                                        <p:tgtEl>
                                          <p:spTgt spid="1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animBg="1"/>
      <p:bldP spid="17" grpId="0" animBg="1"/>
      <p:bldP spid="1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 name="Rectangle 513"/>
          <p:cNvSpPr/>
          <p:nvPr/>
        </p:nvSpPr>
        <p:spPr>
          <a:xfrm>
            <a:off x="1553142" y="3411742"/>
            <a:ext cx="10190668" cy="3159242"/>
          </a:xfrm>
          <a:prstGeom prst="rect">
            <a:avLst/>
          </a:prstGeom>
          <a:solidFill>
            <a:srgbClr val="E9EF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58" dirty="0">
              <a:solidFill>
                <a:srgbClr val="FFFFFF"/>
              </a:solidFill>
            </a:endParaRPr>
          </a:p>
        </p:txBody>
      </p:sp>
      <p:grpSp>
        <p:nvGrpSpPr>
          <p:cNvPr id="515" name="Group 514"/>
          <p:cNvGrpSpPr/>
          <p:nvPr/>
        </p:nvGrpSpPr>
        <p:grpSpPr>
          <a:xfrm rot="5400000">
            <a:off x="11062129" y="4818043"/>
            <a:ext cx="1644815" cy="271598"/>
            <a:chOff x="9776561" y="5432873"/>
            <a:chExt cx="1864708" cy="296155"/>
          </a:xfrm>
        </p:grpSpPr>
        <p:sp>
          <p:nvSpPr>
            <p:cNvPr id="601" name="Rectangle 6"/>
            <p:cNvSpPr>
              <a:spLocks noChangeArrowheads="1"/>
            </p:cNvSpPr>
            <p:nvPr/>
          </p:nvSpPr>
          <p:spPr bwMode="auto">
            <a:xfrm>
              <a:off x="10057958" y="5449401"/>
              <a:ext cx="1583311" cy="2631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896203"/>
              <a:r>
                <a:rPr lang="en-US" sz="1568" dirty="0">
                  <a:solidFill>
                    <a:srgbClr val="FFFFFF"/>
                  </a:solidFill>
                  <a:latin typeface="Segoe UI"/>
                </a:rPr>
                <a:t>Virtual Network</a:t>
              </a:r>
              <a:endParaRPr lang="en-US" sz="1372" dirty="0">
                <a:solidFill>
                  <a:srgbClr val="FFFFFF"/>
                </a:solidFill>
                <a:latin typeface="Segoe UI"/>
              </a:endParaRPr>
            </a:p>
          </p:txBody>
        </p:sp>
        <p:pic>
          <p:nvPicPr>
            <p:cNvPr id="602" name="Picture 60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6561" y="5432873"/>
              <a:ext cx="296155" cy="296155"/>
            </a:xfrm>
            <a:prstGeom prst="rect">
              <a:avLst/>
            </a:prstGeom>
          </p:spPr>
        </p:pic>
      </p:grpSp>
      <p:sp>
        <p:nvSpPr>
          <p:cNvPr id="517" name="TextBox 516"/>
          <p:cNvSpPr txBox="1"/>
          <p:nvPr/>
        </p:nvSpPr>
        <p:spPr>
          <a:xfrm>
            <a:off x="10671705" y="3421516"/>
            <a:ext cx="1162498" cy="273280"/>
          </a:xfrm>
          <a:prstGeom prst="rect">
            <a:avLst/>
          </a:prstGeom>
          <a:noFill/>
        </p:spPr>
        <p:txBody>
          <a:bodyPr wrap="none" rtlCol="0">
            <a:spAutoFit/>
          </a:bodyPr>
          <a:lstStyle/>
          <a:p>
            <a:pPr algn="r"/>
            <a:r>
              <a:rPr lang="en-US" sz="1176" dirty="0">
                <a:solidFill>
                  <a:srgbClr val="000000">
                    <a:lumMod val="65000"/>
                  </a:srgbClr>
                </a:solidFill>
              </a:rPr>
              <a:t>Single Subnet </a:t>
            </a:r>
          </a:p>
        </p:txBody>
      </p:sp>
      <p:grpSp>
        <p:nvGrpSpPr>
          <p:cNvPr id="518" name="Group 517"/>
          <p:cNvGrpSpPr/>
          <p:nvPr/>
        </p:nvGrpSpPr>
        <p:grpSpPr>
          <a:xfrm>
            <a:off x="1934688" y="3932239"/>
            <a:ext cx="933448" cy="943368"/>
            <a:chOff x="3856037" y="1947297"/>
            <a:chExt cx="1017849" cy="1069487"/>
          </a:xfrm>
        </p:grpSpPr>
        <p:pic>
          <p:nvPicPr>
            <p:cNvPr id="599" name="Picture 59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6037" y="1947297"/>
              <a:ext cx="780290" cy="780290"/>
            </a:xfrm>
            <a:prstGeom prst="rect">
              <a:avLst/>
            </a:prstGeom>
          </p:spPr>
        </p:pic>
        <p:sp>
          <p:nvSpPr>
            <p:cNvPr id="600" name="TextBox 599"/>
            <p:cNvSpPr txBox="1"/>
            <p:nvPr/>
          </p:nvSpPr>
          <p:spPr>
            <a:xfrm>
              <a:off x="3980336" y="2706969"/>
              <a:ext cx="893550" cy="309815"/>
            </a:xfrm>
            <a:prstGeom prst="rect">
              <a:avLst/>
            </a:prstGeom>
            <a:noFill/>
          </p:spPr>
          <p:txBody>
            <a:bodyPr wrap="none" rtlCol="0">
              <a:spAutoFit/>
            </a:bodyPr>
            <a:lstStyle/>
            <a:p>
              <a:pPr algn="r"/>
              <a:r>
                <a:rPr lang="en-US" sz="1176" dirty="0" smtClean="0">
                  <a:solidFill>
                    <a:srgbClr val="000000">
                      <a:lumMod val="65000"/>
                    </a:srgbClr>
                  </a:solidFill>
                </a:rPr>
                <a:t>Netscaler</a:t>
              </a:r>
              <a:endParaRPr lang="en-US" sz="1176" dirty="0">
                <a:solidFill>
                  <a:srgbClr val="000000">
                    <a:lumMod val="65000"/>
                  </a:srgbClr>
                </a:solidFill>
              </a:endParaRPr>
            </a:p>
          </p:txBody>
        </p:sp>
      </p:grpSp>
      <p:grpSp>
        <p:nvGrpSpPr>
          <p:cNvPr id="519" name="Group 518"/>
          <p:cNvGrpSpPr/>
          <p:nvPr/>
        </p:nvGrpSpPr>
        <p:grpSpPr>
          <a:xfrm>
            <a:off x="1937861" y="4896677"/>
            <a:ext cx="933448" cy="943368"/>
            <a:chOff x="3856037" y="1947297"/>
            <a:chExt cx="1017849" cy="1069487"/>
          </a:xfrm>
        </p:grpSpPr>
        <p:pic>
          <p:nvPicPr>
            <p:cNvPr id="597" name="Picture 59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6037" y="1947297"/>
              <a:ext cx="780290" cy="780290"/>
            </a:xfrm>
            <a:prstGeom prst="rect">
              <a:avLst/>
            </a:prstGeom>
          </p:spPr>
        </p:pic>
        <p:sp>
          <p:nvSpPr>
            <p:cNvPr id="598" name="TextBox 597"/>
            <p:cNvSpPr txBox="1"/>
            <p:nvPr/>
          </p:nvSpPr>
          <p:spPr>
            <a:xfrm>
              <a:off x="3980337" y="2706969"/>
              <a:ext cx="893549" cy="309815"/>
            </a:xfrm>
            <a:prstGeom prst="rect">
              <a:avLst/>
            </a:prstGeom>
            <a:noFill/>
          </p:spPr>
          <p:txBody>
            <a:bodyPr wrap="none" rtlCol="0">
              <a:spAutoFit/>
            </a:bodyPr>
            <a:lstStyle/>
            <a:p>
              <a:pPr algn="r"/>
              <a:r>
                <a:rPr lang="en-US" sz="1176" dirty="0">
                  <a:solidFill>
                    <a:srgbClr val="000000">
                      <a:lumMod val="65000"/>
                    </a:srgbClr>
                  </a:solidFill>
                </a:rPr>
                <a:t>Netscaler</a:t>
              </a:r>
            </a:p>
          </p:txBody>
        </p:sp>
      </p:grpSp>
      <p:grpSp>
        <p:nvGrpSpPr>
          <p:cNvPr id="520" name="Group 519"/>
          <p:cNvGrpSpPr/>
          <p:nvPr/>
        </p:nvGrpSpPr>
        <p:grpSpPr>
          <a:xfrm>
            <a:off x="3014909" y="3940081"/>
            <a:ext cx="875998" cy="937009"/>
            <a:chOff x="3856037" y="3040062"/>
            <a:chExt cx="955204" cy="1062276"/>
          </a:xfrm>
        </p:grpSpPr>
        <p:pic>
          <p:nvPicPr>
            <p:cNvPr id="595" name="Picture 59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6037" y="3040062"/>
              <a:ext cx="780290" cy="780290"/>
            </a:xfrm>
            <a:prstGeom prst="rect">
              <a:avLst/>
            </a:prstGeom>
          </p:spPr>
        </p:pic>
        <p:sp>
          <p:nvSpPr>
            <p:cNvPr id="596" name="TextBox 595"/>
            <p:cNvSpPr txBox="1"/>
            <p:nvPr/>
          </p:nvSpPr>
          <p:spPr>
            <a:xfrm>
              <a:off x="3891472" y="3792524"/>
              <a:ext cx="919769" cy="309814"/>
            </a:xfrm>
            <a:prstGeom prst="rect">
              <a:avLst/>
            </a:prstGeom>
            <a:noFill/>
          </p:spPr>
          <p:txBody>
            <a:bodyPr wrap="none" rtlCol="0">
              <a:spAutoFit/>
            </a:bodyPr>
            <a:lstStyle/>
            <a:p>
              <a:pPr algn="r"/>
              <a:r>
                <a:rPr lang="en-US" sz="1176" dirty="0" smtClean="0">
                  <a:solidFill>
                    <a:srgbClr val="000000">
                      <a:lumMod val="65000"/>
                    </a:srgbClr>
                  </a:solidFill>
                </a:rPr>
                <a:t>Storefront</a:t>
              </a:r>
              <a:endParaRPr lang="en-US" sz="1176" dirty="0">
                <a:solidFill>
                  <a:srgbClr val="000000">
                    <a:lumMod val="65000"/>
                  </a:srgbClr>
                </a:solidFill>
              </a:endParaRPr>
            </a:p>
          </p:txBody>
        </p:sp>
      </p:grpSp>
      <p:grpSp>
        <p:nvGrpSpPr>
          <p:cNvPr id="521" name="Group 520"/>
          <p:cNvGrpSpPr/>
          <p:nvPr/>
        </p:nvGrpSpPr>
        <p:grpSpPr>
          <a:xfrm>
            <a:off x="3013587" y="4903038"/>
            <a:ext cx="875998" cy="937009"/>
            <a:chOff x="3856037" y="3040062"/>
            <a:chExt cx="955204" cy="1062276"/>
          </a:xfrm>
        </p:grpSpPr>
        <p:pic>
          <p:nvPicPr>
            <p:cNvPr id="593" name="Picture 59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6037" y="3040062"/>
              <a:ext cx="780290" cy="780290"/>
            </a:xfrm>
            <a:prstGeom prst="rect">
              <a:avLst/>
            </a:prstGeom>
          </p:spPr>
        </p:pic>
        <p:sp>
          <p:nvSpPr>
            <p:cNvPr id="594" name="TextBox 593"/>
            <p:cNvSpPr txBox="1"/>
            <p:nvPr/>
          </p:nvSpPr>
          <p:spPr>
            <a:xfrm>
              <a:off x="3891472" y="3792524"/>
              <a:ext cx="919769" cy="309814"/>
            </a:xfrm>
            <a:prstGeom prst="rect">
              <a:avLst/>
            </a:prstGeom>
            <a:noFill/>
          </p:spPr>
          <p:txBody>
            <a:bodyPr wrap="none" rtlCol="0">
              <a:spAutoFit/>
            </a:bodyPr>
            <a:lstStyle/>
            <a:p>
              <a:pPr algn="r"/>
              <a:r>
                <a:rPr lang="en-US" sz="1176" dirty="0" smtClean="0">
                  <a:solidFill>
                    <a:srgbClr val="000000">
                      <a:lumMod val="65000"/>
                    </a:srgbClr>
                  </a:solidFill>
                </a:rPr>
                <a:t>Storefront</a:t>
              </a:r>
              <a:endParaRPr lang="en-US" sz="1176" dirty="0">
                <a:solidFill>
                  <a:srgbClr val="000000">
                    <a:lumMod val="65000"/>
                  </a:srgbClr>
                </a:solidFill>
              </a:endParaRPr>
            </a:p>
          </p:txBody>
        </p:sp>
      </p:grpSp>
      <p:grpSp>
        <p:nvGrpSpPr>
          <p:cNvPr id="523" name="Group 522"/>
          <p:cNvGrpSpPr/>
          <p:nvPr/>
        </p:nvGrpSpPr>
        <p:grpSpPr>
          <a:xfrm>
            <a:off x="3817402" y="3913729"/>
            <a:ext cx="1420582" cy="943368"/>
            <a:chOff x="3419467" y="1947297"/>
            <a:chExt cx="1549028" cy="1069487"/>
          </a:xfrm>
        </p:grpSpPr>
        <p:pic>
          <p:nvPicPr>
            <p:cNvPr id="591" name="Picture 59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6037" y="1947297"/>
              <a:ext cx="780290" cy="780290"/>
            </a:xfrm>
            <a:prstGeom prst="rect">
              <a:avLst/>
            </a:prstGeom>
          </p:spPr>
        </p:pic>
        <p:sp>
          <p:nvSpPr>
            <p:cNvPr id="592" name="TextBox 591"/>
            <p:cNvSpPr txBox="1"/>
            <p:nvPr/>
          </p:nvSpPr>
          <p:spPr>
            <a:xfrm>
              <a:off x="3419467" y="2706969"/>
              <a:ext cx="1549028" cy="309815"/>
            </a:xfrm>
            <a:prstGeom prst="rect">
              <a:avLst/>
            </a:prstGeom>
            <a:noFill/>
          </p:spPr>
          <p:txBody>
            <a:bodyPr wrap="none" rtlCol="0">
              <a:spAutoFit/>
            </a:bodyPr>
            <a:lstStyle/>
            <a:p>
              <a:pPr algn="r"/>
              <a:r>
                <a:rPr lang="en-US" sz="1176" dirty="0">
                  <a:solidFill>
                    <a:srgbClr val="000000">
                      <a:lumMod val="65000"/>
                    </a:srgbClr>
                  </a:solidFill>
                </a:rPr>
                <a:t>Delivery Controller</a:t>
              </a:r>
            </a:p>
          </p:txBody>
        </p:sp>
      </p:grpSp>
      <p:grpSp>
        <p:nvGrpSpPr>
          <p:cNvPr id="524" name="Group 523"/>
          <p:cNvGrpSpPr/>
          <p:nvPr/>
        </p:nvGrpSpPr>
        <p:grpSpPr>
          <a:xfrm>
            <a:off x="5894280" y="4868134"/>
            <a:ext cx="1186543" cy="937009"/>
            <a:chOff x="3525011" y="3040062"/>
            <a:chExt cx="1293827" cy="1062276"/>
          </a:xfrm>
        </p:grpSpPr>
        <p:pic>
          <p:nvPicPr>
            <p:cNvPr id="589" name="Picture 58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6037" y="3040062"/>
              <a:ext cx="780290" cy="780290"/>
            </a:xfrm>
            <a:prstGeom prst="rect">
              <a:avLst/>
            </a:prstGeom>
          </p:spPr>
        </p:pic>
        <p:sp>
          <p:nvSpPr>
            <p:cNvPr id="590" name="TextBox 589"/>
            <p:cNvSpPr txBox="1"/>
            <p:nvPr/>
          </p:nvSpPr>
          <p:spPr>
            <a:xfrm>
              <a:off x="3525011" y="3792524"/>
              <a:ext cx="1293827" cy="309814"/>
            </a:xfrm>
            <a:prstGeom prst="rect">
              <a:avLst/>
            </a:prstGeom>
            <a:noFill/>
          </p:spPr>
          <p:txBody>
            <a:bodyPr wrap="none" rtlCol="0">
              <a:spAutoFit/>
            </a:bodyPr>
            <a:lstStyle/>
            <a:p>
              <a:pPr algn="r"/>
              <a:r>
                <a:rPr lang="en-US" sz="1176" dirty="0">
                  <a:solidFill>
                    <a:srgbClr val="000000">
                      <a:lumMod val="65000"/>
                    </a:srgbClr>
                  </a:solidFill>
                </a:rPr>
                <a:t>License Server</a:t>
              </a:r>
            </a:p>
          </p:txBody>
        </p:sp>
      </p:grpSp>
      <p:grpSp>
        <p:nvGrpSpPr>
          <p:cNvPr id="525" name="Group 524"/>
          <p:cNvGrpSpPr/>
          <p:nvPr/>
        </p:nvGrpSpPr>
        <p:grpSpPr>
          <a:xfrm>
            <a:off x="5967951" y="3904909"/>
            <a:ext cx="1087157" cy="937006"/>
            <a:chOff x="7944986" y="3040062"/>
            <a:chExt cx="1185455" cy="1062274"/>
          </a:xfrm>
        </p:grpSpPr>
        <p:pic>
          <p:nvPicPr>
            <p:cNvPr id="587" name="Picture 58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88126" y="3040062"/>
              <a:ext cx="780290" cy="780290"/>
            </a:xfrm>
            <a:prstGeom prst="rect">
              <a:avLst/>
            </a:prstGeom>
          </p:spPr>
        </p:pic>
        <p:sp>
          <p:nvSpPr>
            <p:cNvPr id="588" name="TextBox 587"/>
            <p:cNvSpPr txBox="1"/>
            <p:nvPr/>
          </p:nvSpPr>
          <p:spPr>
            <a:xfrm>
              <a:off x="7944986" y="3792521"/>
              <a:ext cx="1185455" cy="309815"/>
            </a:xfrm>
            <a:prstGeom prst="rect">
              <a:avLst/>
            </a:prstGeom>
            <a:noFill/>
          </p:spPr>
          <p:txBody>
            <a:bodyPr wrap="none" rtlCol="0">
              <a:spAutoFit/>
            </a:bodyPr>
            <a:lstStyle/>
            <a:p>
              <a:pPr algn="r"/>
              <a:r>
                <a:rPr lang="en-US" sz="1176" dirty="0">
                  <a:solidFill>
                    <a:srgbClr val="000000">
                      <a:lumMod val="65000"/>
                    </a:srgbClr>
                  </a:solidFill>
                </a:rPr>
                <a:t>AD Controller</a:t>
              </a:r>
            </a:p>
          </p:txBody>
        </p:sp>
      </p:grpSp>
      <p:grpSp>
        <p:nvGrpSpPr>
          <p:cNvPr id="526" name="Group 525"/>
          <p:cNvGrpSpPr/>
          <p:nvPr/>
        </p:nvGrpSpPr>
        <p:grpSpPr>
          <a:xfrm>
            <a:off x="3817402" y="4868132"/>
            <a:ext cx="1420582" cy="943368"/>
            <a:chOff x="3419467" y="1947297"/>
            <a:chExt cx="1549028" cy="1069487"/>
          </a:xfrm>
        </p:grpSpPr>
        <p:pic>
          <p:nvPicPr>
            <p:cNvPr id="585" name="Picture 58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6037" y="1947297"/>
              <a:ext cx="780290" cy="780290"/>
            </a:xfrm>
            <a:prstGeom prst="rect">
              <a:avLst/>
            </a:prstGeom>
          </p:spPr>
        </p:pic>
        <p:sp>
          <p:nvSpPr>
            <p:cNvPr id="586" name="TextBox 585"/>
            <p:cNvSpPr txBox="1"/>
            <p:nvPr/>
          </p:nvSpPr>
          <p:spPr>
            <a:xfrm>
              <a:off x="3419467" y="2706969"/>
              <a:ext cx="1549028" cy="309815"/>
            </a:xfrm>
            <a:prstGeom prst="rect">
              <a:avLst/>
            </a:prstGeom>
            <a:noFill/>
          </p:spPr>
          <p:txBody>
            <a:bodyPr wrap="none" rtlCol="0">
              <a:spAutoFit/>
            </a:bodyPr>
            <a:lstStyle/>
            <a:p>
              <a:pPr algn="r"/>
              <a:r>
                <a:rPr lang="en-US" sz="1176" dirty="0">
                  <a:solidFill>
                    <a:srgbClr val="000000">
                      <a:lumMod val="65000"/>
                    </a:srgbClr>
                  </a:solidFill>
                </a:rPr>
                <a:t>Delivery Controller</a:t>
              </a:r>
            </a:p>
          </p:txBody>
        </p:sp>
      </p:grpSp>
      <p:grpSp>
        <p:nvGrpSpPr>
          <p:cNvPr id="527" name="Group 526"/>
          <p:cNvGrpSpPr/>
          <p:nvPr/>
        </p:nvGrpSpPr>
        <p:grpSpPr>
          <a:xfrm>
            <a:off x="5050817" y="3909385"/>
            <a:ext cx="970138" cy="937009"/>
            <a:chOff x="3625129" y="3040062"/>
            <a:chExt cx="1057857" cy="1062276"/>
          </a:xfrm>
        </p:grpSpPr>
        <p:pic>
          <p:nvPicPr>
            <p:cNvPr id="583" name="Picture 58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6037" y="3040062"/>
              <a:ext cx="780290" cy="780290"/>
            </a:xfrm>
            <a:prstGeom prst="rect">
              <a:avLst/>
            </a:prstGeom>
          </p:spPr>
        </p:pic>
        <p:sp>
          <p:nvSpPr>
            <p:cNvPr id="584" name="TextBox 583"/>
            <p:cNvSpPr txBox="1"/>
            <p:nvPr/>
          </p:nvSpPr>
          <p:spPr>
            <a:xfrm>
              <a:off x="3625129" y="3792524"/>
              <a:ext cx="1057857" cy="309814"/>
            </a:xfrm>
            <a:prstGeom prst="rect">
              <a:avLst/>
            </a:prstGeom>
            <a:noFill/>
          </p:spPr>
          <p:txBody>
            <a:bodyPr wrap="none" rtlCol="0">
              <a:spAutoFit/>
            </a:bodyPr>
            <a:lstStyle/>
            <a:p>
              <a:pPr algn="r"/>
              <a:r>
                <a:rPr lang="en-US" sz="1176" dirty="0">
                  <a:solidFill>
                    <a:srgbClr val="000000">
                      <a:lumMod val="65000"/>
                    </a:srgbClr>
                  </a:solidFill>
                </a:rPr>
                <a:t>SQL Server</a:t>
              </a:r>
            </a:p>
          </p:txBody>
        </p:sp>
      </p:grpSp>
      <p:grpSp>
        <p:nvGrpSpPr>
          <p:cNvPr id="528" name="Group 527"/>
          <p:cNvGrpSpPr/>
          <p:nvPr/>
        </p:nvGrpSpPr>
        <p:grpSpPr>
          <a:xfrm>
            <a:off x="5034216" y="4861856"/>
            <a:ext cx="970138" cy="937009"/>
            <a:chOff x="3625129" y="3040062"/>
            <a:chExt cx="1057857" cy="1062276"/>
          </a:xfrm>
        </p:grpSpPr>
        <p:pic>
          <p:nvPicPr>
            <p:cNvPr id="581" name="Picture 58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6037" y="3040062"/>
              <a:ext cx="780290" cy="780290"/>
            </a:xfrm>
            <a:prstGeom prst="rect">
              <a:avLst/>
            </a:prstGeom>
          </p:spPr>
        </p:pic>
        <p:sp>
          <p:nvSpPr>
            <p:cNvPr id="582" name="TextBox 581"/>
            <p:cNvSpPr txBox="1"/>
            <p:nvPr/>
          </p:nvSpPr>
          <p:spPr>
            <a:xfrm>
              <a:off x="3625129" y="3792524"/>
              <a:ext cx="1057857" cy="309814"/>
            </a:xfrm>
            <a:prstGeom prst="rect">
              <a:avLst/>
            </a:prstGeom>
            <a:noFill/>
          </p:spPr>
          <p:txBody>
            <a:bodyPr wrap="none" rtlCol="0">
              <a:spAutoFit/>
            </a:bodyPr>
            <a:lstStyle/>
            <a:p>
              <a:pPr algn="r"/>
              <a:r>
                <a:rPr lang="en-US" sz="1176" dirty="0">
                  <a:solidFill>
                    <a:srgbClr val="000000">
                      <a:lumMod val="65000"/>
                    </a:srgbClr>
                  </a:solidFill>
                </a:rPr>
                <a:t>SQL Server</a:t>
              </a:r>
            </a:p>
          </p:txBody>
        </p:sp>
      </p:grpSp>
      <p:sp>
        <p:nvSpPr>
          <p:cNvPr id="529" name="Rectangle 528"/>
          <p:cNvSpPr/>
          <p:nvPr/>
        </p:nvSpPr>
        <p:spPr bwMode="auto">
          <a:xfrm>
            <a:off x="1716830" y="3700286"/>
            <a:ext cx="5363992" cy="2217153"/>
          </a:xfrm>
          <a:prstGeom prst="rect">
            <a:avLst/>
          </a:prstGeom>
          <a:noFill/>
          <a:ln w="19050">
            <a:solidFill>
              <a:srgbClr val="00B0F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a:gradFill>
                <a:gsLst>
                  <a:gs pos="0">
                    <a:srgbClr val="FFFFFF"/>
                  </a:gs>
                  <a:gs pos="100000">
                    <a:srgbClr val="FFFFFF"/>
                  </a:gs>
                </a:gsLst>
                <a:lin ang="5400000" scaled="0"/>
              </a:gradFill>
              <a:ea typeface="Segoe UI" pitchFamily="34" charset="0"/>
              <a:cs typeface="Segoe UI" pitchFamily="34" charset="0"/>
            </a:endParaRPr>
          </a:p>
        </p:txBody>
      </p:sp>
      <p:grpSp>
        <p:nvGrpSpPr>
          <p:cNvPr id="530" name="Group 529"/>
          <p:cNvGrpSpPr/>
          <p:nvPr/>
        </p:nvGrpSpPr>
        <p:grpSpPr>
          <a:xfrm>
            <a:off x="1409517" y="3219926"/>
            <a:ext cx="715588" cy="688275"/>
            <a:chOff x="10158481" y="4325152"/>
            <a:chExt cx="780290" cy="780290"/>
          </a:xfrm>
        </p:grpSpPr>
        <p:sp>
          <p:nvSpPr>
            <p:cNvPr id="578" name="Oval 577"/>
            <p:cNvSpPr/>
            <p:nvPr/>
          </p:nvSpPr>
          <p:spPr bwMode="auto">
            <a:xfrm>
              <a:off x="10308442" y="4623084"/>
              <a:ext cx="304799" cy="285513"/>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a:gradFill>
                  <a:gsLst>
                    <a:gs pos="0">
                      <a:srgbClr val="FFFFFF"/>
                    </a:gs>
                    <a:gs pos="100000">
                      <a:srgbClr val="FFFFFF"/>
                    </a:gs>
                  </a:gsLst>
                  <a:lin ang="5400000" scaled="0"/>
                </a:gradFill>
                <a:ea typeface="Segoe UI" pitchFamily="34" charset="0"/>
                <a:cs typeface="Segoe UI" pitchFamily="34" charset="0"/>
              </a:endParaRPr>
            </a:p>
          </p:txBody>
        </p:sp>
        <p:sp>
          <p:nvSpPr>
            <p:cNvPr id="579" name="Oval 578"/>
            <p:cNvSpPr/>
            <p:nvPr/>
          </p:nvSpPr>
          <p:spPr bwMode="auto">
            <a:xfrm>
              <a:off x="10524137" y="4494490"/>
              <a:ext cx="304799" cy="285513"/>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a:gradFill>
                  <a:gsLst>
                    <a:gs pos="0">
                      <a:srgbClr val="FFFFFF"/>
                    </a:gs>
                    <a:gs pos="100000">
                      <a:srgbClr val="FFFFFF"/>
                    </a:gs>
                  </a:gsLst>
                  <a:lin ang="5400000" scaled="0"/>
                </a:gradFill>
                <a:ea typeface="Segoe UI" pitchFamily="34" charset="0"/>
                <a:cs typeface="Segoe UI" pitchFamily="34" charset="0"/>
              </a:endParaRPr>
            </a:p>
          </p:txBody>
        </p:sp>
        <p:pic>
          <p:nvPicPr>
            <p:cNvPr id="580" name="Picture 57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58481" y="4325152"/>
              <a:ext cx="780290" cy="780290"/>
            </a:xfrm>
            <a:prstGeom prst="rect">
              <a:avLst/>
            </a:prstGeom>
          </p:spPr>
        </p:pic>
      </p:grpSp>
      <p:grpSp>
        <p:nvGrpSpPr>
          <p:cNvPr id="569" name="Group 568"/>
          <p:cNvGrpSpPr/>
          <p:nvPr/>
        </p:nvGrpSpPr>
        <p:grpSpPr>
          <a:xfrm>
            <a:off x="7304008" y="4740067"/>
            <a:ext cx="1039067" cy="979129"/>
            <a:chOff x="6696647" y="2976998"/>
            <a:chExt cx="1133017" cy="1110027"/>
          </a:xfrm>
        </p:grpSpPr>
        <p:pic>
          <p:nvPicPr>
            <p:cNvPr id="576" name="Picture 5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94346" y="2976998"/>
              <a:ext cx="780290" cy="780290"/>
            </a:xfrm>
            <a:prstGeom prst="rect">
              <a:avLst/>
            </a:prstGeom>
          </p:spPr>
        </p:pic>
        <p:sp>
          <p:nvSpPr>
            <p:cNvPr id="577" name="TextBox 576"/>
            <p:cNvSpPr txBox="1"/>
            <p:nvPr/>
          </p:nvSpPr>
          <p:spPr>
            <a:xfrm>
              <a:off x="6696647" y="3777211"/>
              <a:ext cx="1133017" cy="309814"/>
            </a:xfrm>
            <a:prstGeom prst="rect">
              <a:avLst/>
            </a:prstGeom>
            <a:noFill/>
          </p:spPr>
          <p:txBody>
            <a:bodyPr wrap="none" rtlCol="0">
              <a:spAutoFit/>
            </a:bodyPr>
            <a:lstStyle/>
            <a:p>
              <a:pPr algn="r"/>
              <a:r>
                <a:rPr lang="en-US" sz="1176" dirty="0">
                  <a:solidFill>
                    <a:srgbClr val="000000">
                      <a:lumMod val="65000"/>
                    </a:srgbClr>
                  </a:solidFill>
                </a:rPr>
                <a:t>XD VDI Host</a:t>
              </a:r>
            </a:p>
          </p:txBody>
        </p:sp>
      </p:grpSp>
      <p:pic>
        <p:nvPicPr>
          <p:cNvPr id="570" name="Picture 56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85317" y="3868794"/>
            <a:ext cx="715588" cy="688275"/>
          </a:xfrm>
          <a:prstGeom prst="rect">
            <a:avLst/>
          </a:prstGeom>
        </p:spPr>
      </p:pic>
      <p:sp>
        <p:nvSpPr>
          <p:cNvPr id="571" name="Rectangle 570"/>
          <p:cNvSpPr/>
          <p:nvPr/>
        </p:nvSpPr>
        <p:spPr bwMode="auto">
          <a:xfrm>
            <a:off x="7220737" y="3704395"/>
            <a:ext cx="1378409" cy="2217153"/>
          </a:xfrm>
          <a:prstGeom prst="rect">
            <a:avLst/>
          </a:prstGeom>
          <a:noFill/>
          <a:ln w="19050">
            <a:solidFill>
              <a:srgbClr val="00B0F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a:gradFill>
                <a:gsLst>
                  <a:gs pos="0">
                    <a:srgbClr val="FFFFFF"/>
                  </a:gs>
                  <a:gs pos="100000">
                    <a:srgbClr val="FFFFFF"/>
                  </a:gs>
                </a:gsLst>
                <a:lin ang="5400000" scaled="0"/>
              </a:gradFill>
              <a:ea typeface="Segoe UI" pitchFamily="34" charset="0"/>
              <a:cs typeface="Segoe UI" pitchFamily="34" charset="0"/>
            </a:endParaRPr>
          </a:p>
        </p:txBody>
      </p:sp>
      <p:grpSp>
        <p:nvGrpSpPr>
          <p:cNvPr id="572" name="Group 571"/>
          <p:cNvGrpSpPr/>
          <p:nvPr/>
        </p:nvGrpSpPr>
        <p:grpSpPr>
          <a:xfrm>
            <a:off x="7044806" y="3216635"/>
            <a:ext cx="715588" cy="688275"/>
            <a:chOff x="10158481" y="4325152"/>
            <a:chExt cx="780290" cy="780290"/>
          </a:xfrm>
        </p:grpSpPr>
        <p:sp>
          <p:nvSpPr>
            <p:cNvPr id="573" name="Oval 572"/>
            <p:cNvSpPr/>
            <p:nvPr/>
          </p:nvSpPr>
          <p:spPr bwMode="auto">
            <a:xfrm>
              <a:off x="10308442" y="4623084"/>
              <a:ext cx="304799" cy="285513"/>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a:gradFill>
                  <a:gsLst>
                    <a:gs pos="0">
                      <a:srgbClr val="FFFFFF"/>
                    </a:gs>
                    <a:gs pos="100000">
                      <a:srgbClr val="FFFFFF"/>
                    </a:gs>
                  </a:gsLst>
                  <a:lin ang="5400000" scaled="0"/>
                </a:gradFill>
                <a:ea typeface="Segoe UI" pitchFamily="34" charset="0"/>
                <a:cs typeface="Segoe UI" pitchFamily="34" charset="0"/>
              </a:endParaRPr>
            </a:p>
          </p:txBody>
        </p:sp>
        <p:sp>
          <p:nvSpPr>
            <p:cNvPr id="574" name="Oval 573"/>
            <p:cNvSpPr/>
            <p:nvPr/>
          </p:nvSpPr>
          <p:spPr bwMode="auto">
            <a:xfrm>
              <a:off x="10524137" y="4494490"/>
              <a:ext cx="304799" cy="285513"/>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a:gradFill>
                  <a:gsLst>
                    <a:gs pos="0">
                      <a:srgbClr val="FFFFFF"/>
                    </a:gs>
                    <a:gs pos="100000">
                      <a:srgbClr val="FFFFFF"/>
                    </a:gs>
                  </a:gsLst>
                  <a:lin ang="5400000" scaled="0"/>
                </a:gradFill>
                <a:ea typeface="Segoe UI" pitchFamily="34" charset="0"/>
                <a:cs typeface="Segoe UI" pitchFamily="34" charset="0"/>
              </a:endParaRPr>
            </a:p>
          </p:txBody>
        </p:sp>
        <p:pic>
          <p:nvPicPr>
            <p:cNvPr id="575" name="Picture 5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58481" y="4325152"/>
              <a:ext cx="780290" cy="780290"/>
            </a:xfrm>
            <a:prstGeom prst="rect">
              <a:avLst/>
            </a:prstGeom>
          </p:spPr>
        </p:pic>
      </p:grpSp>
      <p:pic>
        <p:nvPicPr>
          <p:cNvPr id="560" name="Picture 55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80200" y="3865725"/>
            <a:ext cx="715588" cy="688275"/>
          </a:xfrm>
          <a:prstGeom prst="rect">
            <a:avLst/>
          </a:prstGeom>
        </p:spPr>
      </p:pic>
      <p:grpSp>
        <p:nvGrpSpPr>
          <p:cNvPr id="561" name="Group 560"/>
          <p:cNvGrpSpPr/>
          <p:nvPr/>
        </p:nvGrpSpPr>
        <p:grpSpPr>
          <a:xfrm>
            <a:off x="10039780" y="4705984"/>
            <a:ext cx="1314784" cy="1003408"/>
            <a:chOff x="6524497" y="1831190"/>
            <a:chExt cx="1433663" cy="1137553"/>
          </a:xfrm>
        </p:grpSpPr>
        <p:pic>
          <p:nvPicPr>
            <p:cNvPr id="567" name="Picture 56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4795" y="1831190"/>
              <a:ext cx="780290" cy="780290"/>
            </a:xfrm>
            <a:prstGeom prst="rect">
              <a:avLst/>
            </a:prstGeom>
          </p:spPr>
        </p:pic>
        <p:sp>
          <p:nvSpPr>
            <p:cNvPr id="568" name="TextBox 567"/>
            <p:cNvSpPr txBox="1"/>
            <p:nvPr/>
          </p:nvSpPr>
          <p:spPr>
            <a:xfrm>
              <a:off x="6524497" y="2658928"/>
              <a:ext cx="1433663" cy="309815"/>
            </a:xfrm>
            <a:prstGeom prst="rect">
              <a:avLst/>
            </a:prstGeom>
            <a:noFill/>
          </p:spPr>
          <p:txBody>
            <a:bodyPr wrap="none" rtlCol="0">
              <a:spAutoFit/>
            </a:bodyPr>
            <a:lstStyle/>
            <a:p>
              <a:pPr algn="r"/>
              <a:r>
                <a:rPr lang="en-US" sz="1176" dirty="0">
                  <a:solidFill>
                    <a:srgbClr val="000000">
                      <a:lumMod val="65000"/>
                    </a:srgbClr>
                  </a:solidFill>
                </a:rPr>
                <a:t>XA Session Host</a:t>
              </a:r>
            </a:p>
          </p:txBody>
        </p:sp>
      </p:grpSp>
      <p:sp>
        <p:nvSpPr>
          <p:cNvPr id="562" name="Rectangle 561"/>
          <p:cNvSpPr/>
          <p:nvPr/>
        </p:nvSpPr>
        <p:spPr bwMode="auto">
          <a:xfrm>
            <a:off x="10088707" y="3699598"/>
            <a:ext cx="1378409" cy="2217153"/>
          </a:xfrm>
          <a:prstGeom prst="rect">
            <a:avLst/>
          </a:prstGeom>
          <a:noFill/>
          <a:ln w="19050">
            <a:solidFill>
              <a:srgbClr val="00B0F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a:gradFill>
                <a:gsLst>
                  <a:gs pos="0">
                    <a:srgbClr val="FFFFFF"/>
                  </a:gs>
                  <a:gs pos="100000">
                    <a:srgbClr val="FFFFFF"/>
                  </a:gs>
                </a:gsLst>
                <a:lin ang="5400000" scaled="0"/>
              </a:gradFill>
              <a:ea typeface="Segoe UI" pitchFamily="34" charset="0"/>
              <a:cs typeface="Segoe UI" pitchFamily="34" charset="0"/>
            </a:endParaRPr>
          </a:p>
        </p:txBody>
      </p:sp>
      <p:grpSp>
        <p:nvGrpSpPr>
          <p:cNvPr id="563" name="Group 562"/>
          <p:cNvGrpSpPr/>
          <p:nvPr/>
        </p:nvGrpSpPr>
        <p:grpSpPr>
          <a:xfrm>
            <a:off x="10038442" y="3239166"/>
            <a:ext cx="715588" cy="688275"/>
            <a:chOff x="10158481" y="4325152"/>
            <a:chExt cx="780290" cy="780290"/>
          </a:xfrm>
        </p:grpSpPr>
        <p:sp>
          <p:nvSpPr>
            <p:cNvPr id="564" name="Oval 563"/>
            <p:cNvSpPr/>
            <p:nvPr/>
          </p:nvSpPr>
          <p:spPr bwMode="auto">
            <a:xfrm>
              <a:off x="10308442" y="4623084"/>
              <a:ext cx="304799" cy="285513"/>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a:gradFill>
                  <a:gsLst>
                    <a:gs pos="0">
                      <a:srgbClr val="FFFFFF"/>
                    </a:gs>
                    <a:gs pos="100000">
                      <a:srgbClr val="FFFFFF"/>
                    </a:gs>
                  </a:gsLst>
                  <a:lin ang="5400000" scaled="0"/>
                </a:gradFill>
                <a:ea typeface="Segoe UI" pitchFamily="34" charset="0"/>
                <a:cs typeface="Segoe UI" pitchFamily="34" charset="0"/>
              </a:endParaRPr>
            </a:p>
          </p:txBody>
        </p:sp>
        <p:sp>
          <p:nvSpPr>
            <p:cNvPr id="565" name="Oval 564"/>
            <p:cNvSpPr/>
            <p:nvPr/>
          </p:nvSpPr>
          <p:spPr bwMode="auto">
            <a:xfrm>
              <a:off x="10524137" y="4494490"/>
              <a:ext cx="304799" cy="285513"/>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a:gradFill>
                  <a:gsLst>
                    <a:gs pos="0">
                      <a:srgbClr val="FFFFFF"/>
                    </a:gs>
                    <a:gs pos="100000">
                      <a:srgbClr val="FFFFFF"/>
                    </a:gs>
                  </a:gsLst>
                  <a:lin ang="5400000" scaled="0"/>
                </a:gradFill>
                <a:ea typeface="Segoe UI" pitchFamily="34" charset="0"/>
                <a:cs typeface="Segoe UI" pitchFamily="34" charset="0"/>
              </a:endParaRPr>
            </a:p>
          </p:txBody>
        </p:sp>
        <p:pic>
          <p:nvPicPr>
            <p:cNvPr id="566" name="Picture 5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58481" y="4325152"/>
              <a:ext cx="780290" cy="780290"/>
            </a:xfrm>
            <a:prstGeom prst="rect">
              <a:avLst/>
            </a:prstGeom>
          </p:spPr>
        </p:pic>
      </p:grpSp>
      <p:sp>
        <p:nvSpPr>
          <p:cNvPr id="533" name="Rectangle 532"/>
          <p:cNvSpPr/>
          <p:nvPr/>
        </p:nvSpPr>
        <p:spPr bwMode="auto">
          <a:xfrm>
            <a:off x="1744852" y="5988763"/>
            <a:ext cx="5373953" cy="486620"/>
          </a:xfrm>
          <a:prstGeom prst="rect">
            <a:avLst/>
          </a:prstGeom>
          <a:solidFill>
            <a:schemeClr val="accent1"/>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08" rIns="0" bIns="45708" numCol="1" rtlCol="0" anchor="ctr" anchorCtr="0" compatLnSpc="1">
            <a:prstTxWarp prst="textNoShape">
              <a:avLst/>
            </a:prstTxWarp>
          </a:bodyPr>
          <a:lstStyle/>
          <a:p>
            <a:pPr algn="ctr" defTabSz="913916" fontAlgn="base">
              <a:spcBef>
                <a:spcPct val="0"/>
              </a:spcBef>
              <a:spcAft>
                <a:spcPct val="0"/>
              </a:spcAft>
            </a:pPr>
            <a:r>
              <a:rPr lang="en-US" sz="1568" dirty="0">
                <a:gradFill>
                  <a:gsLst>
                    <a:gs pos="0">
                      <a:srgbClr val="FFFFFF"/>
                    </a:gs>
                    <a:gs pos="100000">
                      <a:srgbClr val="FFFFFF"/>
                    </a:gs>
                  </a:gsLst>
                  <a:lin ang="5400000" scaled="0"/>
                </a:gradFill>
              </a:rPr>
              <a:t>Infrastructure </a:t>
            </a:r>
            <a:r>
              <a:rPr lang="en-US" sz="1372" dirty="0">
                <a:gradFill>
                  <a:gsLst>
                    <a:gs pos="0">
                      <a:srgbClr val="FFFFFF"/>
                    </a:gs>
                    <a:gs pos="100000">
                      <a:srgbClr val="FFFFFF"/>
                    </a:gs>
                  </a:gsLst>
                  <a:lin ang="5400000" scaled="0"/>
                </a:gradFill>
              </a:rPr>
              <a:t>Storage Account</a:t>
            </a:r>
            <a:endParaRPr lang="en-US" sz="1960" dirty="0">
              <a:gradFill>
                <a:gsLst>
                  <a:gs pos="0">
                    <a:srgbClr val="FFFFFF"/>
                  </a:gs>
                  <a:gs pos="100000">
                    <a:srgbClr val="FFFFFF"/>
                  </a:gs>
                </a:gsLst>
                <a:lin ang="5400000" scaled="0"/>
              </a:gradFill>
            </a:endParaRPr>
          </a:p>
        </p:txBody>
      </p:sp>
      <p:sp>
        <p:nvSpPr>
          <p:cNvPr id="534" name="Rectangle 533"/>
          <p:cNvSpPr/>
          <p:nvPr/>
        </p:nvSpPr>
        <p:spPr bwMode="auto">
          <a:xfrm>
            <a:off x="10091903" y="5975968"/>
            <a:ext cx="1375214" cy="486620"/>
          </a:xfrm>
          <a:prstGeom prst="rect">
            <a:avLst/>
          </a:prstGeom>
          <a:solidFill>
            <a:schemeClr val="accent1"/>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08" rIns="0" bIns="45708" numCol="1" rtlCol="0" anchor="ctr" anchorCtr="0" compatLnSpc="1">
            <a:prstTxWarp prst="textNoShape">
              <a:avLst/>
            </a:prstTxWarp>
          </a:bodyPr>
          <a:lstStyle/>
          <a:p>
            <a:pPr algn="ctr" defTabSz="913916" fontAlgn="base">
              <a:spcBef>
                <a:spcPct val="0"/>
              </a:spcBef>
              <a:spcAft>
                <a:spcPct val="0"/>
              </a:spcAft>
            </a:pPr>
            <a:r>
              <a:rPr lang="en-US" sz="1568" dirty="0">
                <a:gradFill>
                  <a:gsLst>
                    <a:gs pos="0">
                      <a:srgbClr val="FFFFFF"/>
                    </a:gs>
                    <a:gs pos="100000">
                      <a:srgbClr val="FFFFFF"/>
                    </a:gs>
                  </a:gsLst>
                  <a:lin ang="5400000" scaled="0"/>
                </a:gradFill>
              </a:rPr>
              <a:t>XA</a:t>
            </a:r>
            <a:r>
              <a:rPr lang="en-US" sz="1960" dirty="0">
                <a:gradFill>
                  <a:gsLst>
                    <a:gs pos="0">
                      <a:srgbClr val="FFFFFF"/>
                    </a:gs>
                    <a:gs pos="100000">
                      <a:srgbClr val="FFFFFF"/>
                    </a:gs>
                  </a:gsLst>
                  <a:lin ang="5400000" scaled="0"/>
                </a:gradFill>
              </a:rPr>
              <a:t> </a:t>
            </a:r>
            <a:r>
              <a:rPr lang="en-US" sz="1372" dirty="0">
                <a:gradFill>
                  <a:gsLst>
                    <a:gs pos="0">
                      <a:srgbClr val="FFFFFF"/>
                    </a:gs>
                    <a:gs pos="100000">
                      <a:srgbClr val="FFFFFF"/>
                    </a:gs>
                  </a:gsLst>
                  <a:lin ang="5400000" scaled="0"/>
                </a:gradFill>
              </a:rPr>
              <a:t>Storage</a:t>
            </a:r>
            <a:r>
              <a:rPr lang="en-US" sz="1960" dirty="0">
                <a:gradFill>
                  <a:gsLst>
                    <a:gs pos="0">
                      <a:srgbClr val="FFFFFF"/>
                    </a:gs>
                    <a:gs pos="100000">
                      <a:srgbClr val="FFFFFF"/>
                    </a:gs>
                  </a:gsLst>
                  <a:lin ang="5400000" scaled="0"/>
                </a:gradFill>
              </a:rPr>
              <a:t> </a:t>
            </a:r>
            <a:r>
              <a:rPr lang="en-US" sz="1372" dirty="0">
                <a:gradFill>
                  <a:gsLst>
                    <a:gs pos="0">
                      <a:srgbClr val="FFFFFF"/>
                    </a:gs>
                    <a:gs pos="100000">
                      <a:srgbClr val="FFFFFF"/>
                    </a:gs>
                  </a:gsLst>
                  <a:lin ang="5400000" scaled="0"/>
                </a:gradFill>
              </a:rPr>
              <a:t>Account</a:t>
            </a:r>
          </a:p>
        </p:txBody>
      </p:sp>
      <p:sp>
        <p:nvSpPr>
          <p:cNvPr id="535" name="Rectangle 534"/>
          <p:cNvSpPr/>
          <p:nvPr/>
        </p:nvSpPr>
        <p:spPr bwMode="auto">
          <a:xfrm>
            <a:off x="7230546" y="5976858"/>
            <a:ext cx="2807892" cy="486620"/>
          </a:xfrm>
          <a:prstGeom prst="rect">
            <a:avLst/>
          </a:prstGeom>
          <a:solidFill>
            <a:schemeClr val="accent1"/>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08" rIns="0" bIns="45708" numCol="1" rtlCol="0" anchor="ctr" anchorCtr="0" compatLnSpc="1">
            <a:prstTxWarp prst="textNoShape">
              <a:avLst/>
            </a:prstTxWarp>
          </a:bodyPr>
          <a:lstStyle/>
          <a:p>
            <a:pPr algn="ctr" defTabSz="913916" fontAlgn="base">
              <a:spcBef>
                <a:spcPct val="0"/>
              </a:spcBef>
              <a:spcAft>
                <a:spcPct val="0"/>
              </a:spcAft>
            </a:pPr>
            <a:r>
              <a:rPr lang="en-US" sz="1568" dirty="0">
                <a:gradFill>
                  <a:gsLst>
                    <a:gs pos="0">
                      <a:srgbClr val="FFFFFF"/>
                    </a:gs>
                    <a:gs pos="100000">
                      <a:srgbClr val="FFFFFF"/>
                    </a:gs>
                  </a:gsLst>
                  <a:lin ang="5400000" scaled="0"/>
                </a:gradFill>
              </a:rPr>
              <a:t>VDI </a:t>
            </a:r>
            <a:r>
              <a:rPr lang="en-US" sz="1372" dirty="0">
                <a:gradFill>
                  <a:gsLst>
                    <a:gs pos="0">
                      <a:srgbClr val="FFFFFF"/>
                    </a:gs>
                    <a:gs pos="100000">
                      <a:srgbClr val="FFFFFF"/>
                    </a:gs>
                  </a:gsLst>
                  <a:lin ang="5400000" scaled="0"/>
                </a:gradFill>
              </a:rPr>
              <a:t>Storage Account</a:t>
            </a:r>
          </a:p>
        </p:txBody>
      </p:sp>
      <p:sp>
        <p:nvSpPr>
          <p:cNvPr id="536" name="TextBox 535"/>
          <p:cNvSpPr txBox="1"/>
          <p:nvPr/>
        </p:nvSpPr>
        <p:spPr>
          <a:xfrm>
            <a:off x="7399176" y="5656876"/>
            <a:ext cx="851515" cy="273280"/>
          </a:xfrm>
          <a:prstGeom prst="rect">
            <a:avLst/>
          </a:prstGeom>
          <a:noFill/>
        </p:spPr>
        <p:txBody>
          <a:bodyPr wrap="none" rtlCol="0">
            <a:spAutoFit/>
          </a:bodyPr>
          <a:lstStyle/>
          <a:p>
            <a:pPr algn="r"/>
            <a:r>
              <a:rPr lang="en-US" sz="1176" dirty="0">
                <a:solidFill>
                  <a:srgbClr val="000000">
                    <a:lumMod val="65000"/>
                  </a:srgbClr>
                </a:solidFill>
              </a:rPr>
              <a:t>(50 hosts)</a:t>
            </a:r>
          </a:p>
        </p:txBody>
      </p:sp>
      <p:sp>
        <p:nvSpPr>
          <p:cNvPr id="537" name="TextBox 536"/>
          <p:cNvSpPr txBox="1"/>
          <p:nvPr/>
        </p:nvSpPr>
        <p:spPr>
          <a:xfrm>
            <a:off x="8858147" y="5663489"/>
            <a:ext cx="851515" cy="273280"/>
          </a:xfrm>
          <a:prstGeom prst="rect">
            <a:avLst/>
          </a:prstGeom>
          <a:noFill/>
        </p:spPr>
        <p:txBody>
          <a:bodyPr wrap="none" rtlCol="0">
            <a:spAutoFit/>
          </a:bodyPr>
          <a:lstStyle/>
          <a:p>
            <a:pPr algn="r"/>
            <a:r>
              <a:rPr lang="en-US" sz="1176" dirty="0">
                <a:solidFill>
                  <a:srgbClr val="000000">
                    <a:lumMod val="65000"/>
                  </a:srgbClr>
                </a:solidFill>
              </a:rPr>
              <a:t>(50 hosts)</a:t>
            </a:r>
          </a:p>
        </p:txBody>
      </p:sp>
      <p:sp>
        <p:nvSpPr>
          <p:cNvPr id="538" name="TextBox 537"/>
          <p:cNvSpPr txBox="1"/>
          <p:nvPr/>
        </p:nvSpPr>
        <p:spPr>
          <a:xfrm>
            <a:off x="10295766" y="5654508"/>
            <a:ext cx="851516" cy="273280"/>
          </a:xfrm>
          <a:prstGeom prst="rect">
            <a:avLst/>
          </a:prstGeom>
          <a:noFill/>
        </p:spPr>
        <p:txBody>
          <a:bodyPr wrap="none" rtlCol="0">
            <a:spAutoFit/>
          </a:bodyPr>
          <a:lstStyle/>
          <a:p>
            <a:pPr algn="r"/>
            <a:r>
              <a:rPr lang="en-US" sz="1176" dirty="0">
                <a:solidFill>
                  <a:srgbClr val="000000">
                    <a:lumMod val="65000"/>
                  </a:srgbClr>
                </a:solidFill>
              </a:rPr>
              <a:t>(23 hosts)</a:t>
            </a:r>
          </a:p>
        </p:txBody>
      </p:sp>
      <p:cxnSp>
        <p:nvCxnSpPr>
          <p:cNvPr id="539" name="Straight Connector 538"/>
          <p:cNvCxnSpPr>
            <a:stCxn id="570" idx="2"/>
            <a:endCxn id="576" idx="0"/>
          </p:cNvCxnSpPr>
          <p:nvPr/>
        </p:nvCxnSpPr>
        <p:spPr>
          <a:xfrm>
            <a:off x="7843111" y="4557069"/>
            <a:ext cx="0" cy="182998"/>
          </a:xfrm>
          <a:prstGeom prst="line">
            <a:avLst/>
          </a:prstGeom>
          <a:ln w="31750">
            <a:solidFill>
              <a:schemeClr val="bg1"/>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540" name="Straight Connector 539"/>
          <p:cNvCxnSpPr/>
          <p:nvPr/>
        </p:nvCxnSpPr>
        <p:spPr>
          <a:xfrm>
            <a:off x="9313520" y="4554558"/>
            <a:ext cx="0" cy="182998"/>
          </a:xfrm>
          <a:prstGeom prst="line">
            <a:avLst/>
          </a:prstGeom>
          <a:ln w="31750">
            <a:solidFill>
              <a:schemeClr val="bg1"/>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541" name="Straight Connector 540"/>
          <p:cNvCxnSpPr/>
          <p:nvPr/>
        </p:nvCxnSpPr>
        <p:spPr>
          <a:xfrm>
            <a:off x="10764676" y="4547320"/>
            <a:ext cx="0" cy="182998"/>
          </a:xfrm>
          <a:prstGeom prst="line">
            <a:avLst/>
          </a:prstGeom>
          <a:ln w="31750">
            <a:solidFill>
              <a:schemeClr val="bg1"/>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542" name="Rectangle 541"/>
          <p:cNvSpPr/>
          <p:nvPr/>
        </p:nvSpPr>
        <p:spPr bwMode="auto">
          <a:xfrm>
            <a:off x="1779951" y="3807374"/>
            <a:ext cx="1046733" cy="2003728"/>
          </a:xfrm>
          <a:prstGeom prst="rect">
            <a:avLst/>
          </a:prstGeom>
          <a:noFill/>
          <a:ln w="19050">
            <a:solidFill>
              <a:schemeClr val="bg2">
                <a:lumMod val="40000"/>
                <a:lumOff val="60000"/>
              </a:schemeClr>
            </a:solidFill>
            <a:prstDash val="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08" rIns="0" bIns="45708" numCol="1" rtlCol="0" anchor="ctr" anchorCtr="0" compatLnSpc="1">
            <a:prstTxWarp prst="textNoShape">
              <a:avLst/>
            </a:prstTxWarp>
          </a:bodyPr>
          <a:lstStyle/>
          <a:p>
            <a:pPr algn="ctr" defTabSz="913916" fontAlgn="base">
              <a:spcBef>
                <a:spcPct val="0"/>
              </a:spcBef>
              <a:spcAft>
                <a:spcPct val="0"/>
              </a:spcAft>
            </a:pPr>
            <a:endParaRPr lang="en-US" sz="1960" dirty="0">
              <a:gradFill>
                <a:gsLst>
                  <a:gs pos="0">
                    <a:srgbClr val="FFFFFF"/>
                  </a:gs>
                  <a:gs pos="100000">
                    <a:srgbClr val="FFFFFF"/>
                  </a:gs>
                </a:gsLst>
                <a:lin ang="5400000" scaled="0"/>
              </a:gradFill>
            </a:endParaRPr>
          </a:p>
        </p:txBody>
      </p:sp>
      <p:sp>
        <p:nvSpPr>
          <p:cNvPr id="543" name="Rectangle 542"/>
          <p:cNvSpPr/>
          <p:nvPr/>
        </p:nvSpPr>
        <p:spPr bwMode="auto">
          <a:xfrm>
            <a:off x="2880806" y="3807374"/>
            <a:ext cx="1046733" cy="2003728"/>
          </a:xfrm>
          <a:prstGeom prst="rect">
            <a:avLst/>
          </a:prstGeom>
          <a:noFill/>
          <a:ln w="19050">
            <a:solidFill>
              <a:schemeClr val="bg2">
                <a:lumMod val="40000"/>
                <a:lumOff val="60000"/>
              </a:schemeClr>
            </a:solidFill>
            <a:prstDash val="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08" rIns="0" bIns="45708" numCol="1" rtlCol="0" anchor="ctr" anchorCtr="0" compatLnSpc="1">
            <a:prstTxWarp prst="textNoShape">
              <a:avLst/>
            </a:prstTxWarp>
          </a:bodyPr>
          <a:lstStyle/>
          <a:p>
            <a:pPr algn="ctr" defTabSz="913916" fontAlgn="base">
              <a:spcBef>
                <a:spcPct val="0"/>
              </a:spcBef>
              <a:spcAft>
                <a:spcPct val="0"/>
              </a:spcAft>
            </a:pPr>
            <a:endParaRPr lang="en-US" sz="1960" dirty="0">
              <a:gradFill>
                <a:gsLst>
                  <a:gs pos="0">
                    <a:srgbClr val="FFFFFF"/>
                  </a:gs>
                  <a:gs pos="100000">
                    <a:srgbClr val="FFFFFF"/>
                  </a:gs>
                </a:gsLst>
                <a:lin ang="5400000" scaled="0"/>
              </a:gradFill>
            </a:endParaRPr>
          </a:p>
        </p:txBody>
      </p:sp>
      <p:sp>
        <p:nvSpPr>
          <p:cNvPr id="544" name="Rectangle 543"/>
          <p:cNvSpPr/>
          <p:nvPr/>
        </p:nvSpPr>
        <p:spPr bwMode="auto">
          <a:xfrm>
            <a:off x="3972477" y="3807374"/>
            <a:ext cx="1209333" cy="2003728"/>
          </a:xfrm>
          <a:prstGeom prst="rect">
            <a:avLst/>
          </a:prstGeom>
          <a:noFill/>
          <a:ln w="19050">
            <a:solidFill>
              <a:schemeClr val="bg2">
                <a:lumMod val="40000"/>
                <a:lumOff val="60000"/>
              </a:schemeClr>
            </a:solidFill>
            <a:prstDash val="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08" rIns="0" bIns="45708" numCol="1" rtlCol="0" anchor="ctr" anchorCtr="0" compatLnSpc="1">
            <a:prstTxWarp prst="textNoShape">
              <a:avLst/>
            </a:prstTxWarp>
          </a:bodyPr>
          <a:lstStyle/>
          <a:p>
            <a:pPr algn="ctr" defTabSz="913916" fontAlgn="base">
              <a:spcBef>
                <a:spcPct val="0"/>
              </a:spcBef>
              <a:spcAft>
                <a:spcPct val="0"/>
              </a:spcAft>
            </a:pPr>
            <a:endParaRPr lang="en-US" sz="1960" dirty="0">
              <a:gradFill>
                <a:gsLst>
                  <a:gs pos="0">
                    <a:srgbClr val="FFFFFF"/>
                  </a:gs>
                  <a:gs pos="100000">
                    <a:srgbClr val="FFFFFF"/>
                  </a:gs>
                </a:gsLst>
                <a:lin ang="5400000" scaled="0"/>
              </a:gradFill>
            </a:endParaRPr>
          </a:p>
        </p:txBody>
      </p:sp>
      <p:grpSp>
        <p:nvGrpSpPr>
          <p:cNvPr id="551" name="Group 550"/>
          <p:cNvGrpSpPr/>
          <p:nvPr/>
        </p:nvGrpSpPr>
        <p:grpSpPr>
          <a:xfrm>
            <a:off x="8746495" y="4738337"/>
            <a:ext cx="1039067" cy="979540"/>
            <a:chOff x="6696647" y="2975554"/>
            <a:chExt cx="1133017" cy="1110495"/>
          </a:xfrm>
        </p:grpSpPr>
        <p:pic>
          <p:nvPicPr>
            <p:cNvPr id="558" name="Picture 55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5112" y="2975554"/>
              <a:ext cx="780290" cy="780290"/>
            </a:xfrm>
            <a:prstGeom prst="rect">
              <a:avLst/>
            </a:prstGeom>
          </p:spPr>
        </p:pic>
        <p:sp>
          <p:nvSpPr>
            <p:cNvPr id="559" name="TextBox 558"/>
            <p:cNvSpPr txBox="1"/>
            <p:nvPr/>
          </p:nvSpPr>
          <p:spPr>
            <a:xfrm>
              <a:off x="6696647" y="3776234"/>
              <a:ext cx="1133017" cy="309815"/>
            </a:xfrm>
            <a:prstGeom prst="rect">
              <a:avLst/>
            </a:prstGeom>
            <a:noFill/>
          </p:spPr>
          <p:txBody>
            <a:bodyPr wrap="none" rtlCol="0">
              <a:spAutoFit/>
            </a:bodyPr>
            <a:lstStyle/>
            <a:p>
              <a:pPr algn="r"/>
              <a:r>
                <a:rPr lang="en-US" sz="1176" dirty="0">
                  <a:solidFill>
                    <a:srgbClr val="000000">
                      <a:lumMod val="65000"/>
                    </a:srgbClr>
                  </a:solidFill>
                </a:rPr>
                <a:t>XD VDI Host</a:t>
              </a:r>
            </a:p>
          </p:txBody>
        </p:sp>
      </p:grpSp>
      <p:pic>
        <p:nvPicPr>
          <p:cNvPr id="552" name="Picture 55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27804" y="3868340"/>
            <a:ext cx="715588" cy="688275"/>
          </a:xfrm>
          <a:prstGeom prst="rect">
            <a:avLst/>
          </a:prstGeom>
        </p:spPr>
      </p:pic>
      <p:sp>
        <p:nvSpPr>
          <p:cNvPr id="553" name="Rectangle 552"/>
          <p:cNvSpPr/>
          <p:nvPr/>
        </p:nvSpPr>
        <p:spPr bwMode="auto">
          <a:xfrm>
            <a:off x="8663224" y="3703941"/>
            <a:ext cx="1378409" cy="2217153"/>
          </a:xfrm>
          <a:prstGeom prst="rect">
            <a:avLst/>
          </a:prstGeom>
          <a:noFill/>
          <a:ln w="19050">
            <a:solidFill>
              <a:srgbClr val="00B0F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a:gradFill>
                <a:gsLst>
                  <a:gs pos="0">
                    <a:srgbClr val="FFFFFF"/>
                  </a:gs>
                  <a:gs pos="100000">
                    <a:srgbClr val="FFFFFF"/>
                  </a:gs>
                </a:gsLst>
                <a:lin ang="5400000" scaled="0"/>
              </a:gradFill>
              <a:ea typeface="Segoe UI" pitchFamily="34" charset="0"/>
              <a:cs typeface="Segoe UI" pitchFamily="34" charset="0"/>
            </a:endParaRPr>
          </a:p>
        </p:txBody>
      </p:sp>
      <p:grpSp>
        <p:nvGrpSpPr>
          <p:cNvPr id="554" name="Group 553"/>
          <p:cNvGrpSpPr/>
          <p:nvPr/>
        </p:nvGrpSpPr>
        <p:grpSpPr>
          <a:xfrm>
            <a:off x="8487293" y="3216181"/>
            <a:ext cx="715588" cy="688275"/>
            <a:chOff x="10158481" y="4325152"/>
            <a:chExt cx="780290" cy="780290"/>
          </a:xfrm>
        </p:grpSpPr>
        <p:sp>
          <p:nvSpPr>
            <p:cNvPr id="555" name="Oval 554"/>
            <p:cNvSpPr/>
            <p:nvPr/>
          </p:nvSpPr>
          <p:spPr bwMode="auto">
            <a:xfrm>
              <a:off x="10308442" y="4623084"/>
              <a:ext cx="304799" cy="285513"/>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a:gradFill>
                  <a:gsLst>
                    <a:gs pos="0">
                      <a:srgbClr val="FFFFFF"/>
                    </a:gs>
                    <a:gs pos="100000">
                      <a:srgbClr val="FFFFFF"/>
                    </a:gs>
                  </a:gsLst>
                  <a:lin ang="5400000" scaled="0"/>
                </a:gradFill>
                <a:ea typeface="Segoe UI" pitchFamily="34" charset="0"/>
                <a:cs typeface="Segoe UI" pitchFamily="34" charset="0"/>
              </a:endParaRPr>
            </a:p>
          </p:txBody>
        </p:sp>
        <p:sp>
          <p:nvSpPr>
            <p:cNvPr id="556" name="Oval 555"/>
            <p:cNvSpPr/>
            <p:nvPr/>
          </p:nvSpPr>
          <p:spPr bwMode="auto">
            <a:xfrm>
              <a:off x="10524137" y="4494490"/>
              <a:ext cx="304799" cy="285513"/>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a:gradFill>
                  <a:gsLst>
                    <a:gs pos="0">
                      <a:srgbClr val="FFFFFF"/>
                    </a:gs>
                    <a:gs pos="100000">
                      <a:srgbClr val="FFFFFF"/>
                    </a:gs>
                  </a:gsLst>
                  <a:lin ang="5400000" scaled="0"/>
                </a:gradFill>
                <a:ea typeface="Segoe UI" pitchFamily="34" charset="0"/>
                <a:cs typeface="Segoe UI" pitchFamily="34" charset="0"/>
              </a:endParaRPr>
            </a:p>
          </p:txBody>
        </p:sp>
        <p:pic>
          <p:nvPicPr>
            <p:cNvPr id="557" name="Picture 55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58481" y="4325152"/>
              <a:ext cx="780290" cy="780290"/>
            </a:xfrm>
            <a:prstGeom prst="rect">
              <a:avLst/>
            </a:prstGeom>
          </p:spPr>
        </p:pic>
      </p:grpSp>
      <p:grpSp>
        <p:nvGrpSpPr>
          <p:cNvPr id="4" name="Group 3"/>
          <p:cNvGrpSpPr/>
          <p:nvPr/>
        </p:nvGrpSpPr>
        <p:grpSpPr>
          <a:xfrm>
            <a:off x="657947" y="4258529"/>
            <a:ext cx="1255364" cy="1005024"/>
            <a:chOff x="704636" y="4543572"/>
            <a:chExt cx="1280870" cy="1025443"/>
          </a:xfrm>
        </p:grpSpPr>
        <p:cxnSp>
          <p:nvCxnSpPr>
            <p:cNvPr id="545" name="Straight Arrow Connector 544"/>
            <p:cNvCxnSpPr>
              <a:stCxn id="522" idx="2"/>
            </p:cNvCxnSpPr>
            <p:nvPr/>
          </p:nvCxnSpPr>
          <p:spPr>
            <a:xfrm flipV="1">
              <a:off x="1652379" y="4640469"/>
              <a:ext cx="333127" cy="408726"/>
            </a:xfrm>
            <a:prstGeom prst="straightConnector1">
              <a:avLst/>
            </a:prstGeom>
            <a:ln w="34925">
              <a:solidFill>
                <a:schemeClr val="accent2"/>
              </a:solidFill>
              <a:headEnd type="none"/>
              <a:tailEnd type="triangle"/>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704636" y="4543572"/>
              <a:ext cx="1262841" cy="1025443"/>
              <a:chOff x="704636" y="4543572"/>
              <a:chExt cx="1262841" cy="1025443"/>
            </a:xfrm>
          </p:grpSpPr>
          <p:pic>
            <p:nvPicPr>
              <p:cNvPr id="522" name="Picture 521"/>
              <p:cNvPicPr>
                <a:picLocks noChangeAspect="1"/>
              </p:cNvPicPr>
              <p:nvPr/>
            </p:nvPicPr>
            <p:blipFill>
              <a:blip r:embed="rId6"/>
              <a:stretch>
                <a:fillRect/>
              </a:stretch>
            </p:blipFill>
            <p:spPr>
              <a:xfrm rot="16200000">
                <a:off x="1114948" y="4783923"/>
                <a:ext cx="544316" cy="530546"/>
              </a:xfrm>
              <a:prstGeom prst="rect">
                <a:avLst/>
              </a:prstGeom>
            </p:spPr>
          </p:pic>
          <p:cxnSp>
            <p:nvCxnSpPr>
              <p:cNvPr id="546" name="Straight Arrow Connector 545"/>
              <p:cNvCxnSpPr>
                <a:stCxn id="522" idx="2"/>
              </p:cNvCxnSpPr>
              <p:nvPr/>
            </p:nvCxnSpPr>
            <p:spPr>
              <a:xfrm>
                <a:off x="1652379" y="5049195"/>
                <a:ext cx="315098" cy="391499"/>
              </a:xfrm>
              <a:prstGeom prst="straightConnector1">
                <a:avLst/>
              </a:prstGeom>
              <a:ln w="34925">
                <a:solidFill>
                  <a:schemeClr val="accent2"/>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548" name="TextBox 547"/>
              <p:cNvSpPr txBox="1"/>
              <p:nvPr/>
            </p:nvSpPr>
            <p:spPr>
              <a:xfrm>
                <a:off x="1510825" y="4543572"/>
                <a:ext cx="423941" cy="263458"/>
              </a:xfrm>
              <a:prstGeom prst="rect">
                <a:avLst/>
              </a:prstGeom>
              <a:noFill/>
            </p:spPr>
            <p:txBody>
              <a:bodyPr wrap="none" rtlCol="0">
                <a:spAutoFit/>
              </a:bodyPr>
              <a:lstStyle/>
              <a:p>
                <a:pPr algn="r"/>
                <a:r>
                  <a:rPr lang="en-US" sz="1078" dirty="0">
                    <a:solidFill>
                      <a:srgbClr val="DC3C00"/>
                    </a:solidFill>
                  </a:rPr>
                  <a:t>443</a:t>
                </a:r>
              </a:p>
            </p:txBody>
          </p:sp>
          <p:sp>
            <p:nvSpPr>
              <p:cNvPr id="549" name="TextBox 548"/>
              <p:cNvSpPr txBox="1"/>
              <p:nvPr/>
            </p:nvSpPr>
            <p:spPr>
              <a:xfrm>
                <a:off x="1510825" y="5305557"/>
                <a:ext cx="423941" cy="263458"/>
              </a:xfrm>
              <a:prstGeom prst="rect">
                <a:avLst/>
              </a:prstGeom>
              <a:noFill/>
            </p:spPr>
            <p:txBody>
              <a:bodyPr wrap="none" rtlCol="0">
                <a:spAutoFit/>
              </a:bodyPr>
              <a:lstStyle/>
              <a:p>
                <a:pPr algn="r"/>
                <a:r>
                  <a:rPr lang="en-US" sz="1078" dirty="0">
                    <a:solidFill>
                      <a:srgbClr val="DC3C00"/>
                    </a:solidFill>
                  </a:rPr>
                  <a:t>443</a:t>
                </a:r>
              </a:p>
            </p:txBody>
          </p:sp>
          <p:sp>
            <p:nvSpPr>
              <p:cNvPr id="550" name="TextBox 549"/>
              <p:cNvSpPr txBox="1"/>
              <p:nvPr/>
            </p:nvSpPr>
            <p:spPr>
              <a:xfrm>
                <a:off x="704636" y="4920915"/>
                <a:ext cx="423941" cy="263458"/>
              </a:xfrm>
              <a:prstGeom prst="rect">
                <a:avLst/>
              </a:prstGeom>
              <a:noFill/>
            </p:spPr>
            <p:txBody>
              <a:bodyPr wrap="none" rtlCol="0">
                <a:spAutoFit/>
              </a:bodyPr>
              <a:lstStyle/>
              <a:p>
                <a:pPr algn="r"/>
                <a:r>
                  <a:rPr lang="en-US" sz="1078" dirty="0">
                    <a:solidFill>
                      <a:srgbClr val="FFFFFF"/>
                    </a:solidFill>
                  </a:rPr>
                  <a:t>443</a:t>
                </a:r>
              </a:p>
            </p:txBody>
          </p:sp>
        </p:grpSp>
      </p:grpSp>
      <p:sp>
        <p:nvSpPr>
          <p:cNvPr id="605" name="TextBox 604"/>
          <p:cNvSpPr txBox="1"/>
          <p:nvPr/>
        </p:nvSpPr>
        <p:spPr>
          <a:xfrm rot="16200000">
            <a:off x="313770" y="5655137"/>
            <a:ext cx="1653018" cy="258212"/>
          </a:xfrm>
          <a:prstGeom prst="rect">
            <a:avLst/>
          </a:prstGeom>
          <a:noFill/>
        </p:spPr>
        <p:txBody>
          <a:bodyPr wrap="none" rtlCol="0">
            <a:spAutoFit/>
          </a:bodyPr>
          <a:lstStyle/>
          <a:p>
            <a:pPr algn="r"/>
            <a:r>
              <a:rPr lang="en-US" sz="1078" dirty="0">
                <a:solidFill>
                  <a:srgbClr val="FFFFFF"/>
                </a:solidFill>
              </a:rPr>
              <a:t>EastCitrix.CloudApp.net</a:t>
            </a:r>
          </a:p>
        </p:txBody>
      </p:sp>
      <p:sp>
        <p:nvSpPr>
          <p:cNvPr id="607" name="TextBox 606"/>
          <p:cNvSpPr txBox="1"/>
          <p:nvPr/>
        </p:nvSpPr>
        <p:spPr>
          <a:xfrm rot="16200000">
            <a:off x="-1471158" y="3135398"/>
            <a:ext cx="3310082" cy="424090"/>
          </a:xfrm>
          <a:prstGeom prst="rect">
            <a:avLst/>
          </a:prstGeom>
          <a:noFill/>
        </p:spPr>
        <p:txBody>
          <a:bodyPr wrap="square" rtlCol="0">
            <a:spAutoFit/>
          </a:bodyPr>
          <a:lstStyle/>
          <a:p>
            <a:r>
              <a:rPr lang="en-US" sz="1078" dirty="0">
                <a:solidFill>
                  <a:srgbClr val="FFFFFF"/>
                </a:solidFill>
              </a:rPr>
              <a:t>Citrix.trafficmanager.net  CNAME: citrixonazure.com</a:t>
            </a:r>
          </a:p>
        </p:txBody>
      </p:sp>
      <p:pic>
        <p:nvPicPr>
          <p:cNvPr id="608" name="Picture 607"/>
          <p:cNvPicPr>
            <a:picLocks noChangeAspect="1"/>
          </p:cNvPicPr>
          <p:nvPr/>
        </p:nvPicPr>
        <p:blipFill>
          <a:blip r:embed="rId7"/>
          <a:stretch>
            <a:fillRect/>
          </a:stretch>
        </p:blipFill>
        <p:spPr>
          <a:xfrm>
            <a:off x="385876" y="3093801"/>
            <a:ext cx="587347" cy="587347"/>
          </a:xfrm>
          <a:prstGeom prst="rect">
            <a:avLst/>
          </a:prstGeom>
        </p:spPr>
      </p:pic>
      <p:sp>
        <p:nvSpPr>
          <p:cNvPr id="184" name="Rectangle 183"/>
          <p:cNvSpPr/>
          <p:nvPr/>
        </p:nvSpPr>
        <p:spPr bwMode="auto">
          <a:xfrm>
            <a:off x="5210343" y="3801266"/>
            <a:ext cx="820133" cy="1998654"/>
          </a:xfrm>
          <a:prstGeom prst="rect">
            <a:avLst/>
          </a:prstGeom>
          <a:noFill/>
          <a:ln w="19050">
            <a:solidFill>
              <a:schemeClr val="bg2">
                <a:lumMod val="40000"/>
                <a:lumOff val="60000"/>
              </a:schemeClr>
            </a:solidFill>
            <a:prstDash val="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08" rIns="0" bIns="45708" numCol="1" rtlCol="0" anchor="ctr" anchorCtr="0" compatLnSpc="1">
            <a:prstTxWarp prst="textNoShape">
              <a:avLst/>
            </a:prstTxWarp>
          </a:bodyPr>
          <a:lstStyle/>
          <a:p>
            <a:pPr algn="ctr" defTabSz="913916" fontAlgn="base">
              <a:spcBef>
                <a:spcPct val="0"/>
              </a:spcBef>
              <a:spcAft>
                <a:spcPct val="0"/>
              </a:spcAft>
            </a:pPr>
            <a:endParaRPr lang="en-US" sz="1960" dirty="0">
              <a:gradFill>
                <a:gsLst>
                  <a:gs pos="0">
                    <a:srgbClr val="FFFFFF"/>
                  </a:gs>
                  <a:gs pos="100000">
                    <a:srgbClr val="FFFFFF"/>
                  </a:gs>
                </a:gsLst>
                <a:lin ang="5400000" scaled="0"/>
              </a:gradFill>
            </a:endParaRPr>
          </a:p>
        </p:txBody>
      </p:sp>
      <p:grpSp>
        <p:nvGrpSpPr>
          <p:cNvPr id="5" name="Group 4"/>
          <p:cNvGrpSpPr/>
          <p:nvPr/>
        </p:nvGrpSpPr>
        <p:grpSpPr>
          <a:xfrm>
            <a:off x="624612" y="-185569"/>
            <a:ext cx="11362389" cy="3459707"/>
            <a:chOff x="670624" y="9182"/>
            <a:chExt cx="11593248" cy="3530000"/>
          </a:xfrm>
        </p:grpSpPr>
        <p:sp>
          <p:nvSpPr>
            <p:cNvPr id="333" name="Rectangle 332"/>
            <p:cNvSpPr/>
            <p:nvPr/>
          </p:nvSpPr>
          <p:spPr>
            <a:xfrm>
              <a:off x="1584008" y="208716"/>
              <a:ext cx="10397720" cy="3223431"/>
            </a:xfrm>
            <a:prstGeom prst="rect">
              <a:avLst/>
            </a:prstGeom>
            <a:solidFill>
              <a:srgbClr val="E9EF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58" dirty="0">
                <a:solidFill>
                  <a:srgbClr val="FFFFFF"/>
                </a:solidFill>
              </a:endParaRPr>
            </a:p>
          </p:txBody>
        </p:sp>
        <p:grpSp>
          <p:nvGrpSpPr>
            <p:cNvPr id="334" name="Group 333"/>
            <p:cNvGrpSpPr/>
            <p:nvPr/>
          </p:nvGrpSpPr>
          <p:grpSpPr>
            <a:xfrm rot="5400000">
              <a:off x="11286197" y="1643588"/>
              <a:ext cx="1678233" cy="277116"/>
              <a:chOff x="9776561" y="5432873"/>
              <a:chExt cx="1864708" cy="296155"/>
            </a:xfrm>
          </p:grpSpPr>
          <p:sp>
            <p:nvSpPr>
              <p:cNvPr id="335" name="Rectangle 6"/>
              <p:cNvSpPr>
                <a:spLocks noChangeArrowheads="1"/>
              </p:cNvSpPr>
              <p:nvPr/>
            </p:nvSpPr>
            <p:spPr bwMode="auto">
              <a:xfrm>
                <a:off x="10057958" y="5449401"/>
                <a:ext cx="1583311" cy="2631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896203"/>
                <a:r>
                  <a:rPr lang="en-US" sz="1568" dirty="0">
                    <a:solidFill>
                      <a:srgbClr val="FFFFFF"/>
                    </a:solidFill>
                    <a:latin typeface="Segoe UI"/>
                  </a:rPr>
                  <a:t>Virtual Network</a:t>
                </a:r>
                <a:endParaRPr lang="en-US" sz="1372" dirty="0">
                  <a:solidFill>
                    <a:srgbClr val="FFFFFF"/>
                  </a:solidFill>
                  <a:latin typeface="Segoe UI"/>
                </a:endParaRPr>
              </a:p>
            </p:txBody>
          </p:sp>
          <p:pic>
            <p:nvPicPr>
              <p:cNvPr id="336" name="Picture 3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6561" y="5432873"/>
                <a:ext cx="296155" cy="296155"/>
              </a:xfrm>
              <a:prstGeom prst="rect">
                <a:avLst/>
              </a:prstGeom>
            </p:spPr>
          </p:pic>
        </p:grpSp>
        <p:sp>
          <p:nvSpPr>
            <p:cNvPr id="338" name="TextBox 337"/>
            <p:cNvSpPr txBox="1"/>
            <p:nvPr/>
          </p:nvSpPr>
          <p:spPr>
            <a:xfrm>
              <a:off x="10887840" y="218689"/>
              <a:ext cx="1186117" cy="278832"/>
            </a:xfrm>
            <a:prstGeom prst="rect">
              <a:avLst/>
            </a:prstGeom>
            <a:noFill/>
          </p:spPr>
          <p:txBody>
            <a:bodyPr wrap="none" rtlCol="0">
              <a:spAutoFit/>
            </a:bodyPr>
            <a:lstStyle/>
            <a:p>
              <a:pPr algn="r"/>
              <a:r>
                <a:rPr lang="en-US" sz="1176" dirty="0">
                  <a:solidFill>
                    <a:srgbClr val="000000">
                      <a:lumMod val="65000"/>
                    </a:srgbClr>
                  </a:solidFill>
                </a:rPr>
                <a:t>Single Subnet </a:t>
              </a:r>
            </a:p>
          </p:txBody>
        </p:sp>
        <p:grpSp>
          <p:nvGrpSpPr>
            <p:cNvPr id="339" name="Group 338"/>
            <p:cNvGrpSpPr/>
            <p:nvPr/>
          </p:nvGrpSpPr>
          <p:grpSpPr>
            <a:xfrm>
              <a:off x="1973304" y="739789"/>
              <a:ext cx="952413" cy="962535"/>
              <a:chOff x="3856037" y="1947297"/>
              <a:chExt cx="1017849" cy="1069486"/>
            </a:xfrm>
          </p:grpSpPr>
          <p:pic>
            <p:nvPicPr>
              <p:cNvPr id="340" name="Picture 33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6037" y="1947297"/>
                <a:ext cx="780290" cy="780290"/>
              </a:xfrm>
              <a:prstGeom prst="rect">
                <a:avLst/>
              </a:prstGeom>
            </p:spPr>
          </p:pic>
          <p:sp>
            <p:nvSpPr>
              <p:cNvPr id="341" name="TextBox 340"/>
              <p:cNvSpPr txBox="1"/>
              <p:nvPr/>
            </p:nvSpPr>
            <p:spPr>
              <a:xfrm>
                <a:off x="3980335" y="2706968"/>
                <a:ext cx="893551" cy="309815"/>
              </a:xfrm>
              <a:prstGeom prst="rect">
                <a:avLst/>
              </a:prstGeom>
              <a:noFill/>
            </p:spPr>
            <p:txBody>
              <a:bodyPr wrap="none" rtlCol="0">
                <a:spAutoFit/>
              </a:bodyPr>
              <a:lstStyle/>
              <a:p>
                <a:pPr algn="r"/>
                <a:r>
                  <a:rPr lang="en-US" sz="1176" dirty="0" smtClean="0">
                    <a:solidFill>
                      <a:srgbClr val="000000">
                        <a:lumMod val="65000"/>
                      </a:srgbClr>
                    </a:solidFill>
                  </a:rPr>
                  <a:t>Netscaler</a:t>
                </a:r>
                <a:endParaRPr lang="en-US" sz="1176" dirty="0">
                  <a:solidFill>
                    <a:srgbClr val="000000">
                      <a:lumMod val="65000"/>
                    </a:srgbClr>
                  </a:solidFill>
                </a:endParaRPr>
              </a:p>
            </p:txBody>
          </p:sp>
        </p:grpSp>
        <p:grpSp>
          <p:nvGrpSpPr>
            <p:cNvPr id="342" name="Group 341"/>
            <p:cNvGrpSpPr/>
            <p:nvPr/>
          </p:nvGrpSpPr>
          <p:grpSpPr>
            <a:xfrm>
              <a:off x="1976541" y="1723823"/>
              <a:ext cx="952413" cy="962535"/>
              <a:chOff x="3856037" y="1947297"/>
              <a:chExt cx="1017849" cy="1069486"/>
            </a:xfrm>
          </p:grpSpPr>
          <p:pic>
            <p:nvPicPr>
              <p:cNvPr id="343" name="Picture 3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6037" y="1947297"/>
                <a:ext cx="780290" cy="780290"/>
              </a:xfrm>
              <a:prstGeom prst="rect">
                <a:avLst/>
              </a:prstGeom>
            </p:spPr>
          </p:pic>
          <p:sp>
            <p:nvSpPr>
              <p:cNvPr id="344" name="TextBox 343"/>
              <p:cNvSpPr txBox="1"/>
              <p:nvPr/>
            </p:nvSpPr>
            <p:spPr>
              <a:xfrm>
                <a:off x="3934890" y="2706968"/>
                <a:ext cx="938996" cy="309815"/>
              </a:xfrm>
              <a:prstGeom prst="rect">
                <a:avLst/>
              </a:prstGeom>
              <a:noFill/>
            </p:spPr>
            <p:txBody>
              <a:bodyPr wrap="none" rtlCol="0">
                <a:spAutoFit/>
              </a:bodyPr>
              <a:lstStyle/>
              <a:p>
                <a:pPr algn="r"/>
                <a:r>
                  <a:rPr lang="en-US" sz="1176" dirty="0" smtClean="0">
                    <a:solidFill>
                      <a:srgbClr val="000000">
                        <a:lumMod val="65000"/>
                      </a:srgbClr>
                    </a:solidFill>
                  </a:rPr>
                  <a:t>Netscaler </a:t>
                </a:r>
                <a:endParaRPr lang="en-US" sz="1176" dirty="0">
                  <a:solidFill>
                    <a:srgbClr val="000000">
                      <a:lumMod val="65000"/>
                    </a:srgbClr>
                  </a:solidFill>
                </a:endParaRPr>
              </a:p>
            </p:txBody>
          </p:sp>
        </p:grpSp>
        <p:grpSp>
          <p:nvGrpSpPr>
            <p:cNvPr id="345" name="Group 344"/>
            <p:cNvGrpSpPr/>
            <p:nvPr/>
          </p:nvGrpSpPr>
          <p:grpSpPr>
            <a:xfrm>
              <a:off x="3075477" y="747790"/>
              <a:ext cx="893797" cy="956048"/>
              <a:chOff x="3856037" y="3040062"/>
              <a:chExt cx="955204" cy="1062278"/>
            </a:xfrm>
          </p:grpSpPr>
          <p:pic>
            <p:nvPicPr>
              <p:cNvPr id="346" name="Picture 34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6037" y="3040062"/>
                <a:ext cx="780290" cy="780290"/>
              </a:xfrm>
              <a:prstGeom prst="rect">
                <a:avLst/>
              </a:prstGeom>
            </p:spPr>
          </p:pic>
          <p:sp>
            <p:nvSpPr>
              <p:cNvPr id="347" name="TextBox 346"/>
              <p:cNvSpPr txBox="1"/>
              <p:nvPr/>
            </p:nvSpPr>
            <p:spPr>
              <a:xfrm>
                <a:off x="3891473" y="3792525"/>
                <a:ext cx="919768" cy="309815"/>
              </a:xfrm>
              <a:prstGeom prst="rect">
                <a:avLst/>
              </a:prstGeom>
              <a:noFill/>
            </p:spPr>
            <p:txBody>
              <a:bodyPr wrap="none" rtlCol="0">
                <a:spAutoFit/>
              </a:bodyPr>
              <a:lstStyle/>
              <a:p>
                <a:pPr algn="r"/>
                <a:r>
                  <a:rPr lang="en-US" sz="1176" dirty="0" smtClean="0">
                    <a:solidFill>
                      <a:srgbClr val="000000">
                        <a:lumMod val="65000"/>
                      </a:srgbClr>
                    </a:solidFill>
                  </a:rPr>
                  <a:t>Storefront</a:t>
                </a:r>
                <a:endParaRPr lang="en-US" sz="1176" dirty="0">
                  <a:solidFill>
                    <a:srgbClr val="000000">
                      <a:lumMod val="65000"/>
                    </a:srgbClr>
                  </a:solidFill>
                </a:endParaRPr>
              </a:p>
            </p:txBody>
          </p:sp>
        </p:grpSp>
        <p:grpSp>
          <p:nvGrpSpPr>
            <p:cNvPr id="348" name="Group 347"/>
            <p:cNvGrpSpPr/>
            <p:nvPr/>
          </p:nvGrpSpPr>
          <p:grpSpPr>
            <a:xfrm>
              <a:off x="3074128" y="1730313"/>
              <a:ext cx="893797" cy="956048"/>
              <a:chOff x="3856037" y="3040062"/>
              <a:chExt cx="955204" cy="1062278"/>
            </a:xfrm>
          </p:grpSpPr>
          <p:pic>
            <p:nvPicPr>
              <p:cNvPr id="349" name="Picture 34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6037" y="3040062"/>
                <a:ext cx="780290" cy="780290"/>
              </a:xfrm>
              <a:prstGeom prst="rect">
                <a:avLst/>
              </a:prstGeom>
            </p:spPr>
          </p:pic>
          <p:sp>
            <p:nvSpPr>
              <p:cNvPr id="350" name="TextBox 349"/>
              <p:cNvSpPr txBox="1"/>
              <p:nvPr/>
            </p:nvSpPr>
            <p:spPr>
              <a:xfrm>
                <a:off x="3891473" y="3792525"/>
                <a:ext cx="919768" cy="309815"/>
              </a:xfrm>
              <a:prstGeom prst="rect">
                <a:avLst/>
              </a:prstGeom>
              <a:noFill/>
            </p:spPr>
            <p:txBody>
              <a:bodyPr wrap="none" rtlCol="0">
                <a:spAutoFit/>
              </a:bodyPr>
              <a:lstStyle/>
              <a:p>
                <a:pPr algn="r"/>
                <a:r>
                  <a:rPr lang="en-US" sz="1176" dirty="0">
                    <a:solidFill>
                      <a:srgbClr val="000000">
                        <a:lumMod val="65000"/>
                      </a:srgbClr>
                    </a:solidFill>
                  </a:rPr>
                  <a:t>S</a:t>
                </a:r>
                <a:r>
                  <a:rPr lang="en-US" sz="1176" dirty="0" smtClean="0">
                    <a:solidFill>
                      <a:srgbClr val="000000">
                        <a:lumMod val="65000"/>
                      </a:srgbClr>
                    </a:solidFill>
                  </a:rPr>
                  <a:t>torefront</a:t>
                </a:r>
                <a:endParaRPr lang="en-US" sz="1176" dirty="0">
                  <a:solidFill>
                    <a:srgbClr val="000000">
                      <a:lumMod val="65000"/>
                    </a:srgbClr>
                  </a:solidFill>
                </a:endParaRPr>
              </a:p>
            </p:txBody>
          </p:sp>
        </p:grpSp>
        <p:pic>
          <p:nvPicPr>
            <p:cNvPr id="351" name="Picture 350"/>
            <p:cNvPicPr>
              <a:picLocks noChangeAspect="1"/>
            </p:cNvPicPr>
            <p:nvPr/>
          </p:nvPicPr>
          <p:blipFill>
            <a:blip r:embed="rId6"/>
            <a:stretch>
              <a:fillRect/>
            </a:stretch>
          </p:blipFill>
          <p:spPr>
            <a:xfrm rot="16200000">
              <a:off x="1080936" y="1313057"/>
              <a:ext cx="544316" cy="530546"/>
            </a:xfrm>
            <a:prstGeom prst="rect">
              <a:avLst/>
            </a:prstGeom>
          </p:spPr>
        </p:pic>
        <p:grpSp>
          <p:nvGrpSpPr>
            <p:cNvPr id="352" name="Group 351"/>
            <p:cNvGrpSpPr/>
            <p:nvPr/>
          </p:nvGrpSpPr>
          <p:grpSpPr>
            <a:xfrm>
              <a:off x="3894274" y="720903"/>
              <a:ext cx="1449445" cy="962535"/>
              <a:chOff x="3419467" y="1947297"/>
              <a:chExt cx="1549028" cy="1069486"/>
            </a:xfrm>
          </p:grpSpPr>
          <p:pic>
            <p:nvPicPr>
              <p:cNvPr id="353" name="Picture 35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6037" y="1947297"/>
                <a:ext cx="780290" cy="780290"/>
              </a:xfrm>
              <a:prstGeom prst="rect">
                <a:avLst/>
              </a:prstGeom>
            </p:spPr>
          </p:pic>
          <p:sp>
            <p:nvSpPr>
              <p:cNvPr id="354" name="TextBox 353"/>
              <p:cNvSpPr txBox="1"/>
              <p:nvPr/>
            </p:nvSpPr>
            <p:spPr>
              <a:xfrm>
                <a:off x="3419467" y="2706969"/>
                <a:ext cx="1549028" cy="309814"/>
              </a:xfrm>
              <a:prstGeom prst="rect">
                <a:avLst/>
              </a:prstGeom>
              <a:noFill/>
            </p:spPr>
            <p:txBody>
              <a:bodyPr wrap="none" rtlCol="0">
                <a:spAutoFit/>
              </a:bodyPr>
              <a:lstStyle/>
              <a:p>
                <a:pPr algn="r"/>
                <a:r>
                  <a:rPr lang="en-US" sz="1176" dirty="0">
                    <a:solidFill>
                      <a:srgbClr val="000000">
                        <a:lumMod val="65000"/>
                      </a:srgbClr>
                    </a:solidFill>
                  </a:rPr>
                  <a:t>Delivery Controller</a:t>
                </a:r>
              </a:p>
            </p:txBody>
          </p:sp>
        </p:grpSp>
        <p:grpSp>
          <p:nvGrpSpPr>
            <p:cNvPr id="355" name="Group 354"/>
            <p:cNvGrpSpPr/>
            <p:nvPr/>
          </p:nvGrpSpPr>
          <p:grpSpPr>
            <a:xfrm>
              <a:off x="6013348" y="1694698"/>
              <a:ext cx="1210651" cy="956046"/>
              <a:chOff x="3525011" y="3040062"/>
              <a:chExt cx="1293827" cy="1062276"/>
            </a:xfrm>
          </p:grpSpPr>
          <p:pic>
            <p:nvPicPr>
              <p:cNvPr id="356" name="Picture 35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6037" y="3040062"/>
                <a:ext cx="780290" cy="780290"/>
              </a:xfrm>
              <a:prstGeom prst="rect">
                <a:avLst/>
              </a:prstGeom>
            </p:spPr>
          </p:pic>
          <p:sp>
            <p:nvSpPr>
              <p:cNvPr id="357" name="TextBox 356"/>
              <p:cNvSpPr txBox="1"/>
              <p:nvPr/>
            </p:nvSpPr>
            <p:spPr>
              <a:xfrm>
                <a:off x="3525011" y="3792524"/>
                <a:ext cx="1293827" cy="309814"/>
              </a:xfrm>
              <a:prstGeom prst="rect">
                <a:avLst/>
              </a:prstGeom>
              <a:noFill/>
            </p:spPr>
            <p:txBody>
              <a:bodyPr wrap="none" rtlCol="0">
                <a:spAutoFit/>
              </a:bodyPr>
              <a:lstStyle/>
              <a:p>
                <a:pPr algn="r"/>
                <a:r>
                  <a:rPr lang="en-US" sz="1176" dirty="0">
                    <a:solidFill>
                      <a:srgbClr val="000000">
                        <a:lumMod val="65000"/>
                      </a:srgbClr>
                    </a:solidFill>
                  </a:rPr>
                  <a:t>License Server</a:t>
                </a:r>
              </a:p>
            </p:txBody>
          </p:sp>
        </p:grpSp>
        <p:grpSp>
          <p:nvGrpSpPr>
            <p:cNvPr id="358" name="Group 357"/>
            <p:cNvGrpSpPr/>
            <p:nvPr/>
          </p:nvGrpSpPr>
          <p:grpSpPr>
            <a:xfrm>
              <a:off x="6088510" y="711904"/>
              <a:ext cx="1109245" cy="956044"/>
              <a:chOff x="7944986" y="3040062"/>
              <a:chExt cx="1185455" cy="1062274"/>
            </a:xfrm>
          </p:grpSpPr>
          <p:pic>
            <p:nvPicPr>
              <p:cNvPr id="359" name="Picture 35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88126" y="3040062"/>
                <a:ext cx="780290" cy="780290"/>
              </a:xfrm>
              <a:prstGeom prst="rect">
                <a:avLst/>
              </a:prstGeom>
            </p:spPr>
          </p:pic>
          <p:sp>
            <p:nvSpPr>
              <p:cNvPr id="360" name="TextBox 359"/>
              <p:cNvSpPr txBox="1"/>
              <p:nvPr/>
            </p:nvSpPr>
            <p:spPr>
              <a:xfrm>
                <a:off x="7944986" y="3792521"/>
                <a:ext cx="1185455" cy="309815"/>
              </a:xfrm>
              <a:prstGeom prst="rect">
                <a:avLst/>
              </a:prstGeom>
              <a:noFill/>
            </p:spPr>
            <p:txBody>
              <a:bodyPr wrap="none" rtlCol="0">
                <a:spAutoFit/>
              </a:bodyPr>
              <a:lstStyle/>
              <a:p>
                <a:pPr algn="r"/>
                <a:r>
                  <a:rPr lang="en-US" sz="1176" dirty="0">
                    <a:solidFill>
                      <a:srgbClr val="000000">
                        <a:lumMod val="65000"/>
                      </a:srgbClr>
                    </a:solidFill>
                  </a:rPr>
                  <a:t>AD Controller</a:t>
                </a:r>
              </a:p>
            </p:txBody>
          </p:sp>
        </p:grpSp>
        <p:grpSp>
          <p:nvGrpSpPr>
            <p:cNvPr id="361" name="Group 360"/>
            <p:cNvGrpSpPr/>
            <p:nvPr/>
          </p:nvGrpSpPr>
          <p:grpSpPr>
            <a:xfrm>
              <a:off x="3894274" y="1694698"/>
              <a:ext cx="1449445" cy="962535"/>
              <a:chOff x="3419467" y="1947297"/>
              <a:chExt cx="1549028" cy="1069486"/>
            </a:xfrm>
          </p:grpSpPr>
          <p:pic>
            <p:nvPicPr>
              <p:cNvPr id="362" name="Picture 36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6037" y="1947297"/>
                <a:ext cx="780290" cy="780290"/>
              </a:xfrm>
              <a:prstGeom prst="rect">
                <a:avLst/>
              </a:prstGeom>
            </p:spPr>
          </p:pic>
          <p:sp>
            <p:nvSpPr>
              <p:cNvPr id="363" name="TextBox 362"/>
              <p:cNvSpPr txBox="1"/>
              <p:nvPr/>
            </p:nvSpPr>
            <p:spPr>
              <a:xfrm>
                <a:off x="3419467" y="2706969"/>
                <a:ext cx="1549028" cy="309814"/>
              </a:xfrm>
              <a:prstGeom prst="rect">
                <a:avLst/>
              </a:prstGeom>
              <a:noFill/>
            </p:spPr>
            <p:txBody>
              <a:bodyPr wrap="none" rtlCol="0">
                <a:spAutoFit/>
              </a:bodyPr>
              <a:lstStyle/>
              <a:p>
                <a:pPr algn="r"/>
                <a:r>
                  <a:rPr lang="en-US" sz="1176" dirty="0">
                    <a:solidFill>
                      <a:srgbClr val="000000">
                        <a:lumMod val="65000"/>
                      </a:srgbClr>
                    </a:solidFill>
                  </a:rPr>
                  <a:t>Delivery Controller</a:t>
                </a:r>
              </a:p>
            </p:txBody>
          </p:sp>
        </p:grpSp>
        <p:grpSp>
          <p:nvGrpSpPr>
            <p:cNvPr id="364" name="Group 363"/>
            <p:cNvGrpSpPr/>
            <p:nvPr/>
          </p:nvGrpSpPr>
          <p:grpSpPr>
            <a:xfrm>
              <a:off x="5152749" y="716470"/>
              <a:ext cx="989850" cy="956046"/>
              <a:chOff x="3625129" y="3040062"/>
              <a:chExt cx="1057857" cy="1062276"/>
            </a:xfrm>
          </p:grpSpPr>
          <p:pic>
            <p:nvPicPr>
              <p:cNvPr id="365" name="Picture 3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6037" y="3040062"/>
                <a:ext cx="780290" cy="780290"/>
              </a:xfrm>
              <a:prstGeom prst="rect">
                <a:avLst/>
              </a:prstGeom>
            </p:spPr>
          </p:pic>
          <p:sp>
            <p:nvSpPr>
              <p:cNvPr id="366" name="TextBox 365"/>
              <p:cNvSpPr txBox="1"/>
              <p:nvPr/>
            </p:nvSpPr>
            <p:spPr>
              <a:xfrm>
                <a:off x="3625129" y="3792524"/>
                <a:ext cx="1057857" cy="309814"/>
              </a:xfrm>
              <a:prstGeom prst="rect">
                <a:avLst/>
              </a:prstGeom>
              <a:noFill/>
            </p:spPr>
            <p:txBody>
              <a:bodyPr wrap="none" rtlCol="0">
                <a:spAutoFit/>
              </a:bodyPr>
              <a:lstStyle/>
              <a:p>
                <a:pPr algn="r"/>
                <a:r>
                  <a:rPr lang="en-US" sz="1176" dirty="0">
                    <a:solidFill>
                      <a:srgbClr val="000000">
                        <a:lumMod val="65000"/>
                      </a:srgbClr>
                    </a:solidFill>
                  </a:rPr>
                  <a:t>SQL Server</a:t>
                </a:r>
              </a:p>
            </p:txBody>
          </p:sp>
        </p:grpSp>
        <p:grpSp>
          <p:nvGrpSpPr>
            <p:cNvPr id="367" name="Group 366"/>
            <p:cNvGrpSpPr/>
            <p:nvPr/>
          </p:nvGrpSpPr>
          <p:grpSpPr>
            <a:xfrm>
              <a:off x="5135811" y="1688293"/>
              <a:ext cx="989850" cy="956046"/>
              <a:chOff x="3625129" y="3040062"/>
              <a:chExt cx="1057857" cy="1062276"/>
            </a:xfrm>
          </p:grpSpPr>
          <p:pic>
            <p:nvPicPr>
              <p:cNvPr id="368" name="Picture 3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6037" y="3040062"/>
                <a:ext cx="780290" cy="780290"/>
              </a:xfrm>
              <a:prstGeom prst="rect">
                <a:avLst/>
              </a:prstGeom>
            </p:spPr>
          </p:pic>
          <p:sp>
            <p:nvSpPr>
              <p:cNvPr id="369" name="TextBox 368"/>
              <p:cNvSpPr txBox="1"/>
              <p:nvPr/>
            </p:nvSpPr>
            <p:spPr>
              <a:xfrm>
                <a:off x="3625129" y="3792524"/>
                <a:ext cx="1057857" cy="309814"/>
              </a:xfrm>
              <a:prstGeom prst="rect">
                <a:avLst/>
              </a:prstGeom>
              <a:noFill/>
            </p:spPr>
            <p:txBody>
              <a:bodyPr wrap="none" rtlCol="0">
                <a:spAutoFit/>
              </a:bodyPr>
              <a:lstStyle/>
              <a:p>
                <a:pPr algn="r"/>
                <a:r>
                  <a:rPr lang="en-US" sz="1176" dirty="0">
                    <a:solidFill>
                      <a:srgbClr val="000000">
                        <a:lumMod val="65000"/>
                      </a:srgbClr>
                    </a:solidFill>
                  </a:rPr>
                  <a:t>SQL Server</a:t>
                </a:r>
              </a:p>
            </p:txBody>
          </p:sp>
        </p:grpSp>
        <p:sp>
          <p:nvSpPr>
            <p:cNvPr id="370" name="Rectangle 369"/>
            <p:cNvSpPr/>
            <p:nvPr/>
          </p:nvSpPr>
          <p:spPr bwMode="auto">
            <a:xfrm>
              <a:off x="1751022" y="503122"/>
              <a:ext cx="5472976" cy="2262201"/>
            </a:xfrm>
            <a:prstGeom prst="rect">
              <a:avLst/>
            </a:prstGeom>
            <a:noFill/>
            <a:ln w="19050">
              <a:solidFill>
                <a:srgbClr val="00B0F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a:gradFill>
                  <a:gsLst>
                    <a:gs pos="0">
                      <a:srgbClr val="FFFFFF"/>
                    </a:gs>
                    <a:gs pos="100000">
                      <a:srgbClr val="FFFFFF"/>
                    </a:gs>
                  </a:gsLst>
                  <a:lin ang="5400000" scaled="0"/>
                </a:gradFill>
                <a:ea typeface="Segoe UI" pitchFamily="34" charset="0"/>
                <a:cs typeface="Segoe UI" pitchFamily="34" charset="0"/>
              </a:endParaRPr>
            </a:p>
          </p:txBody>
        </p:sp>
        <p:grpSp>
          <p:nvGrpSpPr>
            <p:cNvPr id="371" name="Group 370"/>
            <p:cNvGrpSpPr/>
            <p:nvPr/>
          </p:nvGrpSpPr>
          <p:grpSpPr>
            <a:xfrm>
              <a:off x="1437464" y="13003"/>
              <a:ext cx="730127" cy="702259"/>
              <a:chOff x="10158481" y="4325152"/>
              <a:chExt cx="780290" cy="780290"/>
            </a:xfrm>
          </p:grpSpPr>
          <p:sp>
            <p:nvSpPr>
              <p:cNvPr id="372" name="Oval 371"/>
              <p:cNvSpPr/>
              <p:nvPr/>
            </p:nvSpPr>
            <p:spPr bwMode="auto">
              <a:xfrm>
                <a:off x="10308442" y="4623084"/>
                <a:ext cx="304799" cy="285513"/>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a:gradFill>
                    <a:gsLst>
                      <a:gs pos="0">
                        <a:srgbClr val="FFFFFF"/>
                      </a:gs>
                      <a:gs pos="100000">
                        <a:srgbClr val="FFFFFF"/>
                      </a:gs>
                    </a:gsLst>
                    <a:lin ang="5400000" scaled="0"/>
                  </a:gradFill>
                  <a:ea typeface="Segoe UI" pitchFamily="34" charset="0"/>
                  <a:cs typeface="Segoe UI" pitchFamily="34" charset="0"/>
                </a:endParaRPr>
              </a:p>
            </p:txBody>
          </p:sp>
          <p:sp>
            <p:nvSpPr>
              <p:cNvPr id="373" name="Oval 372"/>
              <p:cNvSpPr/>
              <p:nvPr/>
            </p:nvSpPr>
            <p:spPr bwMode="auto">
              <a:xfrm>
                <a:off x="10524137" y="4494490"/>
                <a:ext cx="304799" cy="285513"/>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a:gradFill>
                    <a:gsLst>
                      <a:gs pos="0">
                        <a:srgbClr val="FFFFFF"/>
                      </a:gs>
                      <a:gs pos="100000">
                        <a:srgbClr val="FFFFFF"/>
                      </a:gs>
                    </a:gsLst>
                    <a:lin ang="5400000" scaled="0"/>
                  </a:gradFill>
                  <a:ea typeface="Segoe UI" pitchFamily="34" charset="0"/>
                  <a:cs typeface="Segoe UI" pitchFamily="34" charset="0"/>
                </a:endParaRPr>
              </a:p>
            </p:txBody>
          </p:sp>
          <p:pic>
            <p:nvPicPr>
              <p:cNvPr id="374" name="Picture 37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58481" y="4325152"/>
                <a:ext cx="780290" cy="780290"/>
              </a:xfrm>
              <a:prstGeom prst="rect">
                <a:avLst/>
              </a:prstGeom>
            </p:spPr>
          </p:pic>
        </p:grpSp>
        <p:grpSp>
          <p:nvGrpSpPr>
            <p:cNvPr id="375" name="Group 374"/>
            <p:cNvGrpSpPr/>
            <p:nvPr/>
          </p:nvGrpSpPr>
          <p:grpSpPr>
            <a:xfrm>
              <a:off x="7187250" y="9645"/>
              <a:ext cx="1585921" cy="2759871"/>
              <a:chOff x="6961757" y="1790180"/>
              <a:chExt cx="1694880" cy="3066530"/>
            </a:xfrm>
          </p:grpSpPr>
          <p:grpSp>
            <p:nvGrpSpPr>
              <p:cNvPr id="376" name="Group 375"/>
              <p:cNvGrpSpPr/>
              <p:nvPr/>
            </p:nvGrpSpPr>
            <p:grpSpPr>
              <a:xfrm>
                <a:off x="7244399" y="3517278"/>
                <a:ext cx="1133017" cy="1110027"/>
                <a:chOff x="6696647" y="2976998"/>
                <a:chExt cx="1133017" cy="1110027"/>
              </a:xfrm>
            </p:grpSpPr>
            <p:pic>
              <p:nvPicPr>
                <p:cNvPr id="383" name="Picture 38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94346" y="2976998"/>
                  <a:ext cx="780290" cy="780290"/>
                </a:xfrm>
                <a:prstGeom prst="rect">
                  <a:avLst/>
                </a:prstGeom>
              </p:spPr>
            </p:pic>
            <p:sp>
              <p:nvSpPr>
                <p:cNvPr id="384" name="TextBox 383"/>
                <p:cNvSpPr txBox="1"/>
                <p:nvPr/>
              </p:nvSpPr>
              <p:spPr>
                <a:xfrm>
                  <a:off x="6696647" y="3777211"/>
                  <a:ext cx="1133017" cy="309814"/>
                </a:xfrm>
                <a:prstGeom prst="rect">
                  <a:avLst/>
                </a:prstGeom>
                <a:noFill/>
              </p:spPr>
              <p:txBody>
                <a:bodyPr wrap="none" rtlCol="0">
                  <a:spAutoFit/>
                </a:bodyPr>
                <a:lstStyle/>
                <a:p>
                  <a:pPr algn="r"/>
                  <a:r>
                    <a:rPr lang="en-US" sz="1176" dirty="0">
                      <a:solidFill>
                        <a:srgbClr val="000000">
                          <a:lumMod val="65000"/>
                        </a:srgbClr>
                      </a:solidFill>
                    </a:rPr>
                    <a:t>XD VDI Host</a:t>
                  </a:r>
                </a:p>
              </p:txBody>
            </p:sp>
          </p:grpSp>
          <p:pic>
            <p:nvPicPr>
              <p:cNvPr id="377" name="Picture 37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42098" y="2529525"/>
                <a:ext cx="780290" cy="780290"/>
              </a:xfrm>
              <a:prstGeom prst="rect">
                <a:avLst/>
              </a:prstGeom>
            </p:spPr>
          </p:pic>
          <p:sp>
            <p:nvSpPr>
              <p:cNvPr id="378" name="Rectangle 377"/>
              <p:cNvSpPr/>
              <p:nvPr/>
            </p:nvSpPr>
            <p:spPr bwMode="auto">
              <a:xfrm>
                <a:off x="7153596" y="2343148"/>
                <a:ext cx="1503041" cy="2513562"/>
              </a:xfrm>
              <a:prstGeom prst="rect">
                <a:avLst/>
              </a:prstGeom>
              <a:noFill/>
              <a:ln w="19050">
                <a:solidFill>
                  <a:srgbClr val="00B0F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a:gradFill>
                    <a:gsLst>
                      <a:gs pos="0">
                        <a:srgbClr val="FFFFFF"/>
                      </a:gs>
                      <a:gs pos="100000">
                        <a:srgbClr val="FFFFFF"/>
                      </a:gs>
                    </a:gsLst>
                    <a:lin ang="5400000" scaled="0"/>
                  </a:gradFill>
                  <a:ea typeface="Segoe UI" pitchFamily="34" charset="0"/>
                  <a:cs typeface="Segoe UI" pitchFamily="34" charset="0"/>
                </a:endParaRPr>
              </a:p>
            </p:txBody>
          </p:sp>
          <p:grpSp>
            <p:nvGrpSpPr>
              <p:cNvPr id="379" name="Group 378"/>
              <p:cNvGrpSpPr/>
              <p:nvPr/>
            </p:nvGrpSpPr>
            <p:grpSpPr>
              <a:xfrm>
                <a:off x="6961757" y="1790180"/>
                <a:ext cx="780290" cy="780290"/>
                <a:chOff x="10158481" y="4325152"/>
                <a:chExt cx="780290" cy="780290"/>
              </a:xfrm>
            </p:grpSpPr>
            <p:sp>
              <p:nvSpPr>
                <p:cNvPr id="380" name="Oval 379"/>
                <p:cNvSpPr/>
                <p:nvPr/>
              </p:nvSpPr>
              <p:spPr bwMode="auto">
                <a:xfrm>
                  <a:off x="10308442" y="4623084"/>
                  <a:ext cx="304799" cy="285513"/>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a:gradFill>
                      <a:gsLst>
                        <a:gs pos="0">
                          <a:srgbClr val="FFFFFF"/>
                        </a:gs>
                        <a:gs pos="100000">
                          <a:srgbClr val="FFFFFF"/>
                        </a:gs>
                      </a:gsLst>
                      <a:lin ang="5400000" scaled="0"/>
                    </a:gradFill>
                    <a:ea typeface="Segoe UI" pitchFamily="34" charset="0"/>
                    <a:cs typeface="Segoe UI" pitchFamily="34" charset="0"/>
                  </a:endParaRPr>
                </a:p>
              </p:txBody>
            </p:sp>
            <p:sp>
              <p:nvSpPr>
                <p:cNvPr id="381" name="Oval 380"/>
                <p:cNvSpPr/>
                <p:nvPr/>
              </p:nvSpPr>
              <p:spPr bwMode="auto">
                <a:xfrm>
                  <a:off x="10524137" y="4494490"/>
                  <a:ext cx="304799" cy="285513"/>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a:gradFill>
                      <a:gsLst>
                        <a:gs pos="0">
                          <a:srgbClr val="FFFFFF"/>
                        </a:gs>
                        <a:gs pos="100000">
                          <a:srgbClr val="FFFFFF"/>
                        </a:gs>
                      </a:gsLst>
                      <a:lin ang="5400000" scaled="0"/>
                    </a:gradFill>
                    <a:ea typeface="Segoe UI" pitchFamily="34" charset="0"/>
                    <a:cs typeface="Segoe UI" pitchFamily="34" charset="0"/>
                  </a:endParaRPr>
                </a:p>
              </p:txBody>
            </p:sp>
            <p:pic>
              <p:nvPicPr>
                <p:cNvPr id="382" name="Picture 38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58481" y="4325152"/>
                  <a:ext cx="780290" cy="780290"/>
                </a:xfrm>
                <a:prstGeom prst="rect">
                  <a:avLst/>
                </a:prstGeom>
              </p:spPr>
            </p:pic>
          </p:grpSp>
        </p:grpSp>
        <p:grpSp>
          <p:nvGrpSpPr>
            <p:cNvPr id="385" name="Group 384"/>
            <p:cNvGrpSpPr/>
            <p:nvPr/>
          </p:nvGrpSpPr>
          <p:grpSpPr>
            <a:xfrm>
              <a:off x="10241706" y="32635"/>
              <a:ext cx="1457707" cy="2731986"/>
              <a:chOff x="10197544" y="1793512"/>
              <a:chExt cx="1557857" cy="3035547"/>
            </a:xfrm>
          </p:grpSpPr>
          <p:pic>
            <p:nvPicPr>
              <p:cNvPr id="386" name="Picture 38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70207" y="2503834"/>
                <a:ext cx="780290" cy="780290"/>
              </a:xfrm>
              <a:prstGeom prst="rect">
                <a:avLst/>
              </a:prstGeom>
            </p:spPr>
          </p:pic>
          <p:grpSp>
            <p:nvGrpSpPr>
              <p:cNvPr id="387" name="Group 386"/>
              <p:cNvGrpSpPr/>
              <p:nvPr/>
            </p:nvGrpSpPr>
            <p:grpSpPr>
              <a:xfrm>
                <a:off x="10199003" y="3456428"/>
                <a:ext cx="1433664" cy="1137553"/>
                <a:chOff x="6524496" y="1831190"/>
                <a:chExt cx="1433664" cy="1137553"/>
              </a:xfrm>
            </p:grpSpPr>
            <p:pic>
              <p:nvPicPr>
                <p:cNvPr id="393" name="Picture 39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4795" y="1831190"/>
                  <a:ext cx="780290" cy="780290"/>
                </a:xfrm>
                <a:prstGeom prst="rect">
                  <a:avLst/>
                </a:prstGeom>
              </p:spPr>
            </p:pic>
            <p:sp>
              <p:nvSpPr>
                <p:cNvPr id="394" name="TextBox 393"/>
                <p:cNvSpPr txBox="1"/>
                <p:nvPr/>
              </p:nvSpPr>
              <p:spPr>
                <a:xfrm>
                  <a:off x="6524496" y="2658928"/>
                  <a:ext cx="1433664" cy="309815"/>
                </a:xfrm>
                <a:prstGeom prst="rect">
                  <a:avLst/>
                </a:prstGeom>
                <a:noFill/>
              </p:spPr>
              <p:txBody>
                <a:bodyPr wrap="none" rtlCol="0">
                  <a:spAutoFit/>
                </a:bodyPr>
                <a:lstStyle/>
                <a:p>
                  <a:pPr algn="r"/>
                  <a:r>
                    <a:rPr lang="en-US" sz="1176" dirty="0">
                      <a:solidFill>
                        <a:srgbClr val="000000">
                          <a:lumMod val="65000"/>
                        </a:srgbClr>
                      </a:solidFill>
                    </a:rPr>
                    <a:t>XA Session Host</a:t>
                  </a:r>
                </a:p>
              </p:txBody>
            </p:sp>
          </p:grpSp>
          <p:sp>
            <p:nvSpPr>
              <p:cNvPr id="388" name="Rectangle 387"/>
              <p:cNvSpPr/>
              <p:nvPr/>
            </p:nvSpPr>
            <p:spPr bwMode="auto">
              <a:xfrm>
                <a:off x="10252360" y="2315497"/>
                <a:ext cx="1503041" cy="2513562"/>
              </a:xfrm>
              <a:prstGeom prst="rect">
                <a:avLst/>
              </a:prstGeom>
              <a:noFill/>
              <a:ln w="19050">
                <a:solidFill>
                  <a:srgbClr val="00B0F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a:gradFill>
                    <a:gsLst>
                      <a:gs pos="0">
                        <a:srgbClr val="FFFFFF"/>
                      </a:gs>
                      <a:gs pos="100000">
                        <a:srgbClr val="FFFFFF"/>
                      </a:gs>
                    </a:gsLst>
                    <a:lin ang="5400000" scaled="0"/>
                  </a:gradFill>
                  <a:ea typeface="Segoe UI" pitchFamily="34" charset="0"/>
                  <a:cs typeface="Segoe UI" pitchFamily="34" charset="0"/>
                </a:endParaRPr>
              </a:p>
            </p:txBody>
          </p:sp>
          <p:grpSp>
            <p:nvGrpSpPr>
              <p:cNvPr id="389" name="Group 388"/>
              <p:cNvGrpSpPr/>
              <p:nvPr/>
            </p:nvGrpSpPr>
            <p:grpSpPr>
              <a:xfrm>
                <a:off x="10197544" y="1793512"/>
                <a:ext cx="780290" cy="780290"/>
                <a:chOff x="10158481" y="4325152"/>
                <a:chExt cx="780290" cy="780290"/>
              </a:xfrm>
            </p:grpSpPr>
            <p:sp>
              <p:nvSpPr>
                <p:cNvPr id="390" name="Oval 389"/>
                <p:cNvSpPr/>
                <p:nvPr/>
              </p:nvSpPr>
              <p:spPr bwMode="auto">
                <a:xfrm>
                  <a:off x="10308442" y="4623084"/>
                  <a:ext cx="304799" cy="285513"/>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a:gradFill>
                      <a:gsLst>
                        <a:gs pos="0">
                          <a:srgbClr val="FFFFFF"/>
                        </a:gs>
                        <a:gs pos="100000">
                          <a:srgbClr val="FFFFFF"/>
                        </a:gs>
                      </a:gsLst>
                      <a:lin ang="5400000" scaled="0"/>
                    </a:gradFill>
                    <a:ea typeface="Segoe UI" pitchFamily="34" charset="0"/>
                    <a:cs typeface="Segoe UI" pitchFamily="34" charset="0"/>
                  </a:endParaRPr>
                </a:p>
              </p:txBody>
            </p:sp>
            <p:sp>
              <p:nvSpPr>
                <p:cNvPr id="391" name="Oval 390"/>
                <p:cNvSpPr/>
                <p:nvPr/>
              </p:nvSpPr>
              <p:spPr bwMode="auto">
                <a:xfrm>
                  <a:off x="10524137" y="4494490"/>
                  <a:ext cx="304799" cy="285513"/>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a:gradFill>
                      <a:gsLst>
                        <a:gs pos="0">
                          <a:srgbClr val="FFFFFF"/>
                        </a:gs>
                        <a:gs pos="100000">
                          <a:srgbClr val="FFFFFF"/>
                        </a:gs>
                      </a:gsLst>
                      <a:lin ang="5400000" scaled="0"/>
                    </a:gradFill>
                    <a:ea typeface="Segoe UI" pitchFamily="34" charset="0"/>
                    <a:cs typeface="Segoe UI" pitchFamily="34" charset="0"/>
                  </a:endParaRPr>
                </a:p>
              </p:txBody>
            </p:sp>
            <p:pic>
              <p:nvPicPr>
                <p:cNvPr id="392" name="Picture 39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58481" y="4325152"/>
                  <a:ext cx="780290" cy="780290"/>
                </a:xfrm>
                <a:prstGeom prst="rect">
                  <a:avLst/>
                </a:prstGeom>
              </p:spPr>
            </p:pic>
          </p:grpSp>
        </p:grpSp>
        <p:sp>
          <p:nvSpPr>
            <p:cNvPr id="395" name="Rectangle 394"/>
            <p:cNvSpPr/>
            <p:nvPr/>
          </p:nvSpPr>
          <p:spPr bwMode="auto">
            <a:xfrm>
              <a:off x="1779613" y="2838096"/>
              <a:ext cx="5483140" cy="496507"/>
            </a:xfrm>
            <a:prstGeom prst="rect">
              <a:avLst/>
            </a:prstGeom>
            <a:solidFill>
              <a:schemeClr val="accent1"/>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08" rIns="0" bIns="45708" numCol="1" rtlCol="0" anchor="ctr" anchorCtr="0" compatLnSpc="1">
              <a:prstTxWarp prst="textNoShape">
                <a:avLst/>
              </a:prstTxWarp>
            </a:bodyPr>
            <a:lstStyle/>
            <a:p>
              <a:pPr algn="ctr" defTabSz="913916" fontAlgn="base">
                <a:spcBef>
                  <a:spcPct val="0"/>
                </a:spcBef>
                <a:spcAft>
                  <a:spcPct val="0"/>
                </a:spcAft>
              </a:pPr>
              <a:r>
                <a:rPr lang="en-US" sz="1568" dirty="0">
                  <a:gradFill>
                    <a:gsLst>
                      <a:gs pos="0">
                        <a:srgbClr val="FFFFFF"/>
                      </a:gs>
                      <a:gs pos="100000">
                        <a:srgbClr val="FFFFFF"/>
                      </a:gs>
                    </a:gsLst>
                    <a:lin ang="5400000" scaled="0"/>
                  </a:gradFill>
                </a:rPr>
                <a:t>Infrastructure </a:t>
              </a:r>
              <a:r>
                <a:rPr lang="en-US" sz="1372" dirty="0">
                  <a:gradFill>
                    <a:gsLst>
                      <a:gs pos="0">
                        <a:srgbClr val="FFFFFF"/>
                      </a:gs>
                      <a:gs pos="100000">
                        <a:srgbClr val="FFFFFF"/>
                      </a:gs>
                    </a:gsLst>
                    <a:lin ang="5400000" scaled="0"/>
                  </a:gradFill>
                </a:rPr>
                <a:t>Storage Account</a:t>
              </a:r>
              <a:endParaRPr lang="en-US" sz="1960" dirty="0">
                <a:gradFill>
                  <a:gsLst>
                    <a:gs pos="0">
                      <a:srgbClr val="FFFFFF"/>
                    </a:gs>
                    <a:gs pos="100000">
                      <a:srgbClr val="FFFFFF"/>
                    </a:gs>
                  </a:gsLst>
                  <a:lin ang="5400000" scaled="0"/>
                </a:gradFill>
              </a:endParaRPr>
            </a:p>
          </p:txBody>
        </p:sp>
        <p:sp>
          <p:nvSpPr>
            <p:cNvPr id="396" name="Rectangle 395"/>
            <p:cNvSpPr/>
            <p:nvPr/>
          </p:nvSpPr>
          <p:spPr bwMode="auto">
            <a:xfrm>
              <a:off x="10296257" y="2825042"/>
              <a:ext cx="1403155" cy="496507"/>
            </a:xfrm>
            <a:prstGeom prst="rect">
              <a:avLst/>
            </a:prstGeom>
            <a:solidFill>
              <a:schemeClr val="accent1"/>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08" rIns="0" bIns="45708" numCol="1" rtlCol="0" anchor="ctr" anchorCtr="0" compatLnSpc="1">
              <a:prstTxWarp prst="textNoShape">
                <a:avLst/>
              </a:prstTxWarp>
            </a:bodyPr>
            <a:lstStyle/>
            <a:p>
              <a:pPr algn="ctr" defTabSz="913916" fontAlgn="base">
                <a:spcBef>
                  <a:spcPct val="0"/>
                </a:spcBef>
                <a:spcAft>
                  <a:spcPct val="0"/>
                </a:spcAft>
              </a:pPr>
              <a:r>
                <a:rPr lang="en-US" sz="1568" dirty="0">
                  <a:gradFill>
                    <a:gsLst>
                      <a:gs pos="0">
                        <a:srgbClr val="FFFFFF"/>
                      </a:gs>
                      <a:gs pos="100000">
                        <a:srgbClr val="FFFFFF"/>
                      </a:gs>
                    </a:gsLst>
                    <a:lin ang="5400000" scaled="0"/>
                  </a:gradFill>
                </a:rPr>
                <a:t>XA</a:t>
              </a:r>
              <a:r>
                <a:rPr lang="en-US" sz="1960" dirty="0">
                  <a:gradFill>
                    <a:gsLst>
                      <a:gs pos="0">
                        <a:srgbClr val="FFFFFF"/>
                      </a:gs>
                      <a:gs pos="100000">
                        <a:srgbClr val="FFFFFF"/>
                      </a:gs>
                    </a:gsLst>
                    <a:lin ang="5400000" scaled="0"/>
                  </a:gradFill>
                </a:rPr>
                <a:t> </a:t>
              </a:r>
              <a:r>
                <a:rPr lang="en-US" sz="1372" dirty="0">
                  <a:gradFill>
                    <a:gsLst>
                      <a:gs pos="0">
                        <a:srgbClr val="FFFFFF"/>
                      </a:gs>
                      <a:gs pos="100000">
                        <a:srgbClr val="FFFFFF"/>
                      </a:gs>
                    </a:gsLst>
                    <a:lin ang="5400000" scaled="0"/>
                  </a:gradFill>
                </a:rPr>
                <a:t>Storage</a:t>
              </a:r>
              <a:r>
                <a:rPr lang="en-US" sz="1960" dirty="0">
                  <a:gradFill>
                    <a:gsLst>
                      <a:gs pos="0">
                        <a:srgbClr val="FFFFFF"/>
                      </a:gs>
                      <a:gs pos="100000">
                        <a:srgbClr val="FFFFFF"/>
                      </a:gs>
                    </a:gsLst>
                    <a:lin ang="5400000" scaled="0"/>
                  </a:gradFill>
                </a:rPr>
                <a:t> </a:t>
              </a:r>
              <a:r>
                <a:rPr lang="en-US" sz="1372" dirty="0">
                  <a:gradFill>
                    <a:gsLst>
                      <a:gs pos="0">
                        <a:srgbClr val="FFFFFF"/>
                      </a:gs>
                      <a:gs pos="100000">
                        <a:srgbClr val="FFFFFF"/>
                      </a:gs>
                    </a:gsLst>
                    <a:lin ang="5400000" scaled="0"/>
                  </a:gradFill>
                </a:rPr>
                <a:t>Account</a:t>
              </a:r>
            </a:p>
          </p:txBody>
        </p:sp>
        <p:sp>
          <p:nvSpPr>
            <p:cNvPr id="397" name="Rectangle 396"/>
            <p:cNvSpPr/>
            <p:nvPr/>
          </p:nvSpPr>
          <p:spPr bwMode="auto">
            <a:xfrm>
              <a:off x="7376764" y="2825950"/>
              <a:ext cx="2864942" cy="496507"/>
            </a:xfrm>
            <a:prstGeom prst="rect">
              <a:avLst/>
            </a:prstGeom>
            <a:solidFill>
              <a:schemeClr val="accent1"/>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08" rIns="0" bIns="45708" numCol="1" rtlCol="0" anchor="ctr" anchorCtr="0" compatLnSpc="1">
              <a:prstTxWarp prst="textNoShape">
                <a:avLst/>
              </a:prstTxWarp>
            </a:bodyPr>
            <a:lstStyle/>
            <a:p>
              <a:pPr algn="ctr" defTabSz="913916" fontAlgn="base">
                <a:spcBef>
                  <a:spcPct val="0"/>
                </a:spcBef>
                <a:spcAft>
                  <a:spcPct val="0"/>
                </a:spcAft>
              </a:pPr>
              <a:r>
                <a:rPr lang="en-US" sz="1568" dirty="0">
                  <a:gradFill>
                    <a:gsLst>
                      <a:gs pos="0">
                        <a:srgbClr val="FFFFFF"/>
                      </a:gs>
                      <a:gs pos="100000">
                        <a:srgbClr val="FFFFFF"/>
                      </a:gs>
                    </a:gsLst>
                    <a:lin ang="5400000" scaled="0"/>
                  </a:gradFill>
                </a:rPr>
                <a:t>VDI </a:t>
              </a:r>
              <a:r>
                <a:rPr lang="en-US" sz="1372" dirty="0">
                  <a:gradFill>
                    <a:gsLst>
                      <a:gs pos="0">
                        <a:srgbClr val="FFFFFF"/>
                      </a:gs>
                      <a:gs pos="100000">
                        <a:srgbClr val="FFFFFF"/>
                      </a:gs>
                    </a:gsLst>
                    <a:lin ang="5400000" scaled="0"/>
                  </a:gradFill>
                </a:rPr>
                <a:t>Storage Account</a:t>
              </a:r>
            </a:p>
          </p:txBody>
        </p:sp>
        <p:sp>
          <p:nvSpPr>
            <p:cNvPr id="398" name="TextBox 397"/>
            <p:cNvSpPr txBox="1"/>
            <p:nvPr/>
          </p:nvSpPr>
          <p:spPr>
            <a:xfrm>
              <a:off x="7548820" y="2499467"/>
              <a:ext cx="868816" cy="278832"/>
            </a:xfrm>
            <a:prstGeom prst="rect">
              <a:avLst/>
            </a:prstGeom>
            <a:noFill/>
          </p:spPr>
          <p:txBody>
            <a:bodyPr wrap="none" rtlCol="0">
              <a:spAutoFit/>
            </a:bodyPr>
            <a:lstStyle/>
            <a:p>
              <a:pPr algn="r"/>
              <a:r>
                <a:rPr lang="en-US" sz="1176" dirty="0">
                  <a:solidFill>
                    <a:srgbClr val="000000">
                      <a:lumMod val="65000"/>
                    </a:srgbClr>
                  </a:solidFill>
                </a:rPr>
                <a:t>(50 hosts)</a:t>
              </a:r>
            </a:p>
          </p:txBody>
        </p:sp>
        <p:sp>
          <p:nvSpPr>
            <p:cNvPr id="399" name="TextBox 398"/>
            <p:cNvSpPr txBox="1"/>
            <p:nvPr/>
          </p:nvSpPr>
          <p:spPr>
            <a:xfrm>
              <a:off x="9037434" y="2506214"/>
              <a:ext cx="868816" cy="278832"/>
            </a:xfrm>
            <a:prstGeom prst="rect">
              <a:avLst/>
            </a:prstGeom>
            <a:noFill/>
          </p:spPr>
          <p:txBody>
            <a:bodyPr wrap="none" rtlCol="0">
              <a:spAutoFit/>
            </a:bodyPr>
            <a:lstStyle/>
            <a:p>
              <a:pPr algn="r"/>
              <a:r>
                <a:rPr lang="en-US" sz="1176" dirty="0">
                  <a:solidFill>
                    <a:srgbClr val="000000">
                      <a:lumMod val="65000"/>
                    </a:srgbClr>
                  </a:solidFill>
                </a:rPr>
                <a:t>(50 hosts)</a:t>
              </a:r>
            </a:p>
          </p:txBody>
        </p:sp>
        <p:sp>
          <p:nvSpPr>
            <p:cNvPr id="400" name="TextBox 399"/>
            <p:cNvSpPr txBox="1"/>
            <p:nvPr/>
          </p:nvSpPr>
          <p:spPr>
            <a:xfrm>
              <a:off x="10504261" y="2497050"/>
              <a:ext cx="868817" cy="278832"/>
            </a:xfrm>
            <a:prstGeom prst="rect">
              <a:avLst/>
            </a:prstGeom>
            <a:noFill/>
          </p:spPr>
          <p:txBody>
            <a:bodyPr wrap="none" rtlCol="0">
              <a:spAutoFit/>
            </a:bodyPr>
            <a:lstStyle/>
            <a:p>
              <a:pPr algn="r"/>
              <a:r>
                <a:rPr lang="en-US" sz="1176" dirty="0">
                  <a:solidFill>
                    <a:srgbClr val="000000">
                      <a:lumMod val="65000"/>
                    </a:srgbClr>
                  </a:solidFill>
                </a:rPr>
                <a:t>(23 hosts)</a:t>
              </a:r>
            </a:p>
          </p:txBody>
        </p:sp>
        <p:cxnSp>
          <p:nvCxnSpPr>
            <p:cNvPr id="401" name="Straight Connector 400"/>
            <p:cNvCxnSpPr>
              <a:stCxn id="377" idx="2"/>
              <a:endCxn id="383" idx="0"/>
            </p:cNvCxnSpPr>
            <p:nvPr/>
          </p:nvCxnSpPr>
          <p:spPr>
            <a:xfrm>
              <a:off x="8001775" y="1377314"/>
              <a:ext cx="0" cy="186716"/>
            </a:xfrm>
            <a:prstGeom prst="line">
              <a:avLst/>
            </a:prstGeom>
            <a:ln w="31750">
              <a:solidFill>
                <a:schemeClr val="bg1"/>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402" name="Straight Connector 401"/>
            <p:cNvCxnSpPr/>
            <p:nvPr/>
          </p:nvCxnSpPr>
          <p:spPr>
            <a:xfrm>
              <a:off x="9502060" y="1374752"/>
              <a:ext cx="0" cy="186716"/>
            </a:xfrm>
            <a:prstGeom prst="line">
              <a:avLst/>
            </a:prstGeom>
            <a:ln w="31750">
              <a:solidFill>
                <a:schemeClr val="bg1"/>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403" name="Straight Connector 402"/>
            <p:cNvCxnSpPr/>
            <p:nvPr/>
          </p:nvCxnSpPr>
          <p:spPr>
            <a:xfrm>
              <a:off x="10982700" y="1367367"/>
              <a:ext cx="0" cy="186716"/>
            </a:xfrm>
            <a:prstGeom prst="line">
              <a:avLst/>
            </a:prstGeom>
            <a:ln w="31750">
              <a:solidFill>
                <a:schemeClr val="bg1"/>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404" name="Rectangle 403"/>
            <p:cNvSpPr/>
            <p:nvPr/>
          </p:nvSpPr>
          <p:spPr bwMode="auto">
            <a:xfrm>
              <a:off x="1815425" y="612387"/>
              <a:ext cx="1068000" cy="2044439"/>
            </a:xfrm>
            <a:prstGeom prst="rect">
              <a:avLst/>
            </a:prstGeom>
            <a:noFill/>
            <a:ln w="19050">
              <a:solidFill>
                <a:schemeClr val="bg2">
                  <a:lumMod val="40000"/>
                  <a:lumOff val="60000"/>
                </a:schemeClr>
              </a:solidFill>
              <a:prstDash val="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08" rIns="0" bIns="45708" numCol="1" rtlCol="0" anchor="ctr" anchorCtr="0" compatLnSpc="1">
              <a:prstTxWarp prst="textNoShape">
                <a:avLst/>
              </a:prstTxWarp>
            </a:bodyPr>
            <a:lstStyle/>
            <a:p>
              <a:pPr algn="ctr" defTabSz="913916" fontAlgn="base">
                <a:spcBef>
                  <a:spcPct val="0"/>
                </a:spcBef>
                <a:spcAft>
                  <a:spcPct val="0"/>
                </a:spcAft>
              </a:pPr>
              <a:endParaRPr lang="en-US" sz="1960" dirty="0">
                <a:gradFill>
                  <a:gsLst>
                    <a:gs pos="0">
                      <a:srgbClr val="FFFFFF"/>
                    </a:gs>
                    <a:gs pos="100000">
                      <a:srgbClr val="FFFFFF"/>
                    </a:gs>
                  </a:gsLst>
                  <a:lin ang="5400000" scaled="0"/>
                </a:gradFill>
              </a:endParaRPr>
            </a:p>
          </p:txBody>
        </p:sp>
        <p:sp>
          <p:nvSpPr>
            <p:cNvPr id="405" name="Rectangle 404"/>
            <p:cNvSpPr/>
            <p:nvPr/>
          </p:nvSpPr>
          <p:spPr bwMode="auto">
            <a:xfrm>
              <a:off x="2938647" y="612387"/>
              <a:ext cx="1068000" cy="2044439"/>
            </a:xfrm>
            <a:prstGeom prst="rect">
              <a:avLst/>
            </a:prstGeom>
            <a:noFill/>
            <a:ln w="19050">
              <a:solidFill>
                <a:schemeClr val="bg2">
                  <a:lumMod val="40000"/>
                  <a:lumOff val="60000"/>
                </a:schemeClr>
              </a:solidFill>
              <a:prstDash val="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08" rIns="0" bIns="45708" numCol="1" rtlCol="0" anchor="ctr" anchorCtr="0" compatLnSpc="1">
              <a:prstTxWarp prst="textNoShape">
                <a:avLst/>
              </a:prstTxWarp>
            </a:bodyPr>
            <a:lstStyle/>
            <a:p>
              <a:pPr algn="ctr" defTabSz="913916" fontAlgn="base">
                <a:spcBef>
                  <a:spcPct val="0"/>
                </a:spcBef>
                <a:spcAft>
                  <a:spcPct val="0"/>
                </a:spcAft>
              </a:pPr>
              <a:endParaRPr lang="en-US" sz="1960" dirty="0">
                <a:gradFill>
                  <a:gsLst>
                    <a:gs pos="0">
                      <a:srgbClr val="FFFFFF"/>
                    </a:gs>
                    <a:gs pos="100000">
                      <a:srgbClr val="FFFFFF"/>
                    </a:gs>
                  </a:gsLst>
                  <a:lin ang="5400000" scaled="0"/>
                </a:gradFill>
              </a:endParaRPr>
            </a:p>
          </p:txBody>
        </p:sp>
        <p:sp>
          <p:nvSpPr>
            <p:cNvPr id="406" name="Rectangle 405"/>
            <p:cNvSpPr/>
            <p:nvPr/>
          </p:nvSpPr>
          <p:spPr bwMode="auto">
            <a:xfrm>
              <a:off x="4052498" y="612387"/>
              <a:ext cx="1233904" cy="2044439"/>
            </a:xfrm>
            <a:prstGeom prst="rect">
              <a:avLst/>
            </a:prstGeom>
            <a:noFill/>
            <a:ln w="19050">
              <a:solidFill>
                <a:schemeClr val="bg2">
                  <a:lumMod val="40000"/>
                  <a:lumOff val="60000"/>
                </a:schemeClr>
              </a:solidFill>
              <a:prstDash val="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08" rIns="0" bIns="45708" numCol="1" rtlCol="0" anchor="ctr" anchorCtr="0" compatLnSpc="1">
              <a:prstTxWarp prst="textNoShape">
                <a:avLst/>
              </a:prstTxWarp>
            </a:bodyPr>
            <a:lstStyle/>
            <a:p>
              <a:pPr algn="ctr" defTabSz="913916" fontAlgn="base">
                <a:spcBef>
                  <a:spcPct val="0"/>
                </a:spcBef>
                <a:spcAft>
                  <a:spcPct val="0"/>
                </a:spcAft>
              </a:pPr>
              <a:endParaRPr lang="en-US" sz="1960" dirty="0">
                <a:gradFill>
                  <a:gsLst>
                    <a:gs pos="0">
                      <a:srgbClr val="FFFFFF"/>
                    </a:gs>
                    <a:gs pos="100000">
                      <a:srgbClr val="FFFFFF"/>
                    </a:gs>
                  </a:gsLst>
                  <a:lin ang="5400000" scaled="0"/>
                </a:gradFill>
              </a:endParaRPr>
            </a:p>
          </p:txBody>
        </p:sp>
        <p:cxnSp>
          <p:nvCxnSpPr>
            <p:cNvPr id="407" name="Straight Arrow Connector 406"/>
            <p:cNvCxnSpPr>
              <a:stCxn id="351" idx="2"/>
            </p:cNvCxnSpPr>
            <p:nvPr/>
          </p:nvCxnSpPr>
          <p:spPr>
            <a:xfrm flipV="1">
              <a:off x="1618367" y="1169604"/>
              <a:ext cx="333127" cy="408726"/>
            </a:xfrm>
            <a:prstGeom prst="straightConnector1">
              <a:avLst/>
            </a:prstGeom>
            <a:ln w="34925">
              <a:solidFill>
                <a:schemeClr val="accent2"/>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08" name="Straight Arrow Connector 407"/>
            <p:cNvCxnSpPr>
              <a:stCxn id="351" idx="2"/>
            </p:cNvCxnSpPr>
            <p:nvPr/>
          </p:nvCxnSpPr>
          <p:spPr>
            <a:xfrm>
              <a:off x="1618367" y="1578330"/>
              <a:ext cx="315098" cy="391499"/>
            </a:xfrm>
            <a:prstGeom prst="straightConnector1">
              <a:avLst/>
            </a:prstGeom>
            <a:ln w="34925">
              <a:solidFill>
                <a:schemeClr val="accent2"/>
              </a:solidFill>
              <a:headEnd type="none"/>
              <a:tailEnd type="triangle"/>
            </a:ln>
          </p:spPr>
          <p:style>
            <a:lnRef idx="1">
              <a:schemeClr val="accent1"/>
            </a:lnRef>
            <a:fillRef idx="0">
              <a:schemeClr val="accent1"/>
            </a:fillRef>
            <a:effectRef idx="0">
              <a:schemeClr val="accent1"/>
            </a:effectRef>
            <a:fontRef idx="minor">
              <a:schemeClr val="tx1"/>
            </a:fontRef>
          </p:style>
        </p:cxnSp>
        <p:grpSp>
          <p:nvGrpSpPr>
            <p:cNvPr id="409" name="Group 408"/>
            <p:cNvGrpSpPr/>
            <p:nvPr/>
          </p:nvGrpSpPr>
          <p:grpSpPr>
            <a:xfrm>
              <a:off x="8659045" y="9182"/>
              <a:ext cx="1585921" cy="2759871"/>
              <a:chOff x="6961757" y="1790180"/>
              <a:chExt cx="1694880" cy="3066530"/>
            </a:xfrm>
          </p:grpSpPr>
          <p:grpSp>
            <p:nvGrpSpPr>
              <p:cNvPr id="410" name="Group 409"/>
              <p:cNvGrpSpPr/>
              <p:nvPr/>
            </p:nvGrpSpPr>
            <p:grpSpPr>
              <a:xfrm>
                <a:off x="7244399" y="3515834"/>
                <a:ext cx="1133017" cy="1110494"/>
                <a:chOff x="6696647" y="2975554"/>
                <a:chExt cx="1133017" cy="1110494"/>
              </a:xfrm>
            </p:grpSpPr>
            <p:pic>
              <p:nvPicPr>
                <p:cNvPr id="417" name="Picture 4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5112" y="2975554"/>
                  <a:ext cx="780290" cy="780290"/>
                </a:xfrm>
                <a:prstGeom prst="rect">
                  <a:avLst/>
                </a:prstGeom>
              </p:spPr>
            </p:pic>
            <p:sp>
              <p:nvSpPr>
                <p:cNvPr id="418" name="TextBox 417"/>
                <p:cNvSpPr txBox="1"/>
                <p:nvPr/>
              </p:nvSpPr>
              <p:spPr>
                <a:xfrm>
                  <a:off x="6696647" y="3776234"/>
                  <a:ext cx="1133017" cy="309814"/>
                </a:xfrm>
                <a:prstGeom prst="rect">
                  <a:avLst/>
                </a:prstGeom>
                <a:noFill/>
              </p:spPr>
              <p:txBody>
                <a:bodyPr wrap="none" rtlCol="0">
                  <a:spAutoFit/>
                </a:bodyPr>
                <a:lstStyle/>
                <a:p>
                  <a:pPr algn="r"/>
                  <a:r>
                    <a:rPr lang="en-US" sz="1176" dirty="0">
                      <a:solidFill>
                        <a:srgbClr val="000000">
                          <a:lumMod val="65000"/>
                        </a:srgbClr>
                      </a:solidFill>
                    </a:rPr>
                    <a:t>XD VDI Host</a:t>
                  </a:r>
                </a:p>
              </p:txBody>
            </p:sp>
          </p:grpSp>
          <p:pic>
            <p:nvPicPr>
              <p:cNvPr id="411" name="Picture 4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42098" y="2529525"/>
                <a:ext cx="780290" cy="780290"/>
              </a:xfrm>
              <a:prstGeom prst="rect">
                <a:avLst/>
              </a:prstGeom>
            </p:spPr>
          </p:pic>
          <p:sp>
            <p:nvSpPr>
              <p:cNvPr id="412" name="Rectangle 411"/>
              <p:cNvSpPr/>
              <p:nvPr/>
            </p:nvSpPr>
            <p:spPr bwMode="auto">
              <a:xfrm>
                <a:off x="7153596" y="2343148"/>
                <a:ext cx="1503041" cy="2513562"/>
              </a:xfrm>
              <a:prstGeom prst="rect">
                <a:avLst/>
              </a:prstGeom>
              <a:noFill/>
              <a:ln w="19050">
                <a:solidFill>
                  <a:srgbClr val="00B0F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a:gradFill>
                    <a:gsLst>
                      <a:gs pos="0">
                        <a:srgbClr val="FFFFFF"/>
                      </a:gs>
                      <a:gs pos="100000">
                        <a:srgbClr val="FFFFFF"/>
                      </a:gs>
                    </a:gsLst>
                    <a:lin ang="5400000" scaled="0"/>
                  </a:gradFill>
                  <a:ea typeface="Segoe UI" pitchFamily="34" charset="0"/>
                  <a:cs typeface="Segoe UI" pitchFamily="34" charset="0"/>
                </a:endParaRPr>
              </a:p>
            </p:txBody>
          </p:sp>
          <p:grpSp>
            <p:nvGrpSpPr>
              <p:cNvPr id="413" name="Group 412"/>
              <p:cNvGrpSpPr/>
              <p:nvPr/>
            </p:nvGrpSpPr>
            <p:grpSpPr>
              <a:xfrm>
                <a:off x="6961757" y="1790180"/>
                <a:ext cx="780290" cy="780290"/>
                <a:chOff x="10158481" y="4325152"/>
                <a:chExt cx="780290" cy="780290"/>
              </a:xfrm>
            </p:grpSpPr>
            <p:sp>
              <p:nvSpPr>
                <p:cNvPr id="414" name="Oval 413"/>
                <p:cNvSpPr/>
                <p:nvPr/>
              </p:nvSpPr>
              <p:spPr bwMode="auto">
                <a:xfrm>
                  <a:off x="10308442" y="4623084"/>
                  <a:ext cx="304799" cy="285513"/>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a:gradFill>
                      <a:gsLst>
                        <a:gs pos="0">
                          <a:srgbClr val="FFFFFF"/>
                        </a:gs>
                        <a:gs pos="100000">
                          <a:srgbClr val="FFFFFF"/>
                        </a:gs>
                      </a:gsLst>
                      <a:lin ang="5400000" scaled="0"/>
                    </a:gradFill>
                    <a:ea typeface="Segoe UI" pitchFamily="34" charset="0"/>
                    <a:cs typeface="Segoe UI" pitchFamily="34" charset="0"/>
                  </a:endParaRPr>
                </a:p>
              </p:txBody>
            </p:sp>
            <p:sp>
              <p:nvSpPr>
                <p:cNvPr id="415" name="Oval 414"/>
                <p:cNvSpPr/>
                <p:nvPr/>
              </p:nvSpPr>
              <p:spPr bwMode="auto">
                <a:xfrm>
                  <a:off x="10524137" y="4494490"/>
                  <a:ext cx="304799" cy="285513"/>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a:gradFill>
                      <a:gsLst>
                        <a:gs pos="0">
                          <a:srgbClr val="FFFFFF"/>
                        </a:gs>
                        <a:gs pos="100000">
                          <a:srgbClr val="FFFFFF"/>
                        </a:gs>
                      </a:gsLst>
                      <a:lin ang="5400000" scaled="0"/>
                    </a:gradFill>
                    <a:ea typeface="Segoe UI" pitchFamily="34" charset="0"/>
                    <a:cs typeface="Segoe UI" pitchFamily="34" charset="0"/>
                  </a:endParaRPr>
                </a:p>
              </p:txBody>
            </p:sp>
            <p:pic>
              <p:nvPicPr>
                <p:cNvPr id="416" name="Picture 4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58481" y="4325152"/>
                  <a:ext cx="780290" cy="780290"/>
                </a:xfrm>
                <a:prstGeom prst="rect">
                  <a:avLst/>
                </a:prstGeom>
              </p:spPr>
            </p:pic>
          </p:grpSp>
        </p:grpSp>
        <p:sp>
          <p:nvSpPr>
            <p:cNvPr id="419" name="TextBox 418"/>
            <p:cNvSpPr txBox="1"/>
            <p:nvPr/>
          </p:nvSpPr>
          <p:spPr>
            <a:xfrm>
              <a:off x="1476813" y="1072706"/>
              <a:ext cx="423941" cy="263458"/>
            </a:xfrm>
            <a:prstGeom prst="rect">
              <a:avLst/>
            </a:prstGeom>
            <a:noFill/>
          </p:spPr>
          <p:txBody>
            <a:bodyPr wrap="none" rtlCol="0">
              <a:spAutoFit/>
            </a:bodyPr>
            <a:lstStyle/>
            <a:p>
              <a:pPr algn="r"/>
              <a:r>
                <a:rPr lang="en-US" sz="1078" dirty="0">
                  <a:solidFill>
                    <a:srgbClr val="DC3C00"/>
                  </a:solidFill>
                </a:rPr>
                <a:t>443</a:t>
              </a:r>
            </a:p>
          </p:txBody>
        </p:sp>
        <p:sp>
          <p:nvSpPr>
            <p:cNvPr id="420" name="TextBox 419"/>
            <p:cNvSpPr txBox="1"/>
            <p:nvPr/>
          </p:nvSpPr>
          <p:spPr>
            <a:xfrm>
              <a:off x="1476813" y="1834691"/>
              <a:ext cx="423941" cy="263458"/>
            </a:xfrm>
            <a:prstGeom prst="rect">
              <a:avLst/>
            </a:prstGeom>
            <a:noFill/>
          </p:spPr>
          <p:txBody>
            <a:bodyPr wrap="none" rtlCol="0">
              <a:spAutoFit/>
            </a:bodyPr>
            <a:lstStyle/>
            <a:p>
              <a:pPr algn="r"/>
              <a:r>
                <a:rPr lang="en-US" sz="1078" dirty="0">
                  <a:solidFill>
                    <a:srgbClr val="DC3C00"/>
                  </a:solidFill>
                </a:rPr>
                <a:t>443</a:t>
              </a:r>
            </a:p>
          </p:txBody>
        </p:sp>
        <p:sp>
          <p:nvSpPr>
            <p:cNvPr id="421" name="TextBox 420"/>
            <p:cNvSpPr txBox="1"/>
            <p:nvPr/>
          </p:nvSpPr>
          <p:spPr>
            <a:xfrm>
              <a:off x="670624" y="1450049"/>
              <a:ext cx="423941" cy="263458"/>
            </a:xfrm>
            <a:prstGeom prst="rect">
              <a:avLst/>
            </a:prstGeom>
            <a:noFill/>
          </p:spPr>
          <p:txBody>
            <a:bodyPr wrap="none" rtlCol="0">
              <a:spAutoFit/>
            </a:bodyPr>
            <a:lstStyle/>
            <a:p>
              <a:pPr algn="r"/>
              <a:r>
                <a:rPr lang="en-US" sz="1078" dirty="0">
                  <a:solidFill>
                    <a:srgbClr val="FFFFFF"/>
                  </a:solidFill>
                </a:rPr>
                <a:t>443</a:t>
              </a:r>
            </a:p>
          </p:txBody>
        </p:sp>
        <p:sp>
          <p:nvSpPr>
            <p:cNvPr id="606" name="TextBox 605"/>
            <p:cNvSpPr txBox="1"/>
            <p:nvPr/>
          </p:nvSpPr>
          <p:spPr>
            <a:xfrm rot="16200000">
              <a:off x="333319" y="2545343"/>
              <a:ext cx="1724221" cy="263458"/>
            </a:xfrm>
            <a:prstGeom prst="rect">
              <a:avLst/>
            </a:prstGeom>
            <a:noFill/>
          </p:spPr>
          <p:txBody>
            <a:bodyPr wrap="none" rtlCol="0">
              <a:spAutoFit/>
            </a:bodyPr>
            <a:lstStyle/>
            <a:p>
              <a:pPr algn="r"/>
              <a:r>
                <a:rPr lang="en-US" sz="1078" dirty="0">
                  <a:solidFill>
                    <a:srgbClr val="FFFFFF"/>
                  </a:solidFill>
                </a:rPr>
                <a:t>WestCitrix.CloudApp.net</a:t>
              </a:r>
            </a:p>
          </p:txBody>
        </p:sp>
        <p:sp>
          <p:nvSpPr>
            <p:cNvPr id="185" name="Rectangle 184"/>
            <p:cNvSpPr/>
            <p:nvPr/>
          </p:nvSpPr>
          <p:spPr bwMode="auto">
            <a:xfrm>
              <a:off x="5336924" y="614623"/>
              <a:ext cx="836796" cy="2044439"/>
            </a:xfrm>
            <a:prstGeom prst="rect">
              <a:avLst/>
            </a:prstGeom>
            <a:noFill/>
            <a:ln w="19050">
              <a:solidFill>
                <a:schemeClr val="bg2">
                  <a:lumMod val="40000"/>
                  <a:lumOff val="60000"/>
                </a:schemeClr>
              </a:solidFill>
              <a:prstDash val="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08" rIns="0" bIns="45708" numCol="1" rtlCol="0" anchor="ctr" anchorCtr="0" compatLnSpc="1">
              <a:prstTxWarp prst="textNoShape">
                <a:avLst/>
              </a:prstTxWarp>
            </a:bodyPr>
            <a:lstStyle/>
            <a:p>
              <a:pPr algn="ctr" defTabSz="913916" fontAlgn="base">
                <a:spcBef>
                  <a:spcPct val="0"/>
                </a:spcBef>
                <a:spcAft>
                  <a:spcPct val="0"/>
                </a:spcAft>
              </a:pPr>
              <a:endParaRPr lang="en-US" sz="1960" dirty="0">
                <a:gradFill>
                  <a:gsLst>
                    <a:gs pos="0">
                      <a:srgbClr val="FFFFFF"/>
                    </a:gs>
                    <a:gs pos="100000">
                      <a:srgbClr val="FFFFFF"/>
                    </a:gs>
                  </a:gsLst>
                  <a:lin ang="5400000" scaled="0"/>
                </a:gradFill>
              </a:endParaRPr>
            </a:p>
          </p:txBody>
        </p:sp>
      </p:grpSp>
    </p:spTree>
    <p:extLst>
      <p:ext uri="{BB962C8B-B14F-4D97-AF65-F5344CB8AC3E}">
        <p14:creationId xmlns:p14="http://schemas.microsoft.com/office/powerpoint/2010/main" val="10060299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2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3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0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3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7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7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5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5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3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6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6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3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52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527"/>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52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8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523"/>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526"/>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544"/>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524"/>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520"/>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521"/>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543"/>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518"/>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519"/>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542"/>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nodeType="clickEffect">
                                  <p:stCondLst>
                                    <p:cond delay="0"/>
                                  </p:stCondLst>
                                  <p:childTnLst>
                                    <p:set>
                                      <p:cBhvr>
                                        <p:cTn id="100" dur="1" fill="hold">
                                          <p:stCondLst>
                                            <p:cond delay="0"/>
                                          </p:stCondLst>
                                        </p:cTn>
                                        <p:tgtEl>
                                          <p:spTgt spid="570"/>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539"/>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569"/>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536"/>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552"/>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540"/>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537"/>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551"/>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nodeType="clickEffect">
                                  <p:stCondLst>
                                    <p:cond delay="0"/>
                                  </p:stCondLst>
                                  <p:childTnLst>
                                    <p:set>
                                      <p:cBhvr>
                                        <p:cTn id="118" dur="1" fill="hold">
                                          <p:stCondLst>
                                            <p:cond delay="0"/>
                                          </p:stCondLst>
                                        </p:cTn>
                                        <p:tgtEl>
                                          <p:spTgt spid="541"/>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560"/>
                                        </p:tgtEl>
                                        <p:attrNameLst>
                                          <p:attrName>style.visibility</p:attrName>
                                        </p:attrNameLst>
                                      </p:cBhvr>
                                      <p:to>
                                        <p:strVal val="visible"/>
                                      </p:to>
                                    </p:set>
                                  </p:childTnLst>
                                </p:cTn>
                              </p:par>
                              <p:par>
                                <p:cTn id="121" presetID="1" presetClass="entr" presetSubtype="0" fill="hold" nodeType="withEffect">
                                  <p:stCondLst>
                                    <p:cond delay="0"/>
                                  </p:stCondLst>
                                  <p:childTnLst>
                                    <p:set>
                                      <p:cBhvr>
                                        <p:cTn id="122" dur="1" fill="hold">
                                          <p:stCondLst>
                                            <p:cond delay="0"/>
                                          </p:stCondLst>
                                        </p:cTn>
                                        <p:tgtEl>
                                          <p:spTgt spid="561"/>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538"/>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nodeType="clickEffect">
                                  <p:stCondLst>
                                    <p:cond delay="0"/>
                                  </p:stCondLst>
                                  <p:childTnLst>
                                    <p:set>
                                      <p:cBhvr>
                                        <p:cTn id="128" dur="1" fill="hold">
                                          <p:stCondLst>
                                            <p:cond delay="0"/>
                                          </p:stCondLst>
                                        </p:cTn>
                                        <p:tgtEl>
                                          <p:spTgt spid="4"/>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nodeType="clickEffect">
                                  <p:stCondLst>
                                    <p:cond delay="0"/>
                                  </p:stCondLst>
                                  <p:childTnLst>
                                    <p:set>
                                      <p:cBhvr>
                                        <p:cTn id="132" dur="1" fill="hold">
                                          <p:stCondLst>
                                            <p:cond delay="0"/>
                                          </p:stCondLst>
                                        </p:cTn>
                                        <p:tgtEl>
                                          <p:spTgt spid="5"/>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nodeType="clickEffect">
                                  <p:stCondLst>
                                    <p:cond delay="0"/>
                                  </p:stCondLst>
                                  <p:childTnLst>
                                    <p:set>
                                      <p:cBhvr>
                                        <p:cTn id="136" dur="1" fill="hold">
                                          <p:stCondLst>
                                            <p:cond delay="0"/>
                                          </p:stCondLst>
                                        </p:cTn>
                                        <p:tgtEl>
                                          <p:spTgt spid="608"/>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6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 grpId="0" animBg="1"/>
      <p:bldP spid="517" grpId="0"/>
      <p:bldP spid="529" grpId="0" animBg="1"/>
      <p:bldP spid="571" grpId="0" animBg="1"/>
      <p:bldP spid="562" grpId="0" animBg="1"/>
      <p:bldP spid="533" grpId="0" animBg="1"/>
      <p:bldP spid="534" grpId="0" animBg="1"/>
      <p:bldP spid="535" grpId="0" animBg="1"/>
      <p:bldP spid="536" grpId="0"/>
      <p:bldP spid="537" grpId="0"/>
      <p:bldP spid="538" grpId="0"/>
      <p:bldP spid="542" grpId="0" animBg="1"/>
      <p:bldP spid="543" grpId="0" animBg="1"/>
      <p:bldP spid="544" grpId="0" animBg="1"/>
      <p:bldP spid="553" grpId="0" animBg="1"/>
      <p:bldP spid="605" grpId="0"/>
      <p:bldP spid="607" grpId="0"/>
      <p:bldP spid="18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36575" y="2698182"/>
            <a:ext cx="11234738" cy="579646"/>
          </a:xfrm>
        </p:spPr>
        <p:txBody>
          <a:bodyPr/>
          <a:lstStyle/>
          <a:p>
            <a:r>
              <a:rPr lang="en-US" sz="3600" dirty="0" smtClean="0"/>
              <a:t>You can </a:t>
            </a:r>
            <a:r>
              <a:rPr lang="en-US" sz="3600" dirty="0"/>
              <a:t>build </a:t>
            </a:r>
            <a:r>
              <a:rPr lang="en-US" sz="3600" dirty="0" smtClean="0"/>
              <a:t>XenApp/</a:t>
            </a:r>
            <a:r>
              <a:rPr lang="en-US" sz="3600" dirty="0" err="1" smtClean="0"/>
              <a:t>XenDesktop</a:t>
            </a:r>
            <a:r>
              <a:rPr lang="en-US" sz="3600" dirty="0" smtClean="0"/>
              <a:t> </a:t>
            </a:r>
            <a:r>
              <a:rPr lang="en-US" sz="3600" dirty="0"/>
              <a:t>7.6 </a:t>
            </a:r>
            <a:r>
              <a:rPr lang="en-US" sz="3600" dirty="0" smtClean="0"/>
              <a:t>in </a:t>
            </a:r>
            <a:r>
              <a:rPr lang="en-US" sz="3600" dirty="0"/>
              <a:t>Azure </a:t>
            </a:r>
            <a:r>
              <a:rPr lang="en-US" sz="3600" dirty="0" smtClean="0"/>
              <a:t>today</a:t>
            </a:r>
            <a:endParaRPr lang="en-US" sz="3600" dirty="0"/>
          </a:p>
        </p:txBody>
      </p:sp>
      <p:sp>
        <p:nvSpPr>
          <p:cNvPr id="5" name="Text Placeholder 4"/>
          <p:cNvSpPr>
            <a:spLocks noGrp="1"/>
          </p:cNvSpPr>
          <p:nvPr>
            <p:ph type="body" sz="quarter" idx="11"/>
          </p:nvPr>
        </p:nvSpPr>
        <p:spPr/>
        <p:txBody>
          <a:bodyPr/>
          <a:lstStyle/>
          <a:p>
            <a:r>
              <a:rPr lang="en-US" dirty="0" smtClean="0"/>
              <a:t>Apps</a:t>
            </a:r>
            <a:r>
              <a:rPr lang="en-US" dirty="0"/>
              <a:t>, Sessions and server VDI </a:t>
            </a:r>
            <a:r>
              <a:rPr lang="en-US" dirty="0" smtClean="0"/>
              <a:t>are available</a:t>
            </a:r>
            <a:endParaRPr lang="en-US" dirty="0"/>
          </a:p>
        </p:txBody>
      </p:sp>
    </p:spTree>
    <p:extLst>
      <p:ext uri="{BB962C8B-B14F-4D97-AF65-F5344CB8AC3E}">
        <p14:creationId xmlns:p14="http://schemas.microsoft.com/office/powerpoint/2010/main" val="3702251159"/>
      </p:ext>
    </p:extLst>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How do I do this?</a:t>
            </a:r>
            <a:endParaRPr lang="en-US" dirty="0"/>
          </a:p>
        </p:txBody>
      </p:sp>
    </p:spTree>
    <p:extLst>
      <p:ext uri="{BB962C8B-B14F-4D97-AF65-F5344CB8AC3E}">
        <p14:creationId xmlns:p14="http://schemas.microsoft.com/office/powerpoint/2010/main" val="3654919557"/>
      </p:ext>
    </p:extLst>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Recipe for success</a:t>
            </a:r>
          </a:p>
        </p:txBody>
      </p:sp>
      <p:sp>
        <p:nvSpPr>
          <p:cNvPr id="4" name="Content Placeholder 3"/>
          <p:cNvSpPr>
            <a:spLocks noGrp="1"/>
          </p:cNvSpPr>
          <p:nvPr>
            <p:ph sz="quarter" idx="20"/>
          </p:nvPr>
        </p:nvSpPr>
        <p:spPr>
          <a:xfrm>
            <a:off x="448055" y="1064668"/>
            <a:ext cx="11309783" cy="4526280"/>
          </a:xfrm>
        </p:spPr>
        <p:txBody>
          <a:bodyPr/>
          <a:lstStyle/>
          <a:p>
            <a:endParaRPr lang="en-US" dirty="0"/>
          </a:p>
          <a:p>
            <a:r>
              <a:rPr lang="en-US" dirty="0" smtClean="0"/>
              <a:t>Configure your </a:t>
            </a:r>
            <a:r>
              <a:rPr lang="en-US" dirty="0"/>
              <a:t>Azure </a:t>
            </a:r>
            <a:r>
              <a:rPr lang="en-US" dirty="0" smtClean="0"/>
              <a:t>topology.</a:t>
            </a:r>
            <a:endParaRPr lang="en-US" dirty="0"/>
          </a:p>
          <a:p>
            <a:r>
              <a:rPr lang="en-US" dirty="0" smtClean="0"/>
              <a:t>Install </a:t>
            </a:r>
            <a:r>
              <a:rPr lang="en-US" dirty="0" err="1" smtClean="0"/>
              <a:t>XenDesktop</a:t>
            </a:r>
            <a:r>
              <a:rPr lang="en-US" dirty="0" smtClean="0"/>
              <a:t> infrastructure components.</a:t>
            </a:r>
            <a:endParaRPr lang="en-US" dirty="0"/>
          </a:p>
          <a:p>
            <a:r>
              <a:rPr lang="en-US" dirty="0"/>
              <a:t>Prepare </a:t>
            </a:r>
            <a:r>
              <a:rPr lang="en-US" dirty="0" smtClean="0"/>
              <a:t>and capture your </a:t>
            </a:r>
            <a:r>
              <a:rPr lang="en-US" dirty="0"/>
              <a:t>golden </a:t>
            </a:r>
            <a:r>
              <a:rPr lang="en-US" dirty="0" smtClean="0"/>
              <a:t>image.</a:t>
            </a:r>
            <a:endParaRPr lang="en-US" dirty="0"/>
          </a:p>
          <a:p>
            <a:r>
              <a:rPr lang="en-US" dirty="0" smtClean="0"/>
              <a:t>Create XenApp server VMs based on golden image. </a:t>
            </a:r>
            <a:endParaRPr lang="en-US" dirty="0"/>
          </a:p>
          <a:p>
            <a:r>
              <a:rPr lang="en-US" dirty="0"/>
              <a:t>Add </a:t>
            </a:r>
            <a:r>
              <a:rPr lang="en-US" dirty="0" smtClean="0"/>
              <a:t>XA VMs </a:t>
            </a:r>
            <a:r>
              <a:rPr lang="en-US" dirty="0"/>
              <a:t>to Machine </a:t>
            </a:r>
            <a:r>
              <a:rPr lang="en-US" dirty="0" smtClean="0"/>
              <a:t>Catalog and create Delivery Group.</a:t>
            </a:r>
          </a:p>
          <a:p>
            <a:r>
              <a:rPr lang="en-US" dirty="0" smtClean="0"/>
              <a:t>Install and configure Netscaler Gateway.</a:t>
            </a:r>
          </a:p>
          <a:p>
            <a:r>
              <a:rPr lang="en-US" dirty="0" smtClean="0"/>
              <a:t>Configure Storefront.</a:t>
            </a:r>
            <a:endParaRPr lang="en-US" dirty="0"/>
          </a:p>
          <a:p>
            <a:pPr marL="0" indent="0">
              <a:buNone/>
            </a:pPr>
            <a:endParaRPr lang="en-US" dirty="0"/>
          </a:p>
        </p:txBody>
      </p:sp>
    </p:spTree>
    <p:extLst>
      <p:ext uri="{BB962C8B-B14F-4D97-AF65-F5344CB8AC3E}">
        <p14:creationId xmlns:p14="http://schemas.microsoft.com/office/powerpoint/2010/main" val="418260279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xEl>
                                              <p:pRg st="2" end="2"/>
                                            </p:txEl>
                                          </p:spTgt>
                                        </p:tgtEl>
                                      </p:cBhvr>
                                    </p:animEffect>
                                    <p:set>
                                      <p:cBhvr>
                                        <p:cTn id="7" dur="1" fill="hold">
                                          <p:stCondLst>
                                            <p:cond delay="499"/>
                                          </p:stCondLst>
                                        </p:cTn>
                                        <p:tgtEl>
                                          <p:spTgt spid="4">
                                            <p:txEl>
                                              <p:pRg st="2" end="2"/>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4">
                                            <p:txEl>
                                              <p:pRg st="3" end="3"/>
                                            </p:txEl>
                                          </p:spTgt>
                                        </p:tgtEl>
                                      </p:cBhvr>
                                    </p:animEffect>
                                    <p:set>
                                      <p:cBhvr>
                                        <p:cTn id="10" dur="1" fill="hold">
                                          <p:stCondLst>
                                            <p:cond delay="499"/>
                                          </p:stCondLst>
                                        </p:cTn>
                                        <p:tgtEl>
                                          <p:spTgt spid="4">
                                            <p:txEl>
                                              <p:pRg st="3" end="3"/>
                                            </p:txEl>
                                          </p:spTgt>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4">
                                            <p:txEl>
                                              <p:pRg st="4" end="4"/>
                                            </p:txEl>
                                          </p:spTgt>
                                        </p:tgtEl>
                                      </p:cBhvr>
                                    </p:animEffect>
                                    <p:set>
                                      <p:cBhvr>
                                        <p:cTn id="13" dur="1" fill="hold">
                                          <p:stCondLst>
                                            <p:cond delay="499"/>
                                          </p:stCondLst>
                                        </p:cTn>
                                        <p:tgtEl>
                                          <p:spTgt spid="4">
                                            <p:txEl>
                                              <p:pRg st="4" end="4"/>
                                            </p:txEl>
                                          </p:spTgt>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4">
                                            <p:txEl>
                                              <p:pRg st="5" end="5"/>
                                            </p:txEl>
                                          </p:spTgt>
                                        </p:tgtEl>
                                      </p:cBhvr>
                                    </p:animEffect>
                                    <p:set>
                                      <p:cBhvr>
                                        <p:cTn id="16" dur="1" fill="hold">
                                          <p:stCondLst>
                                            <p:cond delay="499"/>
                                          </p:stCondLst>
                                        </p:cTn>
                                        <p:tgtEl>
                                          <p:spTgt spid="4">
                                            <p:txEl>
                                              <p:pRg st="5" end="5"/>
                                            </p:txEl>
                                          </p:spTgt>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4">
                                            <p:txEl>
                                              <p:pRg st="6" end="6"/>
                                            </p:txEl>
                                          </p:spTgt>
                                        </p:tgtEl>
                                      </p:cBhvr>
                                    </p:animEffect>
                                    <p:set>
                                      <p:cBhvr>
                                        <p:cTn id="19" dur="1" fill="hold">
                                          <p:stCondLst>
                                            <p:cond delay="499"/>
                                          </p:stCondLst>
                                        </p:cTn>
                                        <p:tgtEl>
                                          <p:spTgt spid="4">
                                            <p:txEl>
                                              <p:pRg st="6" end="6"/>
                                            </p:txEl>
                                          </p:spTgt>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4">
                                            <p:txEl>
                                              <p:pRg st="7" end="7"/>
                                            </p:txEl>
                                          </p:spTgt>
                                        </p:tgtEl>
                                      </p:cBhvr>
                                    </p:animEffect>
                                    <p:set>
                                      <p:cBhvr>
                                        <p:cTn id="22" dur="1" fill="hold">
                                          <p:stCondLst>
                                            <p:cond delay="499"/>
                                          </p:stCondLst>
                                        </p:cTn>
                                        <p:tgtEl>
                                          <p:spTgt spid="4">
                                            <p:txEl>
                                              <p:pRg st="7" end="7"/>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Configure your Azure topology</a:t>
            </a:r>
          </a:p>
        </p:txBody>
      </p:sp>
      <p:sp>
        <p:nvSpPr>
          <p:cNvPr id="2" name="Text Placeholder 1"/>
          <p:cNvSpPr>
            <a:spLocks noGrp="1"/>
          </p:cNvSpPr>
          <p:nvPr>
            <p:ph type="body" sz="quarter" idx="4294967295"/>
          </p:nvPr>
        </p:nvSpPr>
        <p:spPr>
          <a:xfrm>
            <a:off x="0" y="1381125"/>
            <a:ext cx="2928938" cy="5842000"/>
          </a:xfrm>
        </p:spPr>
        <p:txBody>
          <a:bodyPr/>
          <a:lstStyle/>
          <a:p>
            <a:endParaRPr lang="en-US" dirty="0" smtClean="0"/>
          </a:p>
          <a:p>
            <a:r>
              <a:rPr lang="en-US" dirty="0" smtClean="0"/>
              <a:t>Create </a:t>
            </a:r>
            <a:r>
              <a:rPr lang="en-US" dirty="0"/>
              <a:t>virtual network – virtual network address space</a:t>
            </a:r>
          </a:p>
          <a:p>
            <a:endParaRPr lang="en-US" dirty="0"/>
          </a:p>
          <a:p>
            <a:endParaRPr lang="en-US" dirty="0"/>
          </a:p>
          <a:p>
            <a:r>
              <a:rPr lang="en-US" dirty="0"/>
              <a:t>Create virtual network – DNS server</a:t>
            </a:r>
          </a:p>
        </p:txBody>
      </p:sp>
      <p:pic>
        <p:nvPicPr>
          <p:cNvPr id="7" name="Picture 6"/>
          <p:cNvPicPr>
            <a:picLocks noChangeAspect="1"/>
          </p:cNvPicPr>
          <p:nvPr/>
        </p:nvPicPr>
        <p:blipFill>
          <a:blip r:embed="rId2"/>
          <a:stretch>
            <a:fillRect/>
          </a:stretch>
        </p:blipFill>
        <p:spPr>
          <a:xfrm>
            <a:off x="3352145" y="1337887"/>
            <a:ext cx="8569830" cy="3059275"/>
          </a:xfrm>
          <a:prstGeom prst="rect">
            <a:avLst/>
          </a:prstGeom>
        </p:spPr>
      </p:pic>
      <p:pic>
        <p:nvPicPr>
          <p:cNvPr id="6" name="Picture 5"/>
          <p:cNvPicPr>
            <a:picLocks noChangeAspect="1"/>
          </p:cNvPicPr>
          <p:nvPr/>
        </p:nvPicPr>
        <p:blipFill>
          <a:blip r:embed="rId3"/>
          <a:stretch>
            <a:fillRect/>
          </a:stretch>
        </p:blipFill>
        <p:spPr>
          <a:xfrm>
            <a:off x="3352145" y="4541912"/>
            <a:ext cx="8364453" cy="1922207"/>
          </a:xfrm>
          <a:prstGeom prst="rect">
            <a:avLst/>
          </a:prstGeom>
        </p:spPr>
      </p:pic>
    </p:spTree>
    <p:extLst>
      <p:ext uri="{BB962C8B-B14F-4D97-AF65-F5344CB8AC3E}">
        <p14:creationId xmlns:p14="http://schemas.microsoft.com/office/powerpoint/2010/main" val="417289056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Configure your Azure </a:t>
            </a:r>
            <a:r>
              <a:rPr lang="en-US" dirty="0" smtClean="0"/>
              <a:t>topology (</a:t>
            </a:r>
            <a:r>
              <a:rPr lang="en-US" dirty="0"/>
              <a:t>continued)</a:t>
            </a:r>
          </a:p>
        </p:txBody>
      </p:sp>
      <p:sp>
        <p:nvSpPr>
          <p:cNvPr id="2" name="Text Placeholder 1"/>
          <p:cNvSpPr>
            <a:spLocks noGrp="1"/>
          </p:cNvSpPr>
          <p:nvPr>
            <p:ph type="body" sz="quarter" idx="4294967295"/>
          </p:nvPr>
        </p:nvSpPr>
        <p:spPr>
          <a:xfrm>
            <a:off x="448056" y="1161088"/>
            <a:ext cx="2733735" cy="4767262"/>
          </a:xfrm>
        </p:spPr>
        <p:txBody>
          <a:bodyPr/>
          <a:lstStyle/>
          <a:p>
            <a:pPr marL="0" indent="0">
              <a:buNone/>
            </a:pPr>
            <a:endParaRPr lang="en-US" sz="3136" dirty="0" smtClean="0">
              <a:solidFill>
                <a:schemeClr val="tx1"/>
              </a:solidFill>
            </a:endParaRPr>
          </a:p>
          <a:p>
            <a:r>
              <a:rPr lang="en-US" dirty="0" smtClean="0"/>
              <a:t>Create </a:t>
            </a:r>
            <a:r>
              <a:rPr lang="en-US" dirty="0"/>
              <a:t>storage accounts</a:t>
            </a:r>
          </a:p>
          <a:p>
            <a:endParaRPr lang="en-US" dirty="0" smtClean="0"/>
          </a:p>
          <a:p>
            <a:endParaRPr lang="en-US" dirty="0"/>
          </a:p>
          <a:p>
            <a:endParaRPr lang="en-US" dirty="0"/>
          </a:p>
          <a:p>
            <a:r>
              <a:rPr lang="en-US" dirty="0"/>
              <a:t>Create cloud services</a:t>
            </a:r>
          </a:p>
          <a:p>
            <a:pPr marL="0" indent="0">
              <a:buNone/>
            </a:pPr>
            <a:endParaRPr lang="en-US" dirty="0">
              <a:gradFill>
                <a:gsLst>
                  <a:gs pos="2920">
                    <a:schemeClr val="tx2"/>
                  </a:gs>
                  <a:gs pos="39000">
                    <a:schemeClr val="tx2"/>
                  </a:gs>
                </a:gsLst>
                <a:lin ang="5400000" scaled="0"/>
              </a:gradFill>
            </a:endParaRPr>
          </a:p>
        </p:txBody>
      </p:sp>
      <p:pic>
        <p:nvPicPr>
          <p:cNvPr id="7" name="Picture 6"/>
          <p:cNvPicPr/>
          <p:nvPr/>
        </p:nvPicPr>
        <p:blipFill>
          <a:blip r:embed="rId3"/>
          <a:stretch>
            <a:fillRect/>
          </a:stretch>
        </p:blipFill>
        <p:spPr>
          <a:xfrm>
            <a:off x="3181791" y="1588958"/>
            <a:ext cx="8440453" cy="1556055"/>
          </a:xfrm>
          <a:prstGeom prst="rect">
            <a:avLst/>
          </a:prstGeom>
        </p:spPr>
      </p:pic>
      <p:pic>
        <p:nvPicPr>
          <p:cNvPr id="8" name="Picture 7"/>
          <p:cNvPicPr/>
          <p:nvPr/>
        </p:nvPicPr>
        <p:blipFill>
          <a:blip r:embed="rId4"/>
          <a:stretch>
            <a:fillRect/>
          </a:stretch>
        </p:blipFill>
        <p:spPr>
          <a:xfrm>
            <a:off x="3181791" y="4343860"/>
            <a:ext cx="8165763" cy="1368986"/>
          </a:xfrm>
          <a:prstGeom prst="rect">
            <a:avLst/>
          </a:prstGeom>
        </p:spPr>
      </p:pic>
    </p:spTree>
    <p:extLst>
      <p:ext uri="{BB962C8B-B14F-4D97-AF65-F5344CB8AC3E}">
        <p14:creationId xmlns:p14="http://schemas.microsoft.com/office/powerpoint/2010/main" val="316429944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Configure your Azure </a:t>
            </a:r>
            <a:r>
              <a:rPr lang="en-US" dirty="0" smtClean="0"/>
              <a:t>topology (</a:t>
            </a:r>
            <a:r>
              <a:rPr lang="en-US" dirty="0"/>
              <a:t>continued</a:t>
            </a:r>
            <a:r>
              <a:rPr lang="en-US" dirty="0" smtClean="0"/>
              <a:t>)</a:t>
            </a:r>
            <a:endParaRPr lang="en-US" dirty="0"/>
          </a:p>
        </p:txBody>
      </p:sp>
      <p:sp>
        <p:nvSpPr>
          <p:cNvPr id="4" name="Text Placeholder 3"/>
          <p:cNvSpPr>
            <a:spLocks noGrp="1"/>
          </p:cNvSpPr>
          <p:nvPr>
            <p:ph type="body" sz="quarter" idx="11"/>
          </p:nvPr>
        </p:nvSpPr>
        <p:spPr>
          <a:xfrm>
            <a:off x="269170" y="2617481"/>
            <a:ext cx="2987303" cy="1484107"/>
          </a:xfrm>
        </p:spPr>
        <p:txBody>
          <a:bodyPr/>
          <a:lstStyle/>
          <a:p>
            <a:pPr marL="227013" indent="-227013">
              <a:buFont typeface="Arial"/>
              <a:buChar char="•"/>
            </a:pPr>
            <a:r>
              <a:rPr lang="en-US" dirty="0">
                <a:solidFill>
                  <a:schemeClr val="bg2"/>
                </a:solidFill>
              </a:rPr>
              <a:t>Create VMs – preferably set to static IPs</a:t>
            </a:r>
          </a:p>
        </p:txBody>
      </p:sp>
      <p:pic>
        <p:nvPicPr>
          <p:cNvPr id="2" name="Picture 1"/>
          <p:cNvPicPr>
            <a:picLocks noChangeAspect="1"/>
          </p:cNvPicPr>
          <p:nvPr/>
        </p:nvPicPr>
        <p:blipFill>
          <a:blip r:embed="rId3"/>
          <a:stretch>
            <a:fillRect/>
          </a:stretch>
        </p:blipFill>
        <p:spPr>
          <a:xfrm>
            <a:off x="3256473" y="1894227"/>
            <a:ext cx="8490159" cy="2930613"/>
          </a:xfrm>
          <a:prstGeom prst="rect">
            <a:avLst/>
          </a:prstGeom>
        </p:spPr>
      </p:pic>
    </p:spTree>
    <p:extLst>
      <p:ext uri="{BB962C8B-B14F-4D97-AF65-F5344CB8AC3E}">
        <p14:creationId xmlns:p14="http://schemas.microsoft.com/office/powerpoint/2010/main" val="4950816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8831" y="78828"/>
            <a:ext cx="11309783" cy="775611"/>
          </a:xfrm>
        </p:spPr>
        <p:txBody>
          <a:bodyPr/>
          <a:lstStyle/>
          <a:p>
            <a:r>
              <a:rPr lang="en-US" dirty="0" smtClean="0"/>
              <a:t>Provisioning script used to create infrastructure VMs</a:t>
            </a:r>
            <a:endParaRPr lang="en-US" dirty="0"/>
          </a:p>
        </p:txBody>
      </p:sp>
      <p:sp>
        <p:nvSpPr>
          <p:cNvPr id="5" name="Text Placeholder 4"/>
          <p:cNvSpPr>
            <a:spLocks noGrp="1"/>
          </p:cNvSpPr>
          <p:nvPr>
            <p:ph type="body" sz="quarter" idx="10"/>
          </p:nvPr>
        </p:nvSpPr>
        <p:spPr>
          <a:xfrm>
            <a:off x="269169" y="997543"/>
            <a:ext cx="11650487" cy="2089751"/>
          </a:xfrm>
        </p:spPr>
        <p:txBody>
          <a:bodyPr/>
          <a:lstStyle/>
          <a:p>
            <a:pPr>
              <a:spcBef>
                <a:spcPts val="0"/>
              </a:spcBef>
            </a:pPr>
            <a:r>
              <a:rPr lang="en-US" sz="1200" dirty="0"/>
              <a:t>Add-</a:t>
            </a:r>
            <a:r>
              <a:rPr lang="en-US" sz="1200" dirty="0" err="1"/>
              <a:t>AzureAccount</a:t>
            </a:r>
            <a:endParaRPr lang="en-US" sz="1200" dirty="0"/>
          </a:p>
          <a:p>
            <a:pPr>
              <a:spcBef>
                <a:spcPts val="0"/>
              </a:spcBef>
            </a:pPr>
            <a:endParaRPr lang="en-US" sz="1200" dirty="0"/>
          </a:p>
          <a:p>
            <a:pPr>
              <a:spcBef>
                <a:spcPts val="0"/>
              </a:spcBef>
            </a:pPr>
            <a:r>
              <a:rPr lang="en-US" sz="1200" dirty="0"/>
              <a:t>##Get-</a:t>
            </a:r>
            <a:r>
              <a:rPr lang="en-US" sz="1200" dirty="0" err="1"/>
              <a:t>AzureSubscription</a:t>
            </a:r>
            <a:r>
              <a:rPr lang="en-US" sz="1200" dirty="0"/>
              <a:t> | select </a:t>
            </a:r>
            <a:r>
              <a:rPr lang="en-US" sz="1200" dirty="0" err="1"/>
              <a:t>SubscriptionName</a:t>
            </a:r>
            <a:endParaRPr lang="en-US" sz="1200" dirty="0"/>
          </a:p>
          <a:p>
            <a:pPr>
              <a:spcBef>
                <a:spcPts val="0"/>
              </a:spcBef>
            </a:pPr>
            <a:r>
              <a:rPr lang="en-US" sz="1200" dirty="0"/>
              <a:t>$</a:t>
            </a:r>
            <a:r>
              <a:rPr lang="en-US" sz="1200" dirty="0" err="1"/>
              <a:t>AzrSubName</a:t>
            </a:r>
            <a:r>
              <a:rPr lang="en-US" sz="1200" dirty="0"/>
              <a:t> = “Subscription Name"</a:t>
            </a:r>
          </a:p>
          <a:p>
            <a:pPr>
              <a:spcBef>
                <a:spcPts val="0"/>
              </a:spcBef>
            </a:pPr>
            <a:r>
              <a:rPr lang="en-US" sz="1200" dirty="0"/>
              <a:t>Select-</a:t>
            </a:r>
            <a:r>
              <a:rPr lang="en-US" sz="1200" dirty="0" err="1"/>
              <a:t>AzureSubscription</a:t>
            </a:r>
            <a:r>
              <a:rPr lang="en-US" sz="1200" dirty="0"/>
              <a:t> -</a:t>
            </a:r>
            <a:r>
              <a:rPr lang="en-US" sz="1200" dirty="0" err="1"/>
              <a:t>SubscriptionName</a:t>
            </a:r>
            <a:r>
              <a:rPr lang="en-US" sz="1200" dirty="0"/>
              <a:t> $</a:t>
            </a:r>
            <a:r>
              <a:rPr lang="en-US" sz="1200" dirty="0" err="1"/>
              <a:t>AzrSubName</a:t>
            </a:r>
            <a:endParaRPr lang="en-US" sz="1200" dirty="0"/>
          </a:p>
          <a:p>
            <a:pPr>
              <a:spcBef>
                <a:spcPts val="0"/>
              </a:spcBef>
            </a:pPr>
            <a:endParaRPr lang="en-US" sz="1200" dirty="0"/>
          </a:p>
          <a:p>
            <a:pPr>
              <a:spcBef>
                <a:spcPts val="0"/>
              </a:spcBef>
            </a:pPr>
            <a:r>
              <a:rPr lang="en-US" sz="1200" dirty="0"/>
              <a:t>##Get-</a:t>
            </a:r>
            <a:r>
              <a:rPr lang="en-US" sz="1200" dirty="0" err="1"/>
              <a:t>AzureStorageAccount</a:t>
            </a:r>
            <a:r>
              <a:rPr lang="en-US" sz="1200" dirty="0"/>
              <a:t> | select </a:t>
            </a:r>
            <a:r>
              <a:rPr lang="en-US" sz="1200" dirty="0" err="1"/>
              <a:t>StorageAccountName</a:t>
            </a:r>
            <a:endParaRPr lang="en-US" sz="1200" dirty="0"/>
          </a:p>
          <a:p>
            <a:pPr>
              <a:spcBef>
                <a:spcPts val="0"/>
              </a:spcBef>
            </a:pPr>
            <a:r>
              <a:rPr lang="en-US" sz="1200" dirty="0"/>
              <a:t>$</a:t>
            </a:r>
            <a:r>
              <a:rPr lang="en-US" sz="1200" dirty="0" err="1"/>
              <a:t>AzrStorName</a:t>
            </a:r>
            <a:r>
              <a:rPr lang="en-US" sz="1200" dirty="0"/>
              <a:t> = “storage account name"</a:t>
            </a:r>
          </a:p>
          <a:p>
            <a:pPr>
              <a:spcBef>
                <a:spcPts val="0"/>
              </a:spcBef>
            </a:pPr>
            <a:r>
              <a:rPr lang="en-US" sz="1200" dirty="0"/>
              <a:t>Set-</a:t>
            </a:r>
            <a:r>
              <a:rPr lang="en-US" sz="1200" dirty="0" err="1"/>
              <a:t>AzureSubscription</a:t>
            </a:r>
            <a:r>
              <a:rPr lang="en-US" sz="1200" dirty="0"/>
              <a:t> -</a:t>
            </a:r>
            <a:r>
              <a:rPr lang="en-US" sz="1200" dirty="0" err="1"/>
              <a:t>SubscriptionName</a:t>
            </a:r>
            <a:r>
              <a:rPr lang="en-US" sz="1200" dirty="0"/>
              <a:t> $</a:t>
            </a:r>
            <a:r>
              <a:rPr lang="en-US" sz="1200" dirty="0" err="1"/>
              <a:t>AzrSubName</a:t>
            </a:r>
            <a:r>
              <a:rPr lang="en-US" sz="1200" dirty="0"/>
              <a:t> -</a:t>
            </a:r>
            <a:r>
              <a:rPr lang="en-US" sz="1200" dirty="0" err="1"/>
              <a:t>CurrentStorageAccountName</a:t>
            </a:r>
            <a:r>
              <a:rPr lang="en-US" sz="1200" dirty="0"/>
              <a:t> $</a:t>
            </a:r>
            <a:r>
              <a:rPr lang="en-US" sz="1200" dirty="0" err="1"/>
              <a:t>AzrStorName</a:t>
            </a:r>
            <a:endParaRPr lang="en-US" sz="1200" dirty="0"/>
          </a:p>
          <a:p>
            <a:pPr>
              <a:spcBef>
                <a:spcPts val="0"/>
              </a:spcBef>
            </a:pPr>
            <a:endParaRPr lang="en-US" sz="1200" dirty="0"/>
          </a:p>
          <a:p>
            <a:pPr>
              <a:spcBef>
                <a:spcPts val="0"/>
              </a:spcBef>
            </a:pPr>
            <a:r>
              <a:rPr lang="en-US" sz="1200" dirty="0"/>
              <a:t>##Get-</a:t>
            </a:r>
            <a:r>
              <a:rPr lang="en-US" sz="1200" dirty="0" err="1"/>
              <a:t>AzureAffinityGroup</a:t>
            </a:r>
            <a:r>
              <a:rPr lang="en-US" sz="1200" dirty="0"/>
              <a:t> | select </a:t>
            </a:r>
            <a:r>
              <a:rPr lang="en-US" sz="1200" dirty="0" err="1"/>
              <a:t>Name,Location</a:t>
            </a:r>
            <a:endParaRPr lang="en-US" sz="1200" dirty="0"/>
          </a:p>
          <a:p>
            <a:pPr>
              <a:spcBef>
                <a:spcPts val="0"/>
              </a:spcBef>
            </a:pPr>
            <a:r>
              <a:rPr lang="en-US" sz="1200" dirty="0"/>
              <a:t>$</a:t>
            </a:r>
            <a:r>
              <a:rPr lang="en-US" sz="1200" dirty="0" err="1"/>
              <a:t>AzrAffinGrpName</a:t>
            </a:r>
            <a:r>
              <a:rPr lang="en-US" sz="1200" dirty="0"/>
              <a:t> = “affinity group name"</a:t>
            </a:r>
          </a:p>
          <a:p>
            <a:pPr>
              <a:spcBef>
                <a:spcPts val="0"/>
              </a:spcBef>
            </a:pPr>
            <a:endParaRPr lang="en-US" sz="1200" dirty="0"/>
          </a:p>
          <a:p>
            <a:pPr>
              <a:spcBef>
                <a:spcPts val="0"/>
              </a:spcBef>
            </a:pPr>
            <a:r>
              <a:rPr lang="en-US" sz="1200" dirty="0"/>
              <a:t>##Get-</a:t>
            </a:r>
            <a:r>
              <a:rPr lang="en-US" sz="1200" dirty="0" err="1"/>
              <a:t>AzureVNetSite</a:t>
            </a:r>
            <a:r>
              <a:rPr lang="en-US" sz="1200" dirty="0"/>
              <a:t> | select </a:t>
            </a:r>
            <a:r>
              <a:rPr lang="en-US" sz="1200" dirty="0" err="1"/>
              <a:t>name,Subnets</a:t>
            </a:r>
            <a:endParaRPr lang="en-US" sz="1200" dirty="0"/>
          </a:p>
          <a:p>
            <a:pPr>
              <a:spcBef>
                <a:spcPts val="0"/>
              </a:spcBef>
            </a:pPr>
            <a:r>
              <a:rPr lang="en-US" sz="1200" dirty="0"/>
              <a:t>$</a:t>
            </a:r>
            <a:r>
              <a:rPr lang="en-US" sz="1200" dirty="0" err="1"/>
              <a:t>AzrNetworkName</a:t>
            </a:r>
            <a:r>
              <a:rPr lang="en-US" sz="1200" dirty="0"/>
              <a:t> = “network name"</a:t>
            </a:r>
          </a:p>
          <a:p>
            <a:pPr>
              <a:spcBef>
                <a:spcPts val="0"/>
              </a:spcBef>
            </a:pPr>
            <a:r>
              <a:rPr lang="en-US" sz="1200" dirty="0"/>
              <a:t>$</a:t>
            </a:r>
            <a:r>
              <a:rPr lang="en-US" sz="1200" dirty="0" err="1"/>
              <a:t>AzrSubnetName</a:t>
            </a:r>
            <a:r>
              <a:rPr lang="en-US" sz="1200" dirty="0"/>
              <a:t> = “Subnet name"</a:t>
            </a:r>
          </a:p>
          <a:p>
            <a:pPr>
              <a:spcBef>
                <a:spcPts val="0"/>
              </a:spcBef>
            </a:pPr>
            <a:endParaRPr lang="en-US" sz="1200" dirty="0"/>
          </a:p>
          <a:p>
            <a:pPr>
              <a:spcBef>
                <a:spcPts val="0"/>
              </a:spcBef>
            </a:pPr>
            <a:r>
              <a:rPr lang="en-US" sz="1200" dirty="0"/>
              <a:t>## The </a:t>
            </a:r>
            <a:r>
              <a:rPr lang="en-US" sz="1200" dirty="0" err="1"/>
              <a:t>VMName</a:t>
            </a:r>
            <a:r>
              <a:rPr lang="en-US" sz="1200" dirty="0"/>
              <a:t> will also be used as the "Cloud Service" name</a:t>
            </a:r>
          </a:p>
          <a:p>
            <a:pPr>
              <a:spcBef>
                <a:spcPts val="0"/>
              </a:spcBef>
            </a:pPr>
            <a:r>
              <a:rPr lang="en-US" sz="1200" dirty="0"/>
              <a:t>## Ensure the name is not already in use</a:t>
            </a:r>
          </a:p>
          <a:p>
            <a:pPr>
              <a:spcBef>
                <a:spcPts val="0"/>
              </a:spcBef>
            </a:pPr>
            <a:r>
              <a:rPr lang="en-US" sz="1200" dirty="0"/>
              <a:t>##Test-</a:t>
            </a:r>
            <a:r>
              <a:rPr lang="en-US" sz="1200" dirty="0" err="1"/>
              <a:t>AzureName</a:t>
            </a:r>
            <a:r>
              <a:rPr lang="en-US" sz="1200" dirty="0"/>
              <a:t> -Service -Name $</a:t>
            </a:r>
            <a:r>
              <a:rPr lang="en-US" sz="1200" dirty="0" err="1"/>
              <a:t>VMName</a:t>
            </a:r>
            <a:endParaRPr lang="en-US" sz="1200" dirty="0"/>
          </a:p>
          <a:p>
            <a:pPr>
              <a:spcBef>
                <a:spcPts val="0"/>
              </a:spcBef>
            </a:pPr>
            <a:r>
              <a:rPr lang="en-US" sz="1200" dirty="0"/>
              <a:t>$</a:t>
            </a:r>
            <a:r>
              <a:rPr lang="en-US" sz="1200" dirty="0" err="1"/>
              <a:t>VMName</a:t>
            </a:r>
            <a:r>
              <a:rPr lang="en-US" sz="1200" dirty="0"/>
              <a:t> = “Server Name"</a:t>
            </a:r>
          </a:p>
          <a:p>
            <a:pPr>
              <a:spcBef>
                <a:spcPts val="0"/>
              </a:spcBef>
            </a:pPr>
            <a:r>
              <a:rPr lang="en-US" sz="1200" dirty="0"/>
              <a:t>$</a:t>
            </a:r>
            <a:r>
              <a:rPr lang="en-US" sz="1200" dirty="0" err="1"/>
              <a:t>VMUseStaticIP</a:t>
            </a:r>
            <a:r>
              <a:rPr lang="en-US" sz="1200" dirty="0"/>
              <a:t> = $true</a:t>
            </a:r>
          </a:p>
          <a:p>
            <a:pPr>
              <a:spcBef>
                <a:spcPts val="0"/>
              </a:spcBef>
            </a:pPr>
            <a:r>
              <a:rPr lang="en-US" sz="1200" dirty="0"/>
              <a:t>$VMIPv4 = “IP address"</a:t>
            </a:r>
          </a:p>
          <a:p>
            <a:pPr>
              <a:spcBef>
                <a:spcPts val="0"/>
              </a:spcBef>
            </a:pPr>
            <a:r>
              <a:rPr lang="en-US" sz="1200" dirty="0"/>
              <a:t>$</a:t>
            </a:r>
            <a:r>
              <a:rPr lang="en-US" sz="1200" dirty="0" err="1"/>
              <a:t>VMAdminName</a:t>
            </a:r>
            <a:r>
              <a:rPr lang="en-US" sz="1200" dirty="0"/>
              <a:t> = “</a:t>
            </a:r>
            <a:r>
              <a:rPr lang="en-US" sz="1200" dirty="0" err="1"/>
              <a:t>tempAdmin</a:t>
            </a:r>
            <a:r>
              <a:rPr lang="en-US" sz="1200" dirty="0"/>
              <a:t>"</a:t>
            </a:r>
          </a:p>
          <a:p>
            <a:pPr>
              <a:spcBef>
                <a:spcPts val="0"/>
              </a:spcBef>
            </a:pPr>
            <a:r>
              <a:rPr lang="en-US" sz="1200" dirty="0"/>
              <a:t>$</a:t>
            </a:r>
            <a:r>
              <a:rPr lang="en-US" sz="1200" dirty="0" err="1"/>
              <a:t>VMAdminPass</a:t>
            </a:r>
            <a:r>
              <a:rPr lang="en-US" sz="1200" dirty="0"/>
              <a:t> = ‘temp password'</a:t>
            </a:r>
          </a:p>
          <a:p>
            <a:pPr>
              <a:spcBef>
                <a:spcPts val="0"/>
              </a:spcBef>
            </a:pPr>
            <a:r>
              <a:rPr lang="en-US" sz="1200" dirty="0"/>
              <a:t> ##These only matter if you want a DOMAIN JOINED computer</a:t>
            </a:r>
          </a:p>
          <a:p>
            <a:pPr>
              <a:spcBef>
                <a:spcPts val="0"/>
              </a:spcBef>
            </a:pPr>
            <a:r>
              <a:rPr lang="en-US" sz="1200" dirty="0"/>
              <a:t>$</a:t>
            </a:r>
            <a:r>
              <a:rPr lang="en-US" sz="1200" dirty="0" err="1"/>
              <a:t>VMJoinDomain</a:t>
            </a:r>
            <a:r>
              <a:rPr lang="en-US" sz="1200" dirty="0"/>
              <a:t> = $true</a:t>
            </a:r>
          </a:p>
          <a:p>
            <a:pPr>
              <a:spcBef>
                <a:spcPts val="0"/>
              </a:spcBef>
            </a:pPr>
            <a:r>
              <a:rPr lang="en-US" sz="1200" dirty="0"/>
              <a:t>$</a:t>
            </a:r>
            <a:r>
              <a:rPr lang="en-US" sz="1200" dirty="0" err="1"/>
              <a:t>VMDomainDNSName</a:t>
            </a:r>
            <a:r>
              <a:rPr lang="en-US" sz="1200" dirty="0"/>
              <a:t> = “domain.com"</a:t>
            </a:r>
          </a:p>
          <a:p>
            <a:pPr>
              <a:spcBef>
                <a:spcPts val="0"/>
              </a:spcBef>
            </a:pPr>
            <a:r>
              <a:rPr lang="en-US" sz="1200" dirty="0"/>
              <a:t>$</a:t>
            </a:r>
            <a:r>
              <a:rPr lang="en-US" sz="1200" dirty="0" err="1"/>
              <a:t>VMDomainNETBIOS</a:t>
            </a:r>
            <a:r>
              <a:rPr lang="en-US" sz="1200" dirty="0"/>
              <a:t> = “domain"</a:t>
            </a:r>
          </a:p>
          <a:p>
            <a:pPr>
              <a:spcBef>
                <a:spcPts val="0"/>
              </a:spcBef>
            </a:pPr>
            <a:r>
              <a:rPr lang="en-US" sz="1200" dirty="0"/>
              <a:t>$</a:t>
            </a:r>
            <a:r>
              <a:rPr lang="en-US" sz="1200" dirty="0" err="1"/>
              <a:t>VMDomainUserName</a:t>
            </a:r>
            <a:r>
              <a:rPr lang="en-US" sz="1200" dirty="0"/>
              <a:t> = “domain user to join"</a:t>
            </a:r>
          </a:p>
          <a:p>
            <a:pPr>
              <a:spcBef>
                <a:spcPts val="0"/>
              </a:spcBef>
            </a:pPr>
            <a:r>
              <a:rPr lang="en-US" sz="1200" dirty="0"/>
              <a:t>$</a:t>
            </a:r>
            <a:r>
              <a:rPr lang="en-US" sz="1200" dirty="0" err="1"/>
              <a:t>VMDomainUserPass</a:t>
            </a:r>
            <a:r>
              <a:rPr lang="en-US" sz="1200" dirty="0"/>
              <a:t> = ‘domain user password'</a:t>
            </a:r>
          </a:p>
          <a:p>
            <a:pPr>
              <a:spcBef>
                <a:spcPts val="0"/>
              </a:spcBef>
            </a:pPr>
            <a:endParaRPr lang="en-US" sz="1200" dirty="0"/>
          </a:p>
        </p:txBody>
      </p:sp>
    </p:spTree>
    <p:extLst>
      <p:ext uri="{BB962C8B-B14F-4D97-AF65-F5344CB8AC3E}">
        <p14:creationId xmlns:p14="http://schemas.microsoft.com/office/powerpoint/2010/main" val="3795901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831" y="78828"/>
            <a:ext cx="11309783" cy="640700"/>
          </a:xfrm>
        </p:spPr>
        <p:txBody>
          <a:bodyPr/>
          <a:lstStyle/>
          <a:p>
            <a:r>
              <a:rPr lang="en-US" dirty="0" smtClean="0"/>
              <a:t>Provisioning script (continued)</a:t>
            </a:r>
            <a:endParaRPr lang="en-US" dirty="0"/>
          </a:p>
        </p:txBody>
      </p:sp>
      <p:sp>
        <p:nvSpPr>
          <p:cNvPr id="3" name="Text Placeholder 2"/>
          <p:cNvSpPr>
            <a:spLocks noGrp="1"/>
          </p:cNvSpPr>
          <p:nvPr>
            <p:ph type="body" sz="quarter" idx="10"/>
          </p:nvPr>
        </p:nvSpPr>
        <p:spPr>
          <a:xfrm>
            <a:off x="269169" y="903474"/>
            <a:ext cx="11650487" cy="5954526"/>
          </a:xfrm>
        </p:spPr>
        <p:txBody>
          <a:bodyPr/>
          <a:lstStyle/>
          <a:p>
            <a:pPr>
              <a:spcBef>
                <a:spcPts val="0"/>
              </a:spcBef>
            </a:pPr>
            <a:r>
              <a:rPr lang="en-US" sz="1200" dirty="0"/>
              <a:t>##http://msdn.microsoft.com/library/windowsazure/dn197896.aspx</a:t>
            </a:r>
          </a:p>
          <a:p>
            <a:pPr>
              <a:spcBef>
                <a:spcPts val="0"/>
              </a:spcBef>
            </a:pPr>
            <a:r>
              <a:rPr lang="en-US" sz="1200" dirty="0"/>
              <a:t>$</a:t>
            </a:r>
            <a:r>
              <a:rPr lang="en-US" sz="1200" dirty="0" err="1"/>
              <a:t>VMSize</a:t>
            </a:r>
            <a:r>
              <a:rPr lang="en-US" sz="1200" dirty="0"/>
              <a:t> = "</a:t>
            </a:r>
            <a:r>
              <a:rPr lang="en-US" sz="1200" dirty="0" err="1"/>
              <a:t>ExtraLarge</a:t>
            </a:r>
            <a:r>
              <a:rPr lang="en-US" sz="1200" dirty="0"/>
              <a:t>"</a:t>
            </a:r>
          </a:p>
          <a:p>
            <a:pPr>
              <a:spcBef>
                <a:spcPts val="0"/>
              </a:spcBef>
            </a:pPr>
            <a:endParaRPr lang="en-US" sz="1200" dirty="0"/>
          </a:p>
          <a:p>
            <a:pPr>
              <a:spcBef>
                <a:spcPts val="0"/>
              </a:spcBef>
            </a:pPr>
            <a:r>
              <a:rPr lang="en-US" sz="1200" dirty="0"/>
              <a:t>##[</a:t>
            </a:r>
            <a:r>
              <a:rPr lang="en-US" sz="1200" dirty="0" err="1"/>
              <a:t>TimeZoneInfo</a:t>
            </a:r>
            <a:r>
              <a:rPr lang="en-US" sz="1200" dirty="0"/>
              <a:t>]::</a:t>
            </a:r>
            <a:r>
              <a:rPr lang="en-US" sz="1200" dirty="0" err="1"/>
              <a:t>GetSystemTimeZones</a:t>
            </a:r>
            <a:r>
              <a:rPr lang="en-US" sz="1200" dirty="0"/>
              <a:t>() | select </a:t>
            </a:r>
            <a:r>
              <a:rPr lang="en-US" sz="1200" dirty="0" err="1"/>
              <a:t>DisplayName,Id</a:t>
            </a:r>
            <a:endParaRPr lang="en-US" sz="1200" dirty="0"/>
          </a:p>
          <a:p>
            <a:pPr>
              <a:spcBef>
                <a:spcPts val="0"/>
              </a:spcBef>
            </a:pPr>
            <a:r>
              <a:rPr lang="en-US" sz="1200" dirty="0"/>
              <a:t>$</a:t>
            </a:r>
            <a:r>
              <a:rPr lang="en-US" sz="1200" dirty="0" err="1"/>
              <a:t>VMTimeZone</a:t>
            </a:r>
            <a:r>
              <a:rPr lang="en-US" sz="1200" dirty="0"/>
              <a:t> = "Pacific Standard Time"</a:t>
            </a:r>
          </a:p>
          <a:p>
            <a:pPr>
              <a:spcBef>
                <a:spcPts val="0"/>
              </a:spcBef>
            </a:pPr>
            <a:endParaRPr lang="en-US" sz="1200" dirty="0"/>
          </a:p>
          <a:p>
            <a:pPr>
              <a:spcBef>
                <a:spcPts val="0"/>
              </a:spcBef>
            </a:pPr>
            <a:r>
              <a:rPr lang="en-US" sz="1200" dirty="0"/>
              <a:t>##$</a:t>
            </a:r>
            <a:r>
              <a:rPr lang="en-US" sz="1200" dirty="0" err="1"/>
              <a:t>AzrImages</a:t>
            </a:r>
            <a:r>
              <a:rPr lang="en-US" sz="1200" dirty="0"/>
              <a:t> = Get-</a:t>
            </a:r>
            <a:r>
              <a:rPr lang="en-US" sz="1200" dirty="0" err="1"/>
              <a:t>AzureVMImage</a:t>
            </a:r>
            <a:r>
              <a:rPr lang="en-US" sz="1200" dirty="0"/>
              <a:t> | where {$_.</a:t>
            </a:r>
            <a:r>
              <a:rPr lang="en-US" sz="1200" dirty="0" err="1"/>
              <a:t>ImageFamily</a:t>
            </a:r>
            <a:r>
              <a:rPr lang="en-US" sz="1200" dirty="0"/>
              <a:t> -like "*Windows Server 2012 R2*"}</a:t>
            </a:r>
          </a:p>
          <a:p>
            <a:pPr>
              <a:spcBef>
                <a:spcPts val="0"/>
              </a:spcBef>
            </a:pPr>
            <a:r>
              <a:rPr lang="en-US" sz="1200" dirty="0"/>
              <a:t>##$</a:t>
            </a:r>
            <a:r>
              <a:rPr lang="en-US" sz="1200" dirty="0" err="1"/>
              <a:t>AzrImages</a:t>
            </a:r>
            <a:r>
              <a:rPr lang="en-US" sz="1200" dirty="0"/>
              <a:t> | select </a:t>
            </a:r>
            <a:r>
              <a:rPr lang="en-US" sz="1200" dirty="0" err="1"/>
              <a:t>PublishedDate,Label,ImageName</a:t>
            </a:r>
            <a:endParaRPr lang="en-US" sz="1200" dirty="0"/>
          </a:p>
          <a:p>
            <a:pPr>
              <a:spcBef>
                <a:spcPts val="0"/>
              </a:spcBef>
            </a:pPr>
            <a:r>
              <a:rPr lang="en-US" sz="1200" dirty="0"/>
              <a:t>##Copy the </a:t>
            </a:r>
            <a:r>
              <a:rPr lang="en-US" sz="1200" dirty="0" err="1"/>
              <a:t>ImageName</a:t>
            </a:r>
            <a:r>
              <a:rPr lang="en-US" sz="1200" dirty="0"/>
              <a:t> of the template you want to use</a:t>
            </a:r>
          </a:p>
          <a:p>
            <a:pPr>
              <a:spcBef>
                <a:spcPts val="0"/>
              </a:spcBef>
            </a:pPr>
            <a:r>
              <a:rPr lang="en-US" sz="1200" dirty="0"/>
              <a:t>$</a:t>
            </a:r>
            <a:r>
              <a:rPr lang="en-US" sz="1200" dirty="0" err="1"/>
              <a:t>ImageName</a:t>
            </a:r>
            <a:r>
              <a:rPr lang="en-US" sz="1200" dirty="0"/>
              <a:t> = "a699494373c04fc0bc8f2bb1389d6106__Windows-Server-2012-R2-201407.01-en.us-127GB.vhd"</a:t>
            </a:r>
          </a:p>
          <a:p>
            <a:pPr>
              <a:spcBef>
                <a:spcPts val="0"/>
              </a:spcBef>
            </a:pPr>
            <a:endParaRPr lang="en-US" sz="1200" dirty="0"/>
          </a:p>
          <a:p>
            <a:pPr>
              <a:spcBef>
                <a:spcPts val="0"/>
              </a:spcBef>
            </a:pPr>
            <a:r>
              <a:rPr lang="en-US" sz="1200" dirty="0"/>
              <a:t>## Define the initial Configuration of the VM</a:t>
            </a:r>
          </a:p>
          <a:p>
            <a:pPr>
              <a:spcBef>
                <a:spcPts val="0"/>
              </a:spcBef>
            </a:pPr>
            <a:r>
              <a:rPr lang="en-US" sz="1200" dirty="0"/>
              <a:t>$</a:t>
            </a:r>
            <a:r>
              <a:rPr lang="en-US" sz="1200" dirty="0" err="1"/>
              <a:t>MyVM</a:t>
            </a:r>
            <a:r>
              <a:rPr lang="en-US" sz="1200" dirty="0"/>
              <a:t> = New-</a:t>
            </a:r>
            <a:r>
              <a:rPr lang="en-US" sz="1200" dirty="0" err="1"/>
              <a:t>AzureVMConfig</a:t>
            </a:r>
            <a:r>
              <a:rPr lang="en-US" sz="1200" dirty="0"/>
              <a:t> –</a:t>
            </a:r>
            <a:r>
              <a:rPr lang="en-US" sz="1200" dirty="0" err="1"/>
              <a:t>ImageName</a:t>
            </a:r>
            <a:r>
              <a:rPr lang="en-US" sz="1200" dirty="0"/>
              <a:t> $</a:t>
            </a:r>
            <a:r>
              <a:rPr lang="en-US" sz="1200" dirty="0" err="1"/>
              <a:t>ImageName</a:t>
            </a:r>
            <a:r>
              <a:rPr lang="en-US" sz="1200" dirty="0"/>
              <a:t> –Name $</a:t>
            </a:r>
            <a:r>
              <a:rPr lang="en-US" sz="1200" dirty="0" err="1"/>
              <a:t>VMName</a:t>
            </a:r>
            <a:r>
              <a:rPr lang="en-US" sz="1200" dirty="0"/>
              <a:t> –</a:t>
            </a:r>
            <a:r>
              <a:rPr lang="en-US" sz="1200" dirty="0" err="1"/>
              <a:t>InstanceSize</a:t>
            </a:r>
            <a:r>
              <a:rPr lang="en-US" sz="1200" dirty="0"/>
              <a:t> $</a:t>
            </a:r>
            <a:r>
              <a:rPr lang="en-US" sz="1200" dirty="0" err="1"/>
              <a:t>VMSize</a:t>
            </a:r>
            <a:r>
              <a:rPr lang="en-US" sz="1200" dirty="0"/>
              <a:t> –</a:t>
            </a:r>
            <a:r>
              <a:rPr lang="en-US" sz="1200" dirty="0" err="1"/>
              <a:t>HostCaching</a:t>
            </a:r>
            <a:r>
              <a:rPr lang="en-US" sz="1200" dirty="0"/>
              <a:t> "</a:t>
            </a:r>
            <a:r>
              <a:rPr lang="en-US" sz="1200" dirty="0" err="1"/>
              <a:t>ReadWrite</a:t>
            </a:r>
            <a:r>
              <a:rPr lang="en-US" sz="1200" dirty="0"/>
              <a:t>" –</a:t>
            </a:r>
            <a:r>
              <a:rPr lang="en-US" sz="1200" dirty="0" err="1"/>
              <a:t>DiskLabel</a:t>
            </a:r>
            <a:r>
              <a:rPr lang="en-US" sz="1200" dirty="0"/>
              <a:t> "System"</a:t>
            </a:r>
          </a:p>
          <a:p>
            <a:pPr>
              <a:spcBef>
                <a:spcPts val="0"/>
              </a:spcBef>
            </a:pPr>
            <a:endParaRPr lang="en-US" sz="1200" dirty="0"/>
          </a:p>
          <a:p>
            <a:pPr>
              <a:spcBef>
                <a:spcPts val="0"/>
              </a:spcBef>
            </a:pPr>
            <a:r>
              <a:rPr lang="en-US" sz="1200" dirty="0"/>
              <a:t>## Configure VM to be Domain or WORKGROUP Joined</a:t>
            </a:r>
          </a:p>
          <a:p>
            <a:pPr>
              <a:spcBef>
                <a:spcPts val="0"/>
              </a:spcBef>
            </a:pPr>
            <a:r>
              <a:rPr lang="en-US" sz="1200" dirty="0"/>
              <a:t>if ($</a:t>
            </a:r>
            <a:r>
              <a:rPr lang="en-US" sz="1200" dirty="0" err="1"/>
              <a:t>VMJoinDomain</a:t>
            </a:r>
            <a:r>
              <a:rPr lang="en-US" sz="1200" dirty="0"/>
              <a:t>) {</a:t>
            </a:r>
          </a:p>
          <a:p>
            <a:pPr>
              <a:spcBef>
                <a:spcPts val="0"/>
              </a:spcBef>
            </a:pPr>
            <a:r>
              <a:rPr lang="en-US" sz="1200" dirty="0"/>
              <a:t>    $</a:t>
            </a:r>
            <a:r>
              <a:rPr lang="en-US" sz="1200" dirty="0" err="1"/>
              <a:t>MyVM</a:t>
            </a:r>
            <a:r>
              <a:rPr lang="en-US" sz="1200" dirty="0"/>
              <a:t> = Add-</a:t>
            </a:r>
            <a:r>
              <a:rPr lang="en-US" sz="1200" dirty="0" err="1"/>
              <a:t>AzureProvisioningConfig</a:t>
            </a:r>
            <a:r>
              <a:rPr lang="en-US" sz="1200" dirty="0"/>
              <a:t> –VM $</a:t>
            </a:r>
            <a:r>
              <a:rPr lang="en-US" sz="1200" dirty="0" err="1"/>
              <a:t>MyVM</a:t>
            </a:r>
            <a:r>
              <a:rPr lang="en-US" sz="1200" dirty="0"/>
              <a:t> –</a:t>
            </a:r>
            <a:r>
              <a:rPr lang="en-US" sz="1200" dirty="0" err="1"/>
              <a:t>WindowsDomain</a:t>
            </a:r>
            <a:r>
              <a:rPr lang="en-US" sz="1200" dirty="0"/>
              <a:t> -</a:t>
            </a:r>
            <a:r>
              <a:rPr lang="en-US" sz="1200" dirty="0" err="1"/>
              <a:t>AdminUsername</a:t>
            </a:r>
            <a:r>
              <a:rPr lang="en-US" sz="1200" dirty="0"/>
              <a:t> $</a:t>
            </a:r>
            <a:r>
              <a:rPr lang="en-US" sz="1200" dirty="0" err="1"/>
              <a:t>VMAdminName</a:t>
            </a:r>
            <a:r>
              <a:rPr lang="en-US" sz="1200" dirty="0"/>
              <a:t> –Password $</a:t>
            </a:r>
            <a:r>
              <a:rPr lang="en-US" sz="1200" dirty="0" err="1"/>
              <a:t>VMAdminPass</a:t>
            </a:r>
            <a:r>
              <a:rPr lang="en-US" sz="1200" dirty="0"/>
              <a:t> -</a:t>
            </a:r>
            <a:r>
              <a:rPr lang="en-US" sz="1200" dirty="0" err="1"/>
              <a:t>TimeZone</a:t>
            </a:r>
            <a:r>
              <a:rPr lang="en-US" sz="1200" dirty="0"/>
              <a:t> $</a:t>
            </a:r>
            <a:r>
              <a:rPr lang="en-US" sz="1200" dirty="0" err="1"/>
              <a:t>VMTimeZone</a:t>
            </a:r>
            <a:r>
              <a:rPr lang="en-US" sz="1200" dirty="0"/>
              <a:t> -</a:t>
            </a:r>
            <a:r>
              <a:rPr lang="en-US" sz="1200" dirty="0" err="1"/>
              <a:t>JoinDomain</a:t>
            </a:r>
            <a:r>
              <a:rPr lang="en-US" sz="1200" dirty="0"/>
              <a:t> $</a:t>
            </a:r>
            <a:r>
              <a:rPr lang="en-US" sz="1200" dirty="0" err="1"/>
              <a:t>VMDomainDNSName</a:t>
            </a:r>
            <a:r>
              <a:rPr lang="en-US" sz="1200" dirty="0"/>
              <a:t> -Domain $</a:t>
            </a:r>
            <a:r>
              <a:rPr lang="en-US" sz="1200" dirty="0" err="1"/>
              <a:t>VMDomainNETBIOS</a:t>
            </a:r>
            <a:r>
              <a:rPr lang="en-US" sz="1200" dirty="0"/>
              <a:t> -</a:t>
            </a:r>
            <a:r>
              <a:rPr lang="en-US" sz="1200" dirty="0" err="1"/>
              <a:t>DomainUserName</a:t>
            </a:r>
            <a:r>
              <a:rPr lang="en-US" sz="1200" dirty="0"/>
              <a:t> $</a:t>
            </a:r>
            <a:r>
              <a:rPr lang="en-US" sz="1200" dirty="0" err="1"/>
              <a:t>VMDomainUserName</a:t>
            </a:r>
            <a:r>
              <a:rPr lang="en-US" sz="1200" dirty="0"/>
              <a:t> -</a:t>
            </a:r>
            <a:r>
              <a:rPr lang="en-US" sz="1200" dirty="0" err="1"/>
              <a:t>DomainPassword</a:t>
            </a:r>
            <a:r>
              <a:rPr lang="en-US" sz="1200" dirty="0"/>
              <a:t> $</a:t>
            </a:r>
            <a:r>
              <a:rPr lang="en-US" sz="1200" dirty="0" err="1"/>
              <a:t>VMDomainUserPass</a:t>
            </a:r>
            <a:endParaRPr lang="en-US" sz="1200" dirty="0"/>
          </a:p>
          <a:p>
            <a:pPr>
              <a:spcBef>
                <a:spcPts val="0"/>
              </a:spcBef>
            </a:pPr>
            <a:r>
              <a:rPr lang="en-US" sz="1200" dirty="0"/>
              <a:t>} else {</a:t>
            </a:r>
          </a:p>
          <a:p>
            <a:pPr>
              <a:spcBef>
                <a:spcPts val="0"/>
              </a:spcBef>
            </a:pPr>
            <a:r>
              <a:rPr lang="en-US" sz="1200" dirty="0"/>
              <a:t>    $</a:t>
            </a:r>
            <a:r>
              <a:rPr lang="en-US" sz="1200" dirty="0" err="1"/>
              <a:t>MyVM</a:t>
            </a:r>
            <a:r>
              <a:rPr lang="en-US" sz="1200" dirty="0"/>
              <a:t> = Add-</a:t>
            </a:r>
            <a:r>
              <a:rPr lang="en-US" sz="1200" dirty="0" err="1"/>
              <a:t>AzureProvisioningConfig</a:t>
            </a:r>
            <a:r>
              <a:rPr lang="en-US" sz="1200" dirty="0"/>
              <a:t> –VM $</a:t>
            </a:r>
            <a:r>
              <a:rPr lang="en-US" sz="1200" dirty="0" err="1"/>
              <a:t>MyVM</a:t>
            </a:r>
            <a:r>
              <a:rPr lang="en-US" sz="1200" dirty="0"/>
              <a:t> –Windows       -</a:t>
            </a:r>
            <a:r>
              <a:rPr lang="en-US" sz="1200" dirty="0" err="1"/>
              <a:t>AdminUsername</a:t>
            </a:r>
            <a:r>
              <a:rPr lang="en-US" sz="1200" dirty="0"/>
              <a:t> $</a:t>
            </a:r>
            <a:r>
              <a:rPr lang="en-US" sz="1200" dirty="0" err="1"/>
              <a:t>VMAdminName</a:t>
            </a:r>
            <a:r>
              <a:rPr lang="en-US" sz="1200" dirty="0"/>
              <a:t> –Password $</a:t>
            </a:r>
            <a:r>
              <a:rPr lang="en-US" sz="1200" dirty="0" err="1"/>
              <a:t>VMAdminPass</a:t>
            </a:r>
            <a:r>
              <a:rPr lang="en-US" sz="1200" dirty="0"/>
              <a:t> -</a:t>
            </a:r>
            <a:r>
              <a:rPr lang="en-US" sz="1200" dirty="0" err="1"/>
              <a:t>TimeZone</a:t>
            </a:r>
            <a:r>
              <a:rPr lang="en-US" sz="1200" dirty="0"/>
              <a:t> $</a:t>
            </a:r>
            <a:r>
              <a:rPr lang="en-US" sz="1200" dirty="0" err="1"/>
              <a:t>VMTimeZone</a:t>
            </a:r>
            <a:endParaRPr lang="en-US" sz="1200" dirty="0"/>
          </a:p>
          <a:p>
            <a:pPr>
              <a:spcBef>
                <a:spcPts val="0"/>
              </a:spcBef>
            </a:pPr>
            <a:r>
              <a:rPr lang="en-US" sz="1200" dirty="0"/>
              <a:t>}</a:t>
            </a:r>
          </a:p>
          <a:p>
            <a:pPr>
              <a:spcBef>
                <a:spcPts val="0"/>
              </a:spcBef>
            </a:pPr>
            <a:endParaRPr lang="en-US" sz="1200" dirty="0"/>
          </a:p>
          <a:p>
            <a:pPr>
              <a:spcBef>
                <a:spcPts val="0"/>
              </a:spcBef>
            </a:pPr>
            <a:r>
              <a:rPr lang="en-US" sz="1200" dirty="0"/>
              <a:t>## Connect to the Subnet in the pre-existing Virtual Network</a:t>
            </a:r>
          </a:p>
          <a:p>
            <a:pPr>
              <a:spcBef>
                <a:spcPts val="0"/>
              </a:spcBef>
            </a:pPr>
            <a:r>
              <a:rPr lang="en-US" sz="1200" dirty="0"/>
              <a:t>$</a:t>
            </a:r>
            <a:r>
              <a:rPr lang="en-US" sz="1200" dirty="0" err="1"/>
              <a:t>MyVM</a:t>
            </a:r>
            <a:r>
              <a:rPr lang="en-US" sz="1200" dirty="0"/>
              <a:t> = Set-</a:t>
            </a:r>
            <a:r>
              <a:rPr lang="en-US" sz="1200" dirty="0" err="1"/>
              <a:t>AzureSubnet</a:t>
            </a:r>
            <a:r>
              <a:rPr lang="en-US" sz="1200" dirty="0"/>
              <a:t> -</a:t>
            </a:r>
            <a:r>
              <a:rPr lang="en-US" sz="1200" dirty="0" err="1"/>
              <a:t>SubnetNames</a:t>
            </a:r>
            <a:r>
              <a:rPr lang="en-US" sz="1200" dirty="0"/>
              <a:t> $</a:t>
            </a:r>
            <a:r>
              <a:rPr lang="en-US" sz="1200" dirty="0" err="1"/>
              <a:t>AzrSubnetName</a:t>
            </a:r>
            <a:r>
              <a:rPr lang="en-US" sz="1200" dirty="0"/>
              <a:t> –VM $</a:t>
            </a:r>
            <a:r>
              <a:rPr lang="en-US" sz="1200" dirty="0" err="1"/>
              <a:t>MyVM</a:t>
            </a:r>
            <a:endParaRPr lang="en-US" sz="1200" dirty="0"/>
          </a:p>
          <a:p>
            <a:pPr>
              <a:spcBef>
                <a:spcPts val="0"/>
              </a:spcBef>
            </a:pPr>
            <a:endParaRPr lang="en-US" sz="1200" dirty="0"/>
          </a:p>
          <a:p>
            <a:pPr>
              <a:spcBef>
                <a:spcPts val="0"/>
              </a:spcBef>
            </a:pPr>
            <a:r>
              <a:rPr lang="en-US" sz="1200" dirty="0"/>
              <a:t>## Configure the DHCP Reservation / Static IP if applicable</a:t>
            </a:r>
          </a:p>
          <a:p>
            <a:pPr>
              <a:spcBef>
                <a:spcPts val="0"/>
              </a:spcBef>
            </a:pPr>
            <a:r>
              <a:rPr lang="en-US" sz="1200" dirty="0"/>
              <a:t>if ($</a:t>
            </a:r>
            <a:r>
              <a:rPr lang="en-US" sz="1200" dirty="0" err="1"/>
              <a:t>VMUseStaticIP</a:t>
            </a:r>
            <a:r>
              <a:rPr lang="en-US" sz="1200" dirty="0"/>
              <a:t>) {</a:t>
            </a:r>
          </a:p>
          <a:p>
            <a:pPr>
              <a:spcBef>
                <a:spcPts val="0"/>
              </a:spcBef>
            </a:pPr>
            <a:r>
              <a:rPr lang="en-US" sz="1200" dirty="0"/>
              <a:t>    $</a:t>
            </a:r>
            <a:r>
              <a:rPr lang="en-US" sz="1200" dirty="0" err="1"/>
              <a:t>MyVM</a:t>
            </a:r>
            <a:r>
              <a:rPr lang="en-US" sz="1200" dirty="0"/>
              <a:t> = Set-</a:t>
            </a:r>
            <a:r>
              <a:rPr lang="en-US" sz="1200" dirty="0" err="1"/>
              <a:t>AzureStaticVNetIP</a:t>
            </a:r>
            <a:r>
              <a:rPr lang="en-US" sz="1200" dirty="0"/>
              <a:t> –VM $</a:t>
            </a:r>
            <a:r>
              <a:rPr lang="en-US" sz="1200" dirty="0" err="1"/>
              <a:t>MyVM</a:t>
            </a:r>
            <a:r>
              <a:rPr lang="en-US" sz="1200" dirty="0"/>
              <a:t> -</a:t>
            </a:r>
            <a:r>
              <a:rPr lang="en-US" sz="1200" dirty="0" err="1"/>
              <a:t>IPAddress</a:t>
            </a:r>
            <a:r>
              <a:rPr lang="en-US" sz="1200" dirty="0"/>
              <a:t> $VMIPv4</a:t>
            </a:r>
          </a:p>
          <a:p>
            <a:pPr>
              <a:spcBef>
                <a:spcPts val="0"/>
              </a:spcBef>
            </a:pPr>
            <a:r>
              <a:rPr lang="en-US" sz="1200" dirty="0"/>
              <a:t>}</a:t>
            </a:r>
          </a:p>
          <a:p>
            <a:pPr>
              <a:spcBef>
                <a:spcPts val="0"/>
              </a:spcBef>
            </a:pPr>
            <a:r>
              <a:rPr lang="en-US" sz="1200" dirty="0"/>
              <a:t>## Create the Virtual Machine</a:t>
            </a:r>
          </a:p>
          <a:p>
            <a:pPr>
              <a:spcBef>
                <a:spcPts val="0"/>
              </a:spcBef>
            </a:pPr>
            <a:r>
              <a:rPr lang="en-US" sz="1200" dirty="0"/>
              <a:t>New-</a:t>
            </a:r>
            <a:r>
              <a:rPr lang="en-US" sz="1200" dirty="0" err="1"/>
              <a:t>AzureVM</a:t>
            </a:r>
            <a:r>
              <a:rPr lang="en-US" sz="1200" dirty="0"/>
              <a:t> –VM $</a:t>
            </a:r>
            <a:r>
              <a:rPr lang="en-US" sz="1200" dirty="0" err="1"/>
              <a:t>MyVM</a:t>
            </a:r>
            <a:r>
              <a:rPr lang="en-US" sz="1200" dirty="0"/>
              <a:t> –</a:t>
            </a:r>
            <a:r>
              <a:rPr lang="en-US" sz="1200" dirty="0" err="1"/>
              <a:t>ServiceName</a:t>
            </a:r>
            <a:r>
              <a:rPr lang="en-US" sz="1200" dirty="0"/>
              <a:t> "XenAppSrvrsCS1" -</a:t>
            </a:r>
            <a:r>
              <a:rPr lang="en-US" sz="1200" dirty="0" err="1"/>
              <a:t>AffinityGroup</a:t>
            </a:r>
            <a:r>
              <a:rPr lang="en-US" sz="1200" dirty="0"/>
              <a:t> $</a:t>
            </a:r>
            <a:r>
              <a:rPr lang="en-US" sz="1200" dirty="0" err="1"/>
              <a:t>AzrAffinGrpName</a:t>
            </a:r>
            <a:r>
              <a:rPr lang="en-US" sz="1200" dirty="0"/>
              <a:t> -</a:t>
            </a:r>
            <a:r>
              <a:rPr lang="en-US" sz="1200" dirty="0" err="1"/>
              <a:t>VNetName</a:t>
            </a:r>
            <a:r>
              <a:rPr lang="en-US" sz="1200" dirty="0"/>
              <a:t> $</a:t>
            </a:r>
            <a:r>
              <a:rPr lang="en-US" sz="1200" dirty="0" err="1"/>
              <a:t>AzrNetworkName</a:t>
            </a:r>
            <a:endParaRPr lang="en-US" sz="1200" dirty="0"/>
          </a:p>
          <a:p>
            <a:pPr>
              <a:spcBef>
                <a:spcPts val="0"/>
              </a:spcBef>
            </a:pPr>
            <a:endParaRPr lang="en-US" sz="1100" dirty="0"/>
          </a:p>
        </p:txBody>
      </p:sp>
    </p:spTree>
    <p:extLst>
      <p:ext uri="{BB962C8B-B14F-4D97-AF65-F5344CB8AC3E}">
        <p14:creationId xmlns:p14="http://schemas.microsoft.com/office/powerpoint/2010/main" val="3476444731"/>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Recipe for success</a:t>
            </a:r>
          </a:p>
        </p:txBody>
      </p:sp>
      <p:sp>
        <p:nvSpPr>
          <p:cNvPr id="4" name="Content Placeholder 3"/>
          <p:cNvSpPr>
            <a:spLocks noGrp="1"/>
          </p:cNvSpPr>
          <p:nvPr>
            <p:ph sz="quarter" idx="20"/>
          </p:nvPr>
        </p:nvSpPr>
        <p:spPr>
          <a:xfrm>
            <a:off x="448055" y="1064668"/>
            <a:ext cx="11309783" cy="4526280"/>
          </a:xfrm>
        </p:spPr>
        <p:txBody>
          <a:bodyPr/>
          <a:lstStyle/>
          <a:p>
            <a:endParaRPr lang="en-US" dirty="0"/>
          </a:p>
          <a:p>
            <a:r>
              <a:rPr lang="en-US" dirty="0" smtClean="0">
                <a:solidFill>
                  <a:schemeClr val="bg1">
                    <a:lumMod val="85000"/>
                  </a:schemeClr>
                </a:solidFill>
              </a:rPr>
              <a:t>Configure your </a:t>
            </a:r>
            <a:r>
              <a:rPr lang="en-US" dirty="0">
                <a:solidFill>
                  <a:schemeClr val="bg1">
                    <a:lumMod val="85000"/>
                  </a:schemeClr>
                </a:solidFill>
              </a:rPr>
              <a:t>Azure </a:t>
            </a:r>
            <a:r>
              <a:rPr lang="en-US" dirty="0" smtClean="0">
                <a:solidFill>
                  <a:schemeClr val="bg1">
                    <a:lumMod val="85000"/>
                  </a:schemeClr>
                </a:solidFill>
              </a:rPr>
              <a:t>topology.</a:t>
            </a:r>
            <a:endParaRPr lang="en-US" dirty="0">
              <a:solidFill>
                <a:schemeClr val="bg1">
                  <a:lumMod val="85000"/>
                </a:schemeClr>
              </a:solidFill>
            </a:endParaRPr>
          </a:p>
          <a:p>
            <a:r>
              <a:rPr lang="en-US" dirty="0" smtClean="0"/>
              <a:t>Install </a:t>
            </a:r>
            <a:r>
              <a:rPr lang="en-US" dirty="0" err="1" smtClean="0"/>
              <a:t>XenDesktop</a:t>
            </a:r>
            <a:r>
              <a:rPr lang="en-US" dirty="0" smtClean="0"/>
              <a:t> infrastructure components.</a:t>
            </a:r>
            <a:endParaRPr lang="en-US" dirty="0"/>
          </a:p>
          <a:p>
            <a:r>
              <a:rPr lang="en-US" dirty="0"/>
              <a:t>Prepare </a:t>
            </a:r>
            <a:r>
              <a:rPr lang="en-US" dirty="0" smtClean="0"/>
              <a:t>and capture your </a:t>
            </a:r>
            <a:r>
              <a:rPr lang="en-US" dirty="0"/>
              <a:t>golden </a:t>
            </a:r>
            <a:r>
              <a:rPr lang="en-US" dirty="0" smtClean="0"/>
              <a:t>image.</a:t>
            </a:r>
            <a:endParaRPr lang="en-US" dirty="0"/>
          </a:p>
          <a:p>
            <a:r>
              <a:rPr lang="en-US" dirty="0" smtClean="0"/>
              <a:t>Create XenApp server VMs based on golden image. </a:t>
            </a:r>
            <a:endParaRPr lang="en-US" dirty="0"/>
          </a:p>
          <a:p>
            <a:r>
              <a:rPr lang="en-US" dirty="0"/>
              <a:t>Add </a:t>
            </a:r>
            <a:r>
              <a:rPr lang="en-US" dirty="0" smtClean="0"/>
              <a:t>XA VMs </a:t>
            </a:r>
            <a:r>
              <a:rPr lang="en-US" dirty="0"/>
              <a:t>to Machine </a:t>
            </a:r>
            <a:r>
              <a:rPr lang="en-US" dirty="0" smtClean="0"/>
              <a:t>Catalog and create Delivery Group.</a:t>
            </a:r>
          </a:p>
          <a:p>
            <a:r>
              <a:rPr lang="en-US" dirty="0" smtClean="0"/>
              <a:t>Install and configure Netscaler Gateway.</a:t>
            </a:r>
          </a:p>
          <a:p>
            <a:r>
              <a:rPr lang="en-US" dirty="0" smtClean="0"/>
              <a:t>Configure Storefront.</a:t>
            </a:r>
            <a:endParaRPr lang="en-US" dirty="0"/>
          </a:p>
          <a:p>
            <a:pPr marL="0" indent="0">
              <a:buNone/>
            </a:pPr>
            <a:endParaRPr lang="en-US" dirty="0"/>
          </a:p>
        </p:txBody>
      </p:sp>
    </p:spTree>
    <p:extLst>
      <p:ext uri="{BB962C8B-B14F-4D97-AF65-F5344CB8AC3E}">
        <p14:creationId xmlns:p14="http://schemas.microsoft.com/office/powerpoint/2010/main" val="217532123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xEl>
                                              <p:pRg st="3" end="3"/>
                                            </p:txEl>
                                          </p:spTgt>
                                        </p:tgtEl>
                                      </p:cBhvr>
                                    </p:animEffect>
                                    <p:set>
                                      <p:cBhvr>
                                        <p:cTn id="7" dur="1" fill="hold">
                                          <p:stCondLst>
                                            <p:cond delay="499"/>
                                          </p:stCondLst>
                                        </p:cTn>
                                        <p:tgtEl>
                                          <p:spTgt spid="4">
                                            <p:txEl>
                                              <p:pRg st="3" end="3"/>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4">
                                            <p:txEl>
                                              <p:pRg st="4" end="4"/>
                                            </p:txEl>
                                          </p:spTgt>
                                        </p:tgtEl>
                                      </p:cBhvr>
                                    </p:animEffect>
                                    <p:set>
                                      <p:cBhvr>
                                        <p:cTn id="10" dur="1" fill="hold">
                                          <p:stCondLst>
                                            <p:cond delay="499"/>
                                          </p:stCondLst>
                                        </p:cTn>
                                        <p:tgtEl>
                                          <p:spTgt spid="4">
                                            <p:txEl>
                                              <p:pRg st="4" end="4"/>
                                            </p:txEl>
                                          </p:spTgt>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4">
                                            <p:txEl>
                                              <p:pRg st="5" end="5"/>
                                            </p:txEl>
                                          </p:spTgt>
                                        </p:tgtEl>
                                      </p:cBhvr>
                                    </p:animEffect>
                                    <p:set>
                                      <p:cBhvr>
                                        <p:cTn id="13" dur="1" fill="hold">
                                          <p:stCondLst>
                                            <p:cond delay="499"/>
                                          </p:stCondLst>
                                        </p:cTn>
                                        <p:tgtEl>
                                          <p:spTgt spid="4">
                                            <p:txEl>
                                              <p:pRg st="5" end="5"/>
                                            </p:txEl>
                                          </p:spTgt>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4">
                                            <p:txEl>
                                              <p:pRg st="6" end="6"/>
                                            </p:txEl>
                                          </p:spTgt>
                                        </p:tgtEl>
                                      </p:cBhvr>
                                    </p:animEffect>
                                    <p:set>
                                      <p:cBhvr>
                                        <p:cTn id="16" dur="1" fill="hold">
                                          <p:stCondLst>
                                            <p:cond delay="499"/>
                                          </p:stCondLst>
                                        </p:cTn>
                                        <p:tgtEl>
                                          <p:spTgt spid="4">
                                            <p:txEl>
                                              <p:pRg st="6" end="6"/>
                                            </p:txEl>
                                          </p:spTgt>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4">
                                            <p:txEl>
                                              <p:pRg st="7" end="7"/>
                                            </p:txEl>
                                          </p:spTgt>
                                        </p:tgtEl>
                                      </p:cBhvr>
                                    </p:animEffect>
                                    <p:set>
                                      <p:cBhvr>
                                        <p:cTn id="19" dur="1" fill="hold">
                                          <p:stCondLst>
                                            <p:cond delay="499"/>
                                          </p:stCondLst>
                                        </p:cTn>
                                        <p:tgtEl>
                                          <p:spTgt spid="4">
                                            <p:txEl>
                                              <p:pRg st="7" end="7"/>
                                            </p:txEl>
                                          </p:spTgt>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4">
                                            <p:txEl>
                                              <p:pRg st="1" end="1"/>
                                            </p:txEl>
                                          </p:spTgt>
                                        </p:tgtEl>
                                      </p:cBhvr>
                                    </p:animEffect>
                                    <p:set>
                                      <p:cBhvr>
                                        <p:cTn id="22" dur="1" fill="hold">
                                          <p:stCondLst>
                                            <p:cond delay="499"/>
                                          </p:stCondLst>
                                        </p:cTn>
                                        <p:tgtEl>
                                          <p:spTgt spid="4">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Install software components</a:t>
            </a:r>
            <a:endParaRPr lang="en-US" dirty="0"/>
          </a:p>
        </p:txBody>
      </p:sp>
      <p:sp>
        <p:nvSpPr>
          <p:cNvPr id="3" name="Text Placeholder 2"/>
          <p:cNvSpPr>
            <a:spLocks noGrp="1"/>
          </p:cNvSpPr>
          <p:nvPr>
            <p:ph type="body" sz="quarter" idx="11"/>
          </p:nvPr>
        </p:nvSpPr>
        <p:spPr>
          <a:xfrm>
            <a:off x="277319" y="1214203"/>
            <a:ext cx="11652805" cy="4866652"/>
          </a:xfrm>
        </p:spPr>
        <p:txBody>
          <a:bodyPr/>
          <a:lstStyle/>
          <a:p>
            <a:endParaRPr lang="en-US" sz="3528" dirty="0" smtClean="0"/>
          </a:p>
          <a:p>
            <a:pPr marL="227013" indent="-227013">
              <a:buFont typeface="Arial"/>
              <a:buChar char="•"/>
            </a:pPr>
            <a:r>
              <a:rPr lang="en-US" dirty="0">
                <a:solidFill>
                  <a:schemeClr val="bg2"/>
                </a:solidFill>
                <a:latin typeface="Arial" panose="020B0604020202020204" pitchFamily="34" charset="0"/>
                <a:cs typeface="Arial" panose="020B0604020202020204" pitchFamily="34" charset="0"/>
              </a:rPr>
              <a:t>Domain controller		: Windows 2012 R2</a:t>
            </a:r>
          </a:p>
          <a:p>
            <a:pPr marL="227013" indent="-227013">
              <a:buFont typeface="Arial"/>
              <a:buChar char="•"/>
            </a:pPr>
            <a:r>
              <a:rPr lang="en-US" dirty="0">
                <a:solidFill>
                  <a:schemeClr val="bg2"/>
                </a:solidFill>
                <a:latin typeface="Arial" panose="020B0604020202020204" pitchFamily="34" charset="0"/>
                <a:cs typeface="Arial" panose="020B0604020202020204" pitchFamily="34" charset="0"/>
              </a:rPr>
              <a:t>SQL server			: SQL 2012 SP1</a:t>
            </a:r>
          </a:p>
          <a:p>
            <a:pPr marL="227013" indent="-227013">
              <a:buFont typeface="Arial"/>
              <a:buChar char="•"/>
            </a:pPr>
            <a:r>
              <a:rPr lang="en-US" dirty="0">
                <a:solidFill>
                  <a:schemeClr val="bg2"/>
                </a:solidFill>
                <a:latin typeface="Arial" panose="020B0604020202020204" pitchFamily="34" charset="0"/>
                <a:cs typeface="Arial" panose="020B0604020202020204" pitchFamily="34" charset="0"/>
              </a:rPr>
              <a:t>Desktop controller		: </a:t>
            </a:r>
            <a:r>
              <a:rPr lang="en-US" dirty="0" smtClean="0">
                <a:solidFill>
                  <a:schemeClr val="bg2"/>
                </a:solidFill>
                <a:latin typeface="Arial" panose="020B0604020202020204" pitchFamily="34" charset="0"/>
                <a:cs typeface="Arial" panose="020B0604020202020204" pitchFamily="34" charset="0"/>
              </a:rPr>
              <a:t>XD7.6 </a:t>
            </a:r>
            <a:r>
              <a:rPr lang="en-US" dirty="0">
                <a:solidFill>
                  <a:schemeClr val="bg2"/>
                </a:solidFill>
                <a:latin typeface="Arial" panose="020B0604020202020204" pitchFamily="34" charset="0"/>
                <a:cs typeface="Arial" panose="020B0604020202020204" pitchFamily="34" charset="0"/>
              </a:rPr>
              <a:t>on Windows 2012 R2</a:t>
            </a:r>
          </a:p>
          <a:p>
            <a:pPr marL="227013" indent="-227013">
              <a:buFont typeface="Arial"/>
              <a:buChar char="•"/>
            </a:pPr>
            <a:r>
              <a:rPr lang="en-US" dirty="0">
                <a:solidFill>
                  <a:schemeClr val="bg2"/>
                </a:solidFill>
                <a:latin typeface="Arial" panose="020B0604020202020204" pitchFamily="34" charset="0"/>
                <a:cs typeface="Arial" panose="020B0604020202020204" pitchFamily="34" charset="0"/>
              </a:rPr>
              <a:t>XenApp workers		: </a:t>
            </a:r>
            <a:r>
              <a:rPr lang="en-US" dirty="0" smtClean="0">
                <a:solidFill>
                  <a:schemeClr val="bg2"/>
                </a:solidFill>
                <a:latin typeface="Arial" panose="020B0604020202020204" pitchFamily="34" charset="0"/>
                <a:cs typeface="Arial" panose="020B0604020202020204" pitchFamily="34" charset="0"/>
              </a:rPr>
              <a:t>XD7.6 </a:t>
            </a:r>
            <a:r>
              <a:rPr lang="en-US" dirty="0">
                <a:solidFill>
                  <a:schemeClr val="bg2"/>
                </a:solidFill>
                <a:latin typeface="Arial" panose="020B0604020202020204" pitchFamily="34" charset="0"/>
                <a:cs typeface="Arial" panose="020B0604020202020204" pitchFamily="34" charset="0"/>
              </a:rPr>
              <a:t>VDA on Windows 2012 R2</a:t>
            </a:r>
          </a:p>
          <a:p>
            <a:pPr marL="227013" indent="-227013">
              <a:buFont typeface="Arial"/>
              <a:buChar char="•"/>
            </a:pPr>
            <a:r>
              <a:rPr lang="en-US" dirty="0">
                <a:solidFill>
                  <a:schemeClr val="bg2"/>
                </a:solidFill>
                <a:latin typeface="Arial" panose="020B0604020202020204" pitchFamily="34" charset="0"/>
                <a:cs typeface="Arial" panose="020B0604020202020204" pitchFamily="34" charset="0"/>
              </a:rPr>
              <a:t>Server VDI			: </a:t>
            </a:r>
            <a:r>
              <a:rPr lang="en-US" dirty="0" smtClean="0">
                <a:solidFill>
                  <a:schemeClr val="bg2"/>
                </a:solidFill>
                <a:latin typeface="Arial" panose="020B0604020202020204" pitchFamily="34" charset="0"/>
                <a:cs typeface="Arial" panose="020B0604020202020204" pitchFamily="34" charset="0"/>
              </a:rPr>
              <a:t>XD7.6 </a:t>
            </a:r>
            <a:r>
              <a:rPr lang="en-US" dirty="0">
                <a:solidFill>
                  <a:schemeClr val="bg2"/>
                </a:solidFill>
                <a:latin typeface="Arial" panose="020B0604020202020204" pitchFamily="34" charset="0"/>
                <a:cs typeface="Arial" panose="020B0604020202020204" pitchFamily="34" charset="0"/>
              </a:rPr>
              <a:t>VDA on Windows 2012 R2</a:t>
            </a:r>
          </a:p>
          <a:p>
            <a:pPr marL="227013" indent="-227013">
              <a:buFont typeface="Arial"/>
              <a:buChar char="•"/>
            </a:pPr>
            <a:r>
              <a:rPr lang="en-US" dirty="0" smtClean="0">
                <a:solidFill>
                  <a:schemeClr val="bg2"/>
                </a:solidFill>
                <a:latin typeface="Arial" panose="020B0604020202020204" pitchFamily="34" charset="0"/>
                <a:cs typeface="Arial" panose="020B0604020202020204" pitchFamily="34" charset="0"/>
              </a:rPr>
              <a:t>Netscaler Gateway</a:t>
            </a:r>
            <a:r>
              <a:rPr lang="en-US" dirty="0">
                <a:solidFill>
                  <a:schemeClr val="bg2"/>
                </a:solidFill>
                <a:latin typeface="Arial" panose="020B0604020202020204" pitchFamily="34" charset="0"/>
                <a:cs typeface="Arial" panose="020B0604020202020204" pitchFamily="34" charset="0"/>
              </a:rPr>
              <a:t>		</a:t>
            </a:r>
            <a:r>
              <a:rPr lang="en-US" dirty="0" smtClean="0">
                <a:solidFill>
                  <a:schemeClr val="bg2"/>
                </a:solidFill>
                <a:latin typeface="Arial" panose="020B0604020202020204" pitchFamily="34" charset="0"/>
                <a:cs typeface="Arial" panose="020B0604020202020204" pitchFamily="34" charset="0"/>
              </a:rPr>
              <a:t>: </a:t>
            </a:r>
            <a:r>
              <a:rPr lang="en-US" dirty="0">
                <a:solidFill>
                  <a:schemeClr val="bg2"/>
                </a:solidFill>
                <a:latin typeface="Arial" panose="020B0604020202020204" pitchFamily="34" charset="0"/>
                <a:cs typeface="Arial" panose="020B0604020202020204" pitchFamily="34" charset="0"/>
              </a:rPr>
              <a:t>10.5.51.e </a:t>
            </a:r>
          </a:p>
          <a:p>
            <a:pPr marL="227013" indent="-227013">
              <a:buFont typeface="Arial"/>
              <a:buChar char="•"/>
            </a:pPr>
            <a:endParaRPr lang="en-US" dirty="0">
              <a:solidFill>
                <a:schemeClr val="bg2"/>
              </a:solidFill>
            </a:endParaRPr>
          </a:p>
        </p:txBody>
      </p:sp>
    </p:spTree>
    <p:extLst>
      <p:ext uri="{BB962C8B-B14F-4D97-AF65-F5344CB8AC3E}">
        <p14:creationId xmlns:p14="http://schemas.microsoft.com/office/powerpoint/2010/main" val="3512143287"/>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Recipe for success</a:t>
            </a:r>
          </a:p>
        </p:txBody>
      </p:sp>
      <p:sp>
        <p:nvSpPr>
          <p:cNvPr id="4" name="Content Placeholder 3"/>
          <p:cNvSpPr>
            <a:spLocks noGrp="1"/>
          </p:cNvSpPr>
          <p:nvPr>
            <p:ph sz="quarter" idx="20"/>
          </p:nvPr>
        </p:nvSpPr>
        <p:spPr>
          <a:xfrm>
            <a:off x="448055" y="1081800"/>
            <a:ext cx="11309783" cy="4526280"/>
          </a:xfrm>
        </p:spPr>
        <p:txBody>
          <a:bodyPr/>
          <a:lstStyle/>
          <a:p>
            <a:endParaRPr lang="en-US" dirty="0"/>
          </a:p>
          <a:p>
            <a:r>
              <a:rPr lang="en-US" dirty="0" smtClean="0">
                <a:solidFill>
                  <a:schemeClr val="bg1">
                    <a:lumMod val="85000"/>
                  </a:schemeClr>
                </a:solidFill>
              </a:rPr>
              <a:t>Configure your </a:t>
            </a:r>
            <a:r>
              <a:rPr lang="en-US" dirty="0">
                <a:solidFill>
                  <a:schemeClr val="bg1">
                    <a:lumMod val="85000"/>
                  </a:schemeClr>
                </a:solidFill>
              </a:rPr>
              <a:t>Azure </a:t>
            </a:r>
            <a:r>
              <a:rPr lang="en-US" dirty="0" smtClean="0">
                <a:solidFill>
                  <a:schemeClr val="bg1">
                    <a:lumMod val="85000"/>
                  </a:schemeClr>
                </a:solidFill>
              </a:rPr>
              <a:t>topology.</a:t>
            </a:r>
            <a:endParaRPr lang="en-US" dirty="0">
              <a:solidFill>
                <a:schemeClr val="bg1">
                  <a:lumMod val="85000"/>
                </a:schemeClr>
              </a:solidFill>
            </a:endParaRPr>
          </a:p>
          <a:p>
            <a:r>
              <a:rPr lang="en-US" dirty="0" smtClean="0">
                <a:solidFill>
                  <a:schemeClr val="bg1">
                    <a:lumMod val="85000"/>
                  </a:schemeClr>
                </a:solidFill>
              </a:rPr>
              <a:t>Install </a:t>
            </a:r>
            <a:r>
              <a:rPr lang="en-US" dirty="0" err="1" smtClean="0">
                <a:solidFill>
                  <a:schemeClr val="bg1">
                    <a:lumMod val="85000"/>
                  </a:schemeClr>
                </a:solidFill>
              </a:rPr>
              <a:t>XenDesktop</a:t>
            </a:r>
            <a:r>
              <a:rPr lang="en-US" dirty="0" smtClean="0">
                <a:solidFill>
                  <a:schemeClr val="bg1">
                    <a:lumMod val="85000"/>
                  </a:schemeClr>
                </a:solidFill>
              </a:rPr>
              <a:t> infrastructure components.</a:t>
            </a:r>
            <a:endParaRPr lang="en-US" dirty="0">
              <a:solidFill>
                <a:schemeClr val="bg1">
                  <a:lumMod val="85000"/>
                </a:schemeClr>
              </a:solidFill>
            </a:endParaRPr>
          </a:p>
          <a:p>
            <a:r>
              <a:rPr lang="en-US" dirty="0"/>
              <a:t>Prepare </a:t>
            </a:r>
            <a:r>
              <a:rPr lang="en-US" dirty="0" smtClean="0"/>
              <a:t>and capture your </a:t>
            </a:r>
            <a:r>
              <a:rPr lang="en-US" dirty="0"/>
              <a:t>golden </a:t>
            </a:r>
            <a:r>
              <a:rPr lang="en-US" dirty="0" smtClean="0"/>
              <a:t>image.</a:t>
            </a:r>
            <a:endParaRPr lang="en-US" dirty="0"/>
          </a:p>
          <a:p>
            <a:r>
              <a:rPr lang="en-US" dirty="0" smtClean="0"/>
              <a:t>Create XenApp server VMs based on golden image. </a:t>
            </a:r>
            <a:endParaRPr lang="en-US" dirty="0"/>
          </a:p>
          <a:p>
            <a:r>
              <a:rPr lang="en-US" dirty="0"/>
              <a:t>Add </a:t>
            </a:r>
            <a:r>
              <a:rPr lang="en-US" dirty="0" smtClean="0"/>
              <a:t>XA VMs </a:t>
            </a:r>
            <a:r>
              <a:rPr lang="en-US" dirty="0"/>
              <a:t>to Machine </a:t>
            </a:r>
            <a:r>
              <a:rPr lang="en-US" dirty="0" smtClean="0"/>
              <a:t>Catalog and create Delivery Group.</a:t>
            </a:r>
          </a:p>
          <a:p>
            <a:r>
              <a:rPr lang="en-US" dirty="0" smtClean="0"/>
              <a:t>Install and configure Netscaler Gateway.</a:t>
            </a:r>
          </a:p>
          <a:p>
            <a:r>
              <a:rPr lang="en-US" dirty="0" smtClean="0"/>
              <a:t>Configure Storefront.</a:t>
            </a:r>
            <a:endParaRPr lang="en-US" dirty="0"/>
          </a:p>
          <a:p>
            <a:pPr marL="0" indent="0">
              <a:buNone/>
            </a:pPr>
            <a:endParaRPr lang="en-US" dirty="0"/>
          </a:p>
        </p:txBody>
      </p:sp>
    </p:spTree>
    <p:extLst>
      <p:ext uri="{BB962C8B-B14F-4D97-AF65-F5344CB8AC3E}">
        <p14:creationId xmlns:p14="http://schemas.microsoft.com/office/powerpoint/2010/main" val="302372728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xEl>
                                              <p:pRg st="2" end="2"/>
                                            </p:txEl>
                                          </p:spTgt>
                                        </p:tgtEl>
                                      </p:cBhvr>
                                    </p:animEffect>
                                    <p:set>
                                      <p:cBhvr>
                                        <p:cTn id="7" dur="1" fill="hold">
                                          <p:stCondLst>
                                            <p:cond delay="499"/>
                                          </p:stCondLst>
                                        </p:cTn>
                                        <p:tgtEl>
                                          <p:spTgt spid="4">
                                            <p:txEl>
                                              <p:pRg st="2" end="2"/>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4">
                                            <p:txEl>
                                              <p:pRg st="4" end="4"/>
                                            </p:txEl>
                                          </p:spTgt>
                                        </p:tgtEl>
                                      </p:cBhvr>
                                    </p:animEffect>
                                    <p:set>
                                      <p:cBhvr>
                                        <p:cTn id="10" dur="1" fill="hold">
                                          <p:stCondLst>
                                            <p:cond delay="499"/>
                                          </p:stCondLst>
                                        </p:cTn>
                                        <p:tgtEl>
                                          <p:spTgt spid="4">
                                            <p:txEl>
                                              <p:pRg st="4" end="4"/>
                                            </p:txEl>
                                          </p:spTgt>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4">
                                            <p:txEl>
                                              <p:pRg st="5" end="5"/>
                                            </p:txEl>
                                          </p:spTgt>
                                        </p:tgtEl>
                                      </p:cBhvr>
                                    </p:animEffect>
                                    <p:set>
                                      <p:cBhvr>
                                        <p:cTn id="13" dur="1" fill="hold">
                                          <p:stCondLst>
                                            <p:cond delay="499"/>
                                          </p:stCondLst>
                                        </p:cTn>
                                        <p:tgtEl>
                                          <p:spTgt spid="4">
                                            <p:txEl>
                                              <p:pRg st="5" end="5"/>
                                            </p:txEl>
                                          </p:spTgt>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4">
                                            <p:txEl>
                                              <p:pRg st="6" end="6"/>
                                            </p:txEl>
                                          </p:spTgt>
                                        </p:tgtEl>
                                      </p:cBhvr>
                                    </p:animEffect>
                                    <p:set>
                                      <p:cBhvr>
                                        <p:cTn id="16" dur="1" fill="hold">
                                          <p:stCondLst>
                                            <p:cond delay="499"/>
                                          </p:stCondLst>
                                        </p:cTn>
                                        <p:tgtEl>
                                          <p:spTgt spid="4">
                                            <p:txEl>
                                              <p:pRg st="6" end="6"/>
                                            </p:txEl>
                                          </p:spTgt>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4">
                                            <p:txEl>
                                              <p:pRg st="7" end="7"/>
                                            </p:txEl>
                                          </p:spTgt>
                                        </p:tgtEl>
                                      </p:cBhvr>
                                    </p:animEffect>
                                    <p:set>
                                      <p:cBhvr>
                                        <p:cTn id="19" dur="1" fill="hold">
                                          <p:stCondLst>
                                            <p:cond delay="499"/>
                                          </p:stCondLst>
                                        </p:cTn>
                                        <p:tgtEl>
                                          <p:spTgt spid="4">
                                            <p:txEl>
                                              <p:pRg st="7" end="7"/>
                                            </p:txEl>
                                          </p:spTgt>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4">
                                            <p:txEl>
                                              <p:pRg st="1" end="1"/>
                                            </p:txEl>
                                          </p:spTgt>
                                        </p:tgtEl>
                                      </p:cBhvr>
                                    </p:animEffect>
                                    <p:set>
                                      <p:cBhvr>
                                        <p:cTn id="22" dur="1" fill="hold">
                                          <p:stCondLst>
                                            <p:cond delay="499"/>
                                          </p:stCondLst>
                                        </p:cTn>
                                        <p:tgtEl>
                                          <p:spTgt spid="4">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Demo</a:t>
            </a:r>
            <a:endParaRPr lang="en-US" dirty="0"/>
          </a:p>
        </p:txBody>
      </p:sp>
      <p:sp>
        <p:nvSpPr>
          <p:cNvPr id="5" name="Text Placeholder 4"/>
          <p:cNvSpPr>
            <a:spLocks noGrp="1"/>
          </p:cNvSpPr>
          <p:nvPr>
            <p:ph type="body" sz="quarter" idx="16"/>
          </p:nvPr>
        </p:nvSpPr>
        <p:spPr/>
        <p:txBody>
          <a:bodyPr/>
          <a:lstStyle/>
          <a:p>
            <a:r>
              <a:rPr lang="en-US" dirty="0" smtClean="0"/>
              <a:t>My virtual desktop in Azure </a:t>
            </a:r>
            <a:endParaRPr lang="en-US" dirty="0"/>
          </a:p>
        </p:txBody>
      </p:sp>
    </p:spTree>
    <p:extLst>
      <p:ext uri="{BB962C8B-B14F-4D97-AF65-F5344CB8AC3E}">
        <p14:creationId xmlns:p14="http://schemas.microsoft.com/office/powerpoint/2010/main" val="1920964692"/>
      </p:ext>
    </p:extLst>
  </p:cSld>
  <p:clrMapOvr>
    <a:masterClrMapping/>
  </p:clrMapOvr>
  <p:transition spd="med">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Prepare – XenApp worker server</a:t>
            </a:r>
            <a:endParaRPr lang="en-US" dirty="0">
              <a:solidFill>
                <a:schemeClr val="tx1"/>
              </a:solidFill>
            </a:endParaRPr>
          </a:p>
        </p:txBody>
      </p:sp>
      <p:sp>
        <p:nvSpPr>
          <p:cNvPr id="3" name="Text Placeholder 2"/>
          <p:cNvSpPr>
            <a:spLocks noGrp="1"/>
          </p:cNvSpPr>
          <p:nvPr>
            <p:ph type="body" sz="quarter" idx="11"/>
          </p:nvPr>
        </p:nvSpPr>
        <p:spPr>
          <a:xfrm>
            <a:off x="269170" y="1190077"/>
            <a:ext cx="11919655" cy="4910920"/>
          </a:xfrm>
        </p:spPr>
        <p:txBody>
          <a:bodyPr/>
          <a:lstStyle/>
          <a:p>
            <a:pPr marL="227013" indent="-227013">
              <a:buFont typeface="Arial"/>
              <a:buChar char="•"/>
            </a:pPr>
            <a:endParaRPr lang="en-US" dirty="0" smtClean="0">
              <a:solidFill>
                <a:schemeClr val="bg2"/>
              </a:solidFill>
              <a:latin typeface="Arial" panose="020B0604020202020204" pitchFamily="34" charset="0"/>
              <a:cs typeface="Arial" panose="020B0604020202020204" pitchFamily="34" charset="0"/>
            </a:endParaRPr>
          </a:p>
          <a:p>
            <a:pPr marL="227013" indent="-227013">
              <a:buFont typeface="Arial"/>
              <a:buChar char="•"/>
            </a:pPr>
            <a:r>
              <a:rPr lang="en-US" dirty="0" smtClean="0">
                <a:solidFill>
                  <a:schemeClr val="bg2"/>
                </a:solidFill>
                <a:latin typeface="Arial" panose="020B0604020202020204" pitchFamily="34" charset="0"/>
                <a:cs typeface="Arial" panose="020B0604020202020204" pitchFamily="34" charset="0"/>
              </a:rPr>
              <a:t>Create </a:t>
            </a:r>
            <a:r>
              <a:rPr lang="en-US" dirty="0">
                <a:solidFill>
                  <a:schemeClr val="bg2"/>
                </a:solidFill>
                <a:latin typeface="Arial" panose="020B0604020202020204" pitchFamily="34" charset="0"/>
                <a:cs typeface="Arial" panose="020B0604020202020204" pitchFamily="34" charset="0"/>
              </a:rPr>
              <a:t>server image</a:t>
            </a:r>
          </a:p>
          <a:p>
            <a:pPr marL="461963" lvl="1" indent="-231775">
              <a:buFont typeface="Lucida Grande"/>
              <a:buChar char="–"/>
            </a:pPr>
            <a:r>
              <a:rPr lang="en-US" sz="2000" dirty="0">
                <a:latin typeface="Arial" charset="0"/>
              </a:rPr>
              <a:t>Create a new Windows Server 2012 R2 VM</a:t>
            </a:r>
          </a:p>
          <a:p>
            <a:pPr marL="461963" lvl="1" indent="-231775">
              <a:buFont typeface="Lucida Grande"/>
              <a:buChar char="–"/>
            </a:pPr>
            <a:r>
              <a:rPr lang="en-US" sz="2000" dirty="0">
                <a:latin typeface="Arial" charset="0"/>
              </a:rPr>
              <a:t>Prep server golden image with all required software</a:t>
            </a:r>
          </a:p>
          <a:p>
            <a:pPr marL="461963" lvl="1" indent="-231775">
              <a:buFont typeface="Lucida Grande"/>
              <a:buChar char="–"/>
            </a:pPr>
            <a:r>
              <a:rPr lang="en-US" sz="2000" dirty="0">
                <a:latin typeface="Arial" charset="0"/>
              </a:rPr>
              <a:t>Install the Citrix virtual </a:t>
            </a:r>
            <a:r>
              <a:rPr lang="en-US" sz="2000" dirty="0">
                <a:solidFill>
                  <a:schemeClr val="tx1"/>
                </a:solidFill>
                <a:latin typeface="Arial" charset="0"/>
              </a:rPr>
              <a:t>delivery </a:t>
            </a:r>
            <a:r>
              <a:rPr lang="en-US" sz="1960" dirty="0">
                <a:solidFill>
                  <a:schemeClr val="tx1"/>
                </a:solidFill>
              </a:rPr>
              <a:t>agent (VDA) via the user interface</a:t>
            </a:r>
          </a:p>
          <a:p>
            <a:pPr marL="227013" lvl="1" indent="-227013">
              <a:spcBef>
                <a:spcPts val="1800"/>
              </a:spcBef>
              <a:buFont typeface="Arial"/>
              <a:buChar char="•"/>
            </a:pPr>
            <a:endParaRPr lang="en-US" sz="2400" dirty="0" smtClean="0">
              <a:latin typeface="Arial" panose="020B0604020202020204" pitchFamily="34" charset="0"/>
              <a:cs typeface="Arial" panose="020B0604020202020204" pitchFamily="34" charset="0"/>
            </a:endParaRPr>
          </a:p>
          <a:p>
            <a:pPr marL="227013" lvl="1" indent="-227013">
              <a:spcBef>
                <a:spcPts val="1800"/>
              </a:spcBef>
              <a:buFont typeface="Arial"/>
              <a:buChar char="•"/>
            </a:pPr>
            <a:r>
              <a:rPr lang="en-US" sz="2400" dirty="0" err="1" smtClean="0">
                <a:latin typeface="Arial" panose="020B0604020202020204" pitchFamily="34" charset="0"/>
                <a:cs typeface="Arial" panose="020B0604020202020204" pitchFamily="34" charset="0"/>
              </a:rPr>
              <a:t>Sysprep</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image</a:t>
            </a:r>
          </a:p>
          <a:p>
            <a:pPr marL="461963" lvl="1" indent="-231775">
              <a:buFont typeface="Lucida Grande"/>
              <a:buChar char="–"/>
            </a:pPr>
            <a:r>
              <a:rPr lang="en-US" sz="2000" dirty="0" err="1">
                <a:latin typeface="Arial" charset="0"/>
              </a:rPr>
              <a:t>sysprep</a:t>
            </a:r>
            <a:r>
              <a:rPr lang="en-US" sz="2000" dirty="0">
                <a:latin typeface="Arial" charset="0"/>
              </a:rPr>
              <a:t> /generalize /</a:t>
            </a:r>
            <a:r>
              <a:rPr lang="en-US" sz="2000" dirty="0" err="1">
                <a:latin typeface="Arial" charset="0"/>
              </a:rPr>
              <a:t>oobe</a:t>
            </a:r>
            <a:r>
              <a:rPr lang="en-US" sz="2000" dirty="0">
                <a:latin typeface="Arial" charset="0"/>
              </a:rPr>
              <a:t> /shutdown</a:t>
            </a:r>
          </a:p>
          <a:p>
            <a:pPr marL="0" lvl="1"/>
            <a:endParaRPr lang="en-US" dirty="0"/>
          </a:p>
        </p:txBody>
      </p:sp>
    </p:spTree>
    <p:extLst>
      <p:ext uri="{BB962C8B-B14F-4D97-AF65-F5344CB8AC3E}">
        <p14:creationId xmlns:p14="http://schemas.microsoft.com/office/powerpoint/2010/main" val="1700805842"/>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Prepare – </a:t>
            </a:r>
            <a:r>
              <a:rPr lang="en-US" dirty="0">
                <a:solidFill>
                  <a:schemeClr val="tx1"/>
                </a:solidFill>
              </a:rPr>
              <a:t>S</a:t>
            </a:r>
            <a:r>
              <a:rPr lang="en-US" dirty="0" smtClean="0">
                <a:solidFill>
                  <a:schemeClr val="tx1"/>
                </a:solidFill>
              </a:rPr>
              <a:t>erver VDI</a:t>
            </a:r>
            <a:endParaRPr lang="en-US" dirty="0">
              <a:solidFill>
                <a:schemeClr val="tx1"/>
              </a:solidFill>
            </a:endParaRPr>
          </a:p>
        </p:txBody>
      </p:sp>
      <p:sp>
        <p:nvSpPr>
          <p:cNvPr id="3" name="Text Placeholder 2"/>
          <p:cNvSpPr>
            <a:spLocks noGrp="1"/>
          </p:cNvSpPr>
          <p:nvPr>
            <p:ph type="body" sz="quarter" idx="11"/>
          </p:nvPr>
        </p:nvSpPr>
        <p:spPr>
          <a:xfrm>
            <a:off x="269170" y="1190077"/>
            <a:ext cx="11919655" cy="5182308"/>
          </a:xfrm>
        </p:spPr>
        <p:txBody>
          <a:bodyPr/>
          <a:lstStyle/>
          <a:p>
            <a:pPr marL="227013" lvl="1" indent="-227013">
              <a:spcBef>
                <a:spcPts val="1800"/>
              </a:spcBef>
              <a:buFont typeface="Arial"/>
              <a:buChar char="•"/>
            </a:pPr>
            <a:endParaRPr lang="en-US" sz="2400" dirty="0" smtClean="0">
              <a:latin typeface="Arial" panose="020B0604020202020204" pitchFamily="34" charset="0"/>
              <a:cs typeface="Arial" panose="020B0604020202020204" pitchFamily="34" charset="0"/>
            </a:endParaRPr>
          </a:p>
          <a:p>
            <a:pPr marL="227013" lvl="1" indent="-227013">
              <a:spcBef>
                <a:spcPts val="1800"/>
              </a:spcBef>
              <a:buFont typeface="Arial"/>
              <a:buChar char="•"/>
            </a:pPr>
            <a:r>
              <a:rPr lang="en-US" sz="2400" dirty="0" smtClean="0">
                <a:latin typeface="Arial" panose="020B0604020202020204" pitchFamily="34" charset="0"/>
                <a:cs typeface="Arial" panose="020B0604020202020204" pitchFamily="34" charset="0"/>
              </a:rPr>
              <a:t>Create </a:t>
            </a:r>
            <a:r>
              <a:rPr lang="en-US" sz="2400" dirty="0">
                <a:latin typeface="Arial" panose="020B0604020202020204" pitchFamily="34" charset="0"/>
                <a:cs typeface="Arial" panose="020B0604020202020204" pitchFamily="34" charset="0"/>
              </a:rPr>
              <a:t>server image</a:t>
            </a:r>
          </a:p>
          <a:p>
            <a:pPr marL="461963" lvl="1" indent="-231775">
              <a:buFont typeface="Lucida Grande"/>
              <a:buChar char="–"/>
            </a:pPr>
            <a:r>
              <a:rPr lang="en-US" sz="2000" dirty="0">
                <a:latin typeface="Arial" charset="0"/>
              </a:rPr>
              <a:t>Create a new Windows Server 2012 R2 VM</a:t>
            </a:r>
          </a:p>
          <a:p>
            <a:pPr marL="461963" lvl="1" indent="-231775">
              <a:buFont typeface="Lucida Grande"/>
              <a:buChar char="–"/>
            </a:pPr>
            <a:r>
              <a:rPr lang="en-US" sz="2000" dirty="0">
                <a:latin typeface="Arial" charset="0"/>
              </a:rPr>
              <a:t>Prep server golden image with all required software</a:t>
            </a:r>
          </a:p>
          <a:p>
            <a:pPr marL="461963" lvl="1" indent="-231775">
              <a:buFont typeface="Lucida Grande"/>
              <a:buChar char="–"/>
            </a:pPr>
            <a:r>
              <a:rPr lang="en-US" sz="2000" dirty="0">
                <a:latin typeface="Arial" charset="0"/>
              </a:rPr>
              <a:t>Install Desktop Experience</a:t>
            </a:r>
          </a:p>
          <a:p>
            <a:pPr marL="461963" lvl="1" indent="-231775">
              <a:buFont typeface="Lucida Grande"/>
              <a:buChar char="–"/>
            </a:pPr>
            <a:r>
              <a:rPr lang="en-US" sz="2000" dirty="0">
                <a:latin typeface="Arial" charset="0"/>
              </a:rPr>
              <a:t>Install Citrix VDA via command </a:t>
            </a:r>
            <a:r>
              <a:rPr lang="en-US" sz="2000" dirty="0" smtClean="0">
                <a:latin typeface="Arial" charset="0"/>
              </a:rPr>
              <a:t>line     </a:t>
            </a:r>
          </a:p>
          <a:p>
            <a:pPr marL="230188" lvl="1"/>
            <a:r>
              <a:rPr lang="en-US" sz="2000" dirty="0">
                <a:solidFill>
                  <a:srgbClr val="00A1E0"/>
                </a:solidFill>
                <a:latin typeface="Arial" charset="0"/>
              </a:rPr>
              <a:t>	</a:t>
            </a:r>
            <a:r>
              <a:rPr lang="en-US" sz="2000" dirty="0" smtClean="0">
                <a:solidFill>
                  <a:srgbClr val="00A1E0"/>
                </a:solidFill>
                <a:latin typeface="Arial" charset="0"/>
              </a:rPr>
              <a:t>XenDesktopVdaSetup.exe </a:t>
            </a:r>
            <a:r>
              <a:rPr lang="en-US" sz="2000" dirty="0">
                <a:solidFill>
                  <a:srgbClr val="00A1E0"/>
                </a:solidFill>
                <a:latin typeface="Arial" charset="0"/>
              </a:rPr>
              <a:t>/quiet /</a:t>
            </a:r>
            <a:r>
              <a:rPr lang="en-US" sz="2000" dirty="0" err="1">
                <a:solidFill>
                  <a:srgbClr val="00A1E0"/>
                </a:solidFill>
                <a:latin typeface="Arial" charset="0"/>
              </a:rPr>
              <a:t>servervdi</a:t>
            </a:r>
            <a:endParaRPr lang="en-US" sz="2000" dirty="0">
              <a:solidFill>
                <a:srgbClr val="00A1E0"/>
              </a:solidFill>
              <a:latin typeface="Arial" charset="0"/>
            </a:endParaRPr>
          </a:p>
          <a:p>
            <a:pPr marL="461963" lvl="1" indent="-231775">
              <a:buFont typeface="Lucida Grande"/>
              <a:buChar char="–"/>
            </a:pPr>
            <a:r>
              <a:rPr lang="en-US" sz="2000" dirty="0">
                <a:latin typeface="Arial" charset="0"/>
              </a:rPr>
              <a:t>Create string value </a:t>
            </a:r>
            <a:r>
              <a:rPr lang="en-US" sz="2000" dirty="0" err="1">
                <a:latin typeface="Arial" charset="0"/>
              </a:rPr>
              <a:t>ListofDDCs</a:t>
            </a:r>
            <a:r>
              <a:rPr lang="en-US" sz="2000" dirty="0">
                <a:latin typeface="Arial" charset="0"/>
              </a:rPr>
              <a:t> and point it at the appropriate DDCs under           </a:t>
            </a:r>
            <a:r>
              <a:rPr lang="en-US" sz="2000" dirty="0" smtClean="0">
                <a:latin typeface="Arial" charset="0"/>
              </a:rPr>
              <a:t>	</a:t>
            </a:r>
            <a:r>
              <a:rPr lang="en-US" sz="2000" dirty="0" smtClean="0">
                <a:solidFill>
                  <a:srgbClr val="00A1E0"/>
                </a:solidFill>
                <a:latin typeface="Arial" charset="0"/>
              </a:rPr>
              <a:t>HKEY_LOCAL_MACHINE\SOFTWARE\Citrix\</a:t>
            </a:r>
            <a:r>
              <a:rPr lang="en-US" sz="2000" dirty="0" err="1" smtClean="0">
                <a:solidFill>
                  <a:srgbClr val="00A1E0"/>
                </a:solidFill>
                <a:latin typeface="Arial" charset="0"/>
              </a:rPr>
              <a:t>VirtualDesktop</a:t>
            </a:r>
            <a:r>
              <a:rPr lang="en-US" dirty="0" err="1" smtClean="0">
                <a:solidFill>
                  <a:srgbClr val="00A1E0"/>
                </a:solidFill>
              </a:rPr>
              <a:t>Agent</a:t>
            </a:r>
            <a:endParaRPr lang="en-US" dirty="0" smtClean="0">
              <a:solidFill>
                <a:srgbClr val="00A1E0"/>
              </a:solidFill>
            </a:endParaRPr>
          </a:p>
          <a:p>
            <a:pPr marL="227013" lvl="1" indent="-227013">
              <a:spcBef>
                <a:spcPts val="1800"/>
              </a:spcBef>
              <a:buFont typeface="Arial"/>
              <a:buChar char="•"/>
            </a:pPr>
            <a:endParaRPr lang="en-US" sz="2400" dirty="0" smtClean="0">
              <a:latin typeface="Arial" panose="020B0604020202020204" pitchFamily="34" charset="0"/>
              <a:cs typeface="Arial" panose="020B0604020202020204" pitchFamily="34" charset="0"/>
            </a:endParaRPr>
          </a:p>
          <a:p>
            <a:pPr marL="227013" lvl="1" indent="-227013">
              <a:spcBef>
                <a:spcPts val="1800"/>
              </a:spcBef>
              <a:buFont typeface="Arial"/>
              <a:buChar char="•"/>
            </a:pPr>
            <a:r>
              <a:rPr lang="en-US" sz="2400" dirty="0" err="1" smtClean="0">
                <a:latin typeface="Arial" panose="020B0604020202020204" pitchFamily="34" charset="0"/>
                <a:cs typeface="Arial" panose="020B0604020202020204" pitchFamily="34" charset="0"/>
              </a:rPr>
              <a:t>Sysprep</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image</a:t>
            </a:r>
          </a:p>
          <a:p>
            <a:pPr marL="461963" lvl="1" indent="-231775">
              <a:buFont typeface="Lucida Grande"/>
              <a:buChar char="–"/>
            </a:pPr>
            <a:r>
              <a:rPr lang="en-US" sz="2000" dirty="0" err="1">
                <a:latin typeface="Arial" charset="0"/>
              </a:rPr>
              <a:t>sysprep</a:t>
            </a:r>
            <a:r>
              <a:rPr lang="en-US" sz="2000" dirty="0">
                <a:latin typeface="Arial" charset="0"/>
              </a:rPr>
              <a:t> /generalize /</a:t>
            </a:r>
            <a:r>
              <a:rPr lang="en-US" sz="2000" dirty="0" err="1">
                <a:latin typeface="Arial" charset="0"/>
              </a:rPr>
              <a:t>oobe</a:t>
            </a:r>
            <a:r>
              <a:rPr lang="en-US" sz="2000" dirty="0">
                <a:latin typeface="Arial" charset="0"/>
              </a:rPr>
              <a:t> /shutdown</a:t>
            </a:r>
          </a:p>
          <a:p>
            <a:pPr marL="0" lvl="1"/>
            <a:endParaRPr lang="en-US" dirty="0"/>
          </a:p>
        </p:txBody>
      </p:sp>
    </p:spTree>
    <p:extLst>
      <p:ext uri="{BB962C8B-B14F-4D97-AF65-F5344CB8AC3E}">
        <p14:creationId xmlns:p14="http://schemas.microsoft.com/office/powerpoint/2010/main" val="4184447684"/>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Capture Image in Azure</a:t>
            </a:r>
            <a:endParaRPr lang="en-US" dirty="0"/>
          </a:p>
        </p:txBody>
      </p:sp>
      <p:pic>
        <p:nvPicPr>
          <p:cNvPr id="4" name="Picture 3"/>
          <p:cNvPicPr/>
          <p:nvPr/>
        </p:nvPicPr>
        <p:blipFill>
          <a:blip r:embed="rId2"/>
          <a:stretch>
            <a:fillRect/>
          </a:stretch>
        </p:blipFill>
        <p:spPr>
          <a:xfrm>
            <a:off x="448830" y="1399038"/>
            <a:ext cx="5906999" cy="4671977"/>
          </a:xfrm>
          <a:prstGeom prst="rect">
            <a:avLst/>
          </a:prstGeom>
        </p:spPr>
      </p:pic>
      <p:pic>
        <p:nvPicPr>
          <p:cNvPr id="7" name="Picture 6"/>
          <p:cNvPicPr>
            <a:picLocks noChangeAspect="1"/>
          </p:cNvPicPr>
          <p:nvPr/>
        </p:nvPicPr>
        <p:blipFill>
          <a:blip r:embed="rId3"/>
          <a:stretch>
            <a:fillRect/>
          </a:stretch>
        </p:blipFill>
        <p:spPr>
          <a:xfrm>
            <a:off x="7054953" y="1064668"/>
            <a:ext cx="4314825" cy="3295650"/>
          </a:xfrm>
          <a:prstGeom prst="rect">
            <a:avLst/>
          </a:prstGeom>
        </p:spPr>
      </p:pic>
    </p:spTree>
    <p:extLst>
      <p:ext uri="{BB962C8B-B14F-4D97-AF65-F5344CB8AC3E}">
        <p14:creationId xmlns:p14="http://schemas.microsoft.com/office/powerpoint/2010/main" val="2070515534"/>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Recipe for success</a:t>
            </a:r>
          </a:p>
        </p:txBody>
      </p:sp>
      <p:sp>
        <p:nvSpPr>
          <p:cNvPr id="4" name="Content Placeholder 3"/>
          <p:cNvSpPr>
            <a:spLocks noGrp="1"/>
          </p:cNvSpPr>
          <p:nvPr>
            <p:ph sz="quarter" idx="20"/>
          </p:nvPr>
        </p:nvSpPr>
        <p:spPr>
          <a:xfrm>
            <a:off x="448055" y="1096790"/>
            <a:ext cx="11309783" cy="4526280"/>
          </a:xfrm>
        </p:spPr>
        <p:txBody>
          <a:bodyPr/>
          <a:lstStyle/>
          <a:p>
            <a:endParaRPr lang="en-US" dirty="0"/>
          </a:p>
          <a:p>
            <a:r>
              <a:rPr lang="en-US" dirty="0" smtClean="0">
                <a:solidFill>
                  <a:schemeClr val="bg1">
                    <a:lumMod val="85000"/>
                  </a:schemeClr>
                </a:solidFill>
              </a:rPr>
              <a:t>Configure your </a:t>
            </a:r>
            <a:r>
              <a:rPr lang="en-US" dirty="0">
                <a:solidFill>
                  <a:schemeClr val="bg1">
                    <a:lumMod val="85000"/>
                  </a:schemeClr>
                </a:solidFill>
              </a:rPr>
              <a:t>Azure </a:t>
            </a:r>
            <a:r>
              <a:rPr lang="en-US" dirty="0" smtClean="0">
                <a:solidFill>
                  <a:schemeClr val="bg1">
                    <a:lumMod val="85000"/>
                  </a:schemeClr>
                </a:solidFill>
              </a:rPr>
              <a:t>topology.</a:t>
            </a:r>
            <a:endParaRPr lang="en-US" dirty="0">
              <a:solidFill>
                <a:schemeClr val="bg1">
                  <a:lumMod val="85000"/>
                </a:schemeClr>
              </a:solidFill>
            </a:endParaRPr>
          </a:p>
          <a:p>
            <a:r>
              <a:rPr lang="en-US" dirty="0" smtClean="0">
                <a:solidFill>
                  <a:schemeClr val="bg1">
                    <a:lumMod val="85000"/>
                  </a:schemeClr>
                </a:solidFill>
              </a:rPr>
              <a:t>Install </a:t>
            </a:r>
            <a:r>
              <a:rPr lang="en-US" dirty="0" err="1" smtClean="0">
                <a:solidFill>
                  <a:schemeClr val="bg1">
                    <a:lumMod val="85000"/>
                  </a:schemeClr>
                </a:solidFill>
              </a:rPr>
              <a:t>XenDesktop</a:t>
            </a:r>
            <a:r>
              <a:rPr lang="en-US" dirty="0" smtClean="0">
                <a:solidFill>
                  <a:schemeClr val="bg1">
                    <a:lumMod val="85000"/>
                  </a:schemeClr>
                </a:solidFill>
              </a:rPr>
              <a:t> infrastructure components.</a:t>
            </a:r>
            <a:endParaRPr lang="en-US" dirty="0">
              <a:solidFill>
                <a:schemeClr val="bg1">
                  <a:lumMod val="85000"/>
                </a:schemeClr>
              </a:solidFill>
            </a:endParaRPr>
          </a:p>
          <a:p>
            <a:r>
              <a:rPr lang="en-US" dirty="0">
                <a:solidFill>
                  <a:schemeClr val="bg1">
                    <a:lumMod val="85000"/>
                  </a:schemeClr>
                </a:solidFill>
              </a:rPr>
              <a:t>Prepare </a:t>
            </a:r>
            <a:r>
              <a:rPr lang="en-US" dirty="0" smtClean="0">
                <a:solidFill>
                  <a:schemeClr val="bg1">
                    <a:lumMod val="85000"/>
                  </a:schemeClr>
                </a:solidFill>
              </a:rPr>
              <a:t>and capture your </a:t>
            </a:r>
            <a:r>
              <a:rPr lang="en-US" dirty="0">
                <a:solidFill>
                  <a:schemeClr val="bg1">
                    <a:lumMod val="85000"/>
                  </a:schemeClr>
                </a:solidFill>
              </a:rPr>
              <a:t>golden </a:t>
            </a:r>
            <a:r>
              <a:rPr lang="en-US" dirty="0" smtClean="0">
                <a:solidFill>
                  <a:schemeClr val="bg1">
                    <a:lumMod val="85000"/>
                  </a:schemeClr>
                </a:solidFill>
              </a:rPr>
              <a:t>image</a:t>
            </a:r>
            <a:r>
              <a:rPr lang="en-US" dirty="0" smtClean="0">
                <a:solidFill>
                  <a:srgbClr val="00A1E0"/>
                </a:solidFill>
              </a:rPr>
              <a:t>.</a:t>
            </a:r>
            <a:endParaRPr lang="en-US" dirty="0">
              <a:solidFill>
                <a:srgbClr val="00A1E0"/>
              </a:solidFill>
            </a:endParaRPr>
          </a:p>
          <a:p>
            <a:r>
              <a:rPr lang="en-US" dirty="0" smtClean="0"/>
              <a:t>Create XenApp server VMs based on golden image. </a:t>
            </a:r>
            <a:endParaRPr lang="en-US" dirty="0"/>
          </a:p>
          <a:p>
            <a:r>
              <a:rPr lang="en-US" dirty="0"/>
              <a:t>Add </a:t>
            </a:r>
            <a:r>
              <a:rPr lang="en-US" dirty="0" smtClean="0"/>
              <a:t>XA VMs </a:t>
            </a:r>
            <a:r>
              <a:rPr lang="en-US" dirty="0"/>
              <a:t>to Machine </a:t>
            </a:r>
            <a:r>
              <a:rPr lang="en-US" dirty="0" smtClean="0"/>
              <a:t>Catalog and create Delivery Group.</a:t>
            </a:r>
          </a:p>
          <a:p>
            <a:r>
              <a:rPr lang="en-US" dirty="0" smtClean="0"/>
              <a:t>Install and configure Netscaler Gateway.</a:t>
            </a:r>
          </a:p>
          <a:p>
            <a:r>
              <a:rPr lang="en-US" dirty="0" smtClean="0"/>
              <a:t>Configure Storefront.</a:t>
            </a:r>
            <a:endParaRPr lang="en-US" dirty="0"/>
          </a:p>
          <a:p>
            <a:pPr marL="0" indent="0">
              <a:buNone/>
            </a:pPr>
            <a:endParaRPr lang="en-US" dirty="0"/>
          </a:p>
        </p:txBody>
      </p:sp>
    </p:spTree>
    <p:extLst>
      <p:ext uri="{BB962C8B-B14F-4D97-AF65-F5344CB8AC3E}">
        <p14:creationId xmlns:p14="http://schemas.microsoft.com/office/powerpoint/2010/main" val="178662680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xEl>
                                              <p:pRg st="2" end="2"/>
                                            </p:txEl>
                                          </p:spTgt>
                                        </p:tgtEl>
                                      </p:cBhvr>
                                    </p:animEffect>
                                    <p:set>
                                      <p:cBhvr>
                                        <p:cTn id="7" dur="1" fill="hold">
                                          <p:stCondLst>
                                            <p:cond delay="499"/>
                                          </p:stCondLst>
                                        </p:cTn>
                                        <p:tgtEl>
                                          <p:spTgt spid="4">
                                            <p:txEl>
                                              <p:pRg st="2" end="2"/>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4">
                                            <p:txEl>
                                              <p:pRg st="3" end="3"/>
                                            </p:txEl>
                                          </p:spTgt>
                                        </p:tgtEl>
                                      </p:cBhvr>
                                    </p:animEffect>
                                    <p:set>
                                      <p:cBhvr>
                                        <p:cTn id="10" dur="1" fill="hold">
                                          <p:stCondLst>
                                            <p:cond delay="499"/>
                                          </p:stCondLst>
                                        </p:cTn>
                                        <p:tgtEl>
                                          <p:spTgt spid="4">
                                            <p:txEl>
                                              <p:pRg st="3" end="3"/>
                                            </p:txEl>
                                          </p:spTgt>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4">
                                            <p:txEl>
                                              <p:pRg st="5" end="5"/>
                                            </p:txEl>
                                          </p:spTgt>
                                        </p:tgtEl>
                                      </p:cBhvr>
                                    </p:animEffect>
                                    <p:set>
                                      <p:cBhvr>
                                        <p:cTn id="13" dur="1" fill="hold">
                                          <p:stCondLst>
                                            <p:cond delay="499"/>
                                          </p:stCondLst>
                                        </p:cTn>
                                        <p:tgtEl>
                                          <p:spTgt spid="4">
                                            <p:txEl>
                                              <p:pRg st="5" end="5"/>
                                            </p:txEl>
                                          </p:spTgt>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4">
                                            <p:txEl>
                                              <p:pRg st="6" end="6"/>
                                            </p:txEl>
                                          </p:spTgt>
                                        </p:tgtEl>
                                      </p:cBhvr>
                                    </p:animEffect>
                                    <p:set>
                                      <p:cBhvr>
                                        <p:cTn id="16" dur="1" fill="hold">
                                          <p:stCondLst>
                                            <p:cond delay="499"/>
                                          </p:stCondLst>
                                        </p:cTn>
                                        <p:tgtEl>
                                          <p:spTgt spid="4">
                                            <p:txEl>
                                              <p:pRg st="6" end="6"/>
                                            </p:txEl>
                                          </p:spTgt>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4">
                                            <p:txEl>
                                              <p:pRg st="7" end="7"/>
                                            </p:txEl>
                                          </p:spTgt>
                                        </p:tgtEl>
                                      </p:cBhvr>
                                    </p:animEffect>
                                    <p:set>
                                      <p:cBhvr>
                                        <p:cTn id="19" dur="1" fill="hold">
                                          <p:stCondLst>
                                            <p:cond delay="499"/>
                                          </p:stCondLst>
                                        </p:cTn>
                                        <p:tgtEl>
                                          <p:spTgt spid="4">
                                            <p:txEl>
                                              <p:pRg st="7" end="7"/>
                                            </p:txEl>
                                          </p:spTgt>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4">
                                            <p:txEl>
                                              <p:pRg st="1" end="1"/>
                                            </p:txEl>
                                          </p:spTgt>
                                        </p:tgtEl>
                                      </p:cBhvr>
                                    </p:animEffect>
                                    <p:set>
                                      <p:cBhvr>
                                        <p:cTn id="22" dur="1" fill="hold">
                                          <p:stCondLst>
                                            <p:cond delay="499"/>
                                          </p:stCondLst>
                                        </p:cTn>
                                        <p:tgtEl>
                                          <p:spTgt spid="4">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Clone Golden Image</a:t>
            </a:r>
            <a:endParaRPr lang="en-US" dirty="0"/>
          </a:p>
        </p:txBody>
      </p:sp>
      <p:sp>
        <p:nvSpPr>
          <p:cNvPr id="3" name="Text Placeholder 2"/>
          <p:cNvSpPr>
            <a:spLocks noGrp="1"/>
          </p:cNvSpPr>
          <p:nvPr>
            <p:ph type="body" sz="quarter" idx="11"/>
          </p:nvPr>
        </p:nvSpPr>
        <p:spPr>
          <a:xfrm>
            <a:off x="269171" y="1190076"/>
            <a:ext cx="3958056" cy="5240703"/>
          </a:xfrm>
        </p:spPr>
        <p:txBody>
          <a:bodyPr/>
          <a:lstStyle/>
          <a:p>
            <a:pPr marL="227013" lvl="1" indent="-227013">
              <a:spcBef>
                <a:spcPts val="1800"/>
              </a:spcBef>
              <a:buFont typeface="Arial"/>
              <a:buChar char="•"/>
            </a:pPr>
            <a:endParaRPr lang="en-US" sz="2400" dirty="0" smtClean="0">
              <a:latin typeface="Arial" panose="020B0604020202020204" pitchFamily="34" charset="0"/>
              <a:cs typeface="Arial" panose="020B0604020202020204" pitchFamily="34" charset="0"/>
            </a:endParaRPr>
          </a:p>
          <a:p>
            <a:pPr marL="227013" lvl="1" indent="-227013">
              <a:spcBef>
                <a:spcPts val="1800"/>
              </a:spcBef>
              <a:buFont typeface="Arial"/>
              <a:buChar char="•"/>
            </a:pPr>
            <a:r>
              <a:rPr lang="en-US" sz="2400" dirty="0" smtClean="0">
                <a:latin typeface="Arial" panose="020B0604020202020204" pitchFamily="34" charset="0"/>
                <a:cs typeface="Arial" panose="020B0604020202020204" pitchFamily="34" charset="0"/>
              </a:rPr>
              <a:t>Use </a:t>
            </a:r>
            <a:r>
              <a:rPr lang="en-US" sz="2400" dirty="0">
                <a:latin typeface="Arial" panose="020B0604020202020204" pitchFamily="34" charset="0"/>
                <a:cs typeface="Arial" panose="020B0604020202020204" pitchFamily="34" charset="0"/>
              </a:rPr>
              <a:t>Azure portal to manually create virtual machines based </a:t>
            </a:r>
            <a:r>
              <a:rPr lang="en-US" sz="2400" dirty="0" smtClean="0">
                <a:latin typeface="Arial" panose="020B0604020202020204" pitchFamily="34" charset="0"/>
                <a:cs typeface="Arial" panose="020B0604020202020204" pitchFamily="34" charset="0"/>
              </a:rPr>
              <a:t>of golden image</a:t>
            </a:r>
            <a:endParaRPr lang="en-US" sz="2400" dirty="0">
              <a:latin typeface="Arial" panose="020B0604020202020204" pitchFamily="34" charset="0"/>
              <a:cs typeface="Arial" panose="020B0604020202020204" pitchFamily="34" charset="0"/>
            </a:endParaRPr>
          </a:p>
          <a:p>
            <a:pPr marL="227013" lvl="1" indent="-227013">
              <a:spcBef>
                <a:spcPts val="1800"/>
              </a:spcBef>
              <a:buFont typeface="Arial"/>
              <a:buChar char="•"/>
            </a:pPr>
            <a:endParaRPr lang="en-US" sz="2400" dirty="0">
              <a:latin typeface="Arial" panose="020B0604020202020204" pitchFamily="34" charset="0"/>
              <a:cs typeface="Arial" panose="020B0604020202020204" pitchFamily="34" charset="0"/>
            </a:endParaRPr>
          </a:p>
          <a:p>
            <a:pPr marL="227013" lvl="1" indent="-227013">
              <a:spcBef>
                <a:spcPts val="1800"/>
              </a:spcBef>
              <a:buFont typeface="Arial"/>
              <a:buChar char="•"/>
            </a:pPr>
            <a:r>
              <a:rPr lang="en-US" sz="2400" dirty="0">
                <a:latin typeface="Arial" panose="020B0604020202020204" pitchFamily="34" charset="0"/>
                <a:cs typeface="Arial" panose="020B0604020202020204" pitchFamily="34" charset="0"/>
              </a:rPr>
              <a:t>Alternatively use the </a:t>
            </a:r>
            <a:r>
              <a:rPr lang="en-US" sz="2400" dirty="0" err="1">
                <a:latin typeface="Arial" panose="020B0604020202020204" pitchFamily="34" charset="0"/>
                <a:cs typeface="Arial" panose="020B0604020202020204" pitchFamily="34" charset="0"/>
              </a:rPr>
              <a:t>powershell</a:t>
            </a:r>
            <a:r>
              <a:rPr lang="en-US" sz="2400" dirty="0">
                <a:latin typeface="Arial" panose="020B0604020202020204" pitchFamily="34" charset="0"/>
                <a:cs typeface="Arial" panose="020B0604020202020204" pitchFamily="34" charset="0"/>
              </a:rPr>
              <a:t> script provided </a:t>
            </a:r>
            <a:r>
              <a:rPr lang="en-US" sz="2400" dirty="0" smtClean="0">
                <a:latin typeface="Arial" panose="020B0604020202020204" pitchFamily="34" charset="0"/>
                <a:cs typeface="Arial" panose="020B0604020202020204" pitchFamily="34" charset="0"/>
              </a:rPr>
              <a:t>to </a:t>
            </a:r>
            <a:r>
              <a:rPr lang="en-US" sz="2400" dirty="0">
                <a:latin typeface="Arial" panose="020B0604020202020204" pitchFamily="34" charset="0"/>
                <a:cs typeface="Arial" panose="020B0604020202020204" pitchFamily="34" charset="0"/>
              </a:rPr>
              <a:t>create multiple VMs based of </a:t>
            </a:r>
            <a:r>
              <a:rPr lang="en-US" sz="2400" dirty="0" smtClean="0">
                <a:latin typeface="Arial" panose="020B0604020202020204" pitchFamily="34" charset="0"/>
                <a:cs typeface="Arial" panose="020B0604020202020204" pitchFamily="34" charset="0"/>
              </a:rPr>
              <a:t>golden </a:t>
            </a:r>
            <a:r>
              <a:rPr lang="en-US" sz="2400" dirty="0">
                <a:latin typeface="Arial" panose="020B0604020202020204" pitchFamily="34" charset="0"/>
                <a:cs typeface="Arial" panose="020B0604020202020204" pitchFamily="34" charset="0"/>
              </a:rPr>
              <a:t>image</a:t>
            </a:r>
          </a:p>
          <a:p>
            <a:r>
              <a:rPr lang="en-US" dirty="0" smtClean="0"/>
              <a:t> </a:t>
            </a:r>
            <a:endParaRPr lang="en-US" sz="1960" dirty="0"/>
          </a:p>
        </p:txBody>
      </p:sp>
      <p:pic>
        <p:nvPicPr>
          <p:cNvPr id="4" name="Picture 3"/>
          <p:cNvPicPr>
            <a:picLocks noChangeAspect="1"/>
          </p:cNvPicPr>
          <p:nvPr/>
        </p:nvPicPr>
        <p:blipFill>
          <a:blip r:embed="rId3"/>
          <a:stretch>
            <a:fillRect/>
          </a:stretch>
        </p:blipFill>
        <p:spPr>
          <a:xfrm>
            <a:off x="4562369" y="1542343"/>
            <a:ext cx="7143403" cy="4536167"/>
          </a:xfrm>
          <a:prstGeom prst="rect">
            <a:avLst/>
          </a:prstGeom>
        </p:spPr>
      </p:pic>
    </p:spTree>
    <p:extLst>
      <p:ext uri="{BB962C8B-B14F-4D97-AF65-F5344CB8AC3E}">
        <p14:creationId xmlns:p14="http://schemas.microsoft.com/office/powerpoint/2010/main" val="760600728"/>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8831" y="78828"/>
            <a:ext cx="11309783" cy="760621"/>
          </a:xfrm>
        </p:spPr>
        <p:txBody>
          <a:bodyPr/>
          <a:lstStyle/>
          <a:p>
            <a:r>
              <a:rPr lang="en-US" dirty="0"/>
              <a:t>Provisioning input XML </a:t>
            </a:r>
          </a:p>
        </p:txBody>
      </p:sp>
      <p:sp>
        <p:nvSpPr>
          <p:cNvPr id="5" name="Text Placeholder 4"/>
          <p:cNvSpPr>
            <a:spLocks noGrp="1"/>
          </p:cNvSpPr>
          <p:nvPr>
            <p:ph type="body" sz="quarter" idx="10"/>
          </p:nvPr>
        </p:nvSpPr>
        <p:spPr>
          <a:xfrm>
            <a:off x="278478" y="1057314"/>
            <a:ext cx="11650487" cy="5800686"/>
          </a:xfrm>
        </p:spPr>
        <p:txBody>
          <a:bodyPr/>
          <a:lstStyle/>
          <a:p>
            <a:pPr>
              <a:spcBef>
                <a:spcPts val="0"/>
              </a:spcBef>
            </a:pPr>
            <a:r>
              <a:rPr lang="en-US" sz="1764" dirty="0"/>
              <a:t>&lt;?xml version="1.0" encoding="utf-8"?&gt;</a:t>
            </a:r>
          </a:p>
          <a:p>
            <a:pPr>
              <a:spcBef>
                <a:spcPts val="0"/>
              </a:spcBef>
            </a:pPr>
            <a:r>
              <a:rPr lang="en-US" sz="1764" dirty="0"/>
              <a:t>&lt;!-- Version 1.0.0  --&gt;</a:t>
            </a:r>
          </a:p>
          <a:p>
            <a:pPr>
              <a:spcBef>
                <a:spcPts val="0"/>
              </a:spcBef>
            </a:pPr>
            <a:r>
              <a:rPr lang="en-US" sz="1764" dirty="0"/>
              <a:t>&lt;</a:t>
            </a:r>
            <a:r>
              <a:rPr lang="en-US" sz="1764" dirty="0" err="1"/>
              <a:t>XACreate</a:t>
            </a:r>
            <a:r>
              <a:rPr lang="en-US" sz="1764" dirty="0"/>
              <a:t>&gt;</a:t>
            </a:r>
          </a:p>
          <a:p>
            <a:pPr>
              <a:spcBef>
                <a:spcPts val="0"/>
              </a:spcBef>
            </a:pPr>
            <a:r>
              <a:rPr lang="en-US" sz="1764" dirty="0"/>
              <a:t>  &lt;Azure&gt;</a:t>
            </a:r>
          </a:p>
          <a:p>
            <a:pPr>
              <a:spcBef>
                <a:spcPts val="0"/>
              </a:spcBef>
            </a:pPr>
            <a:r>
              <a:rPr lang="en-US" sz="1764" dirty="0"/>
              <a:t>    &lt;!--File path of Azure publish setting file for authenticating into Microsoft Azure --&gt;</a:t>
            </a:r>
          </a:p>
          <a:p>
            <a:pPr>
              <a:spcBef>
                <a:spcPts val="0"/>
              </a:spcBef>
            </a:pPr>
            <a:r>
              <a:rPr lang="en-US" sz="1764" dirty="0"/>
              <a:t>    &lt;Variable Name="</a:t>
            </a:r>
            <a:r>
              <a:rPr lang="en-US" sz="1764" dirty="0" err="1"/>
              <a:t>AzurePublishSettingFile</a:t>
            </a:r>
            <a:r>
              <a:rPr lang="en-US" sz="1764" dirty="0"/>
              <a:t>" Value="C:\yourfile.publishsettings"/&gt;</a:t>
            </a:r>
          </a:p>
          <a:p>
            <a:pPr>
              <a:spcBef>
                <a:spcPts val="0"/>
              </a:spcBef>
            </a:pPr>
            <a:r>
              <a:rPr lang="en-US" sz="1764" dirty="0"/>
              <a:t>    &lt;!--Azure subscription name (case-sensitive) --&gt;</a:t>
            </a:r>
          </a:p>
          <a:p>
            <a:pPr>
              <a:spcBef>
                <a:spcPts val="0"/>
              </a:spcBef>
            </a:pPr>
            <a:r>
              <a:rPr lang="en-US" sz="1764" dirty="0"/>
              <a:t>    &lt;Variable Name="</a:t>
            </a:r>
            <a:r>
              <a:rPr lang="en-US" sz="1764" dirty="0" err="1"/>
              <a:t>CurrentAzureSubscriptionName</a:t>
            </a:r>
            <a:r>
              <a:rPr lang="en-US" sz="1764" dirty="0"/>
              <a:t>" Value=“Your Subscription"/&gt;</a:t>
            </a:r>
          </a:p>
          <a:p>
            <a:pPr>
              <a:spcBef>
                <a:spcPts val="0"/>
              </a:spcBef>
            </a:pPr>
            <a:r>
              <a:rPr lang="en-US" sz="1764" dirty="0"/>
              <a:t>    &lt;!--Cloud Service Name --&gt;</a:t>
            </a:r>
          </a:p>
          <a:p>
            <a:pPr>
              <a:spcBef>
                <a:spcPts val="0"/>
              </a:spcBef>
            </a:pPr>
            <a:r>
              <a:rPr lang="en-US" sz="1764" dirty="0"/>
              <a:t>    &lt;Variable Name="</a:t>
            </a:r>
            <a:r>
              <a:rPr lang="en-US" sz="1764" dirty="0" err="1"/>
              <a:t>CloudServiceName</a:t>
            </a:r>
            <a:r>
              <a:rPr lang="en-US" sz="1764" dirty="0"/>
              <a:t>" Value="</a:t>
            </a:r>
            <a:r>
              <a:rPr lang="en-US" sz="1764" dirty="0" err="1"/>
              <a:t>CitrixInfraWest</a:t>
            </a:r>
            <a:r>
              <a:rPr lang="en-US" sz="1764" dirty="0"/>
              <a:t>"/&gt;</a:t>
            </a:r>
          </a:p>
          <a:p>
            <a:pPr>
              <a:spcBef>
                <a:spcPts val="0"/>
              </a:spcBef>
            </a:pPr>
            <a:r>
              <a:rPr lang="en-US" sz="1764" dirty="0"/>
              <a:t>    &lt;!--Storage Account Name --&gt;</a:t>
            </a:r>
          </a:p>
          <a:p>
            <a:pPr>
              <a:spcBef>
                <a:spcPts val="0"/>
              </a:spcBef>
            </a:pPr>
            <a:r>
              <a:rPr lang="en-US" sz="1764" dirty="0"/>
              <a:t>    &lt;Variable Name="</a:t>
            </a:r>
            <a:r>
              <a:rPr lang="en-US" sz="1764" dirty="0" err="1"/>
              <a:t>AzrStorName</a:t>
            </a:r>
            <a:r>
              <a:rPr lang="en-US" sz="1764" dirty="0"/>
              <a:t>" Value="</a:t>
            </a:r>
            <a:r>
              <a:rPr lang="en-US" sz="1764" dirty="0" err="1"/>
              <a:t>infrastoragewest</a:t>
            </a:r>
            <a:r>
              <a:rPr lang="en-US" sz="1764" dirty="0"/>
              <a:t>"/&gt;</a:t>
            </a:r>
          </a:p>
          <a:p>
            <a:pPr>
              <a:spcBef>
                <a:spcPts val="0"/>
              </a:spcBef>
            </a:pPr>
            <a:r>
              <a:rPr lang="en-US" sz="1764" dirty="0"/>
              <a:t>    &lt;!--Affinity Group Name --&gt;</a:t>
            </a:r>
          </a:p>
          <a:p>
            <a:pPr>
              <a:spcBef>
                <a:spcPts val="0"/>
              </a:spcBef>
            </a:pPr>
            <a:r>
              <a:rPr lang="en-US" sz="1764" dirty="0"/>
              <a:t>    &lt;Variable Name="</a:t>
            </a:r>
            <a:r>
              <a:rPr lang="en-US" sz="1764" dirty="0" err="1"/>
              <a:t>AzrAffinGrpName</a:t>
            </a:r>
            <a:r>
              <a:rPr lang="en-US" sz="1764" dirty="0"/>
              <a:t>" Value="</a:t>
            </a:r>
            <a:r>
              <a:rPr lang="en-US" sz="1764" dirty="0" err="1"/>
              <a:t>CitrixRegionWest</a:t>
            </a:r>
            <a:r>
              <a:rPr lang="en-US" sz="1764" dirty="0"/>
              <a:t>"/&gt;</a:t>
            </a:r>
          </a:p>
          <a:p>
            <a:pPr>
              <a:spcBef>
                <a:spcPts val="0"/>
              </a:spcBef>
            </a:pPr>
            <a:r>
              <a:rPr lang="en-US" sz="1764" dirty="0"/>
              <a:t>    &lt;!--Virtual Network Name --&gt;</a:t>
            </a:r>
          </a:p>
          <a:p>
            <a:pPr>
              <a:spcBef>
                <a:spcPts val="0"/>
              </a:spcBef>
            </a:pPr>
            <a:r>
              <a:rPr lang="en-US" sz="1764" dirty="0"/>
              <a:t>    &lt;Variable Name="</a:t>
            </a:r>
            <a:r>
              <a:rPr lang="en-US" sz="1764" dirty="0" err="1"/>
              <a:t>AzrNetworkName</a:t>
            </a:r>
            <a:r>
              <a:rPr lang="en-US" sz="1764" dirty="0"/>
              <a:t>" Value="</a:t>
            </a:r>
            <a:r>
              <a:rPr lang="en-US" sz="1764" dirty="0" err="1"/>
              <a:t>WestNetwork</a:t>
            </a:r>
            <a:r>
              <a:rPr lang="en-US" sz="1764" dirty="0"/>
              <a:t>"/&gt;</a:t>
            </a:r>
          </a:p>
          <a:p>
            <a:pPr>
              <a:spcBef>
                <a:spcPts val="0"/>
              </a:spcBef>
            </a:pPr>
            <a:r>
              <a:rPr lang="en-US" sz="1764" dirty="0"/>
              <a:t>    &lt;!--Subnet Service Name --&gt;</a:t>
            </a:r>
          </a:p>
          <a:p>
            <a:pPr>
              <a:spcBef>
                <a:spcPts val="0"/>
              </a:spcBef>
            </a:pPr>
            <a:r>
              <a:rPr lang="en-US" sz="1764" dirty="0"/>
              <a:t>    &lt;Variable Name="</a:t>
            </a:r>
            <a:r>
              <a:rPr lang="en-US" sz="1764" dirty="0" err="1"/>
              <a:t>AzrSubnetName</a:t>
            </a:r>
            <a:r>
              <a:rPr lang="en-US" sz="1764" dirty="0"/>
              <a:t>" Value="Subnet-1"/&gt;</a:t>
            </a:r>
          </a:p>
          <a:p>
            <a:pPr>
              <a:spcBef>
                <a:spcPts val="0"/>
              </a:spcBef>
            </a:pPr>
            <a:r>
              <a:rPr lang="en-US" sz="1764" dirty="0"/>
              <a:t>  &lt;/Azure&gt;</a:t>
            </a:r>
          </a:p>
        </p:txBody>
      </p:sp>
    </p:spTree>
    <p:extLst>
      <p:ext uri="{BB962C8B-B14F-4D97-AF65-F5344CB8AC3E}">
        <p14:creationId xmlns:p14="http://schemas.microsoft.com/office/powerpoint/2010/main" val="641096378"/>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831" y="78828"/>
            <a:ext cx="11309783" cy="760621"/>
          </a:xfrm>
        </p:spPr>
        <p:txBody>
          <a:bodyPr/>
          <a:lstStyle/>
          <a:p>
            <a:r>
              <a:rPr lang="en-US" dirty="0" smtClean="0"/>
              <a:t>Provisioning input XML (continued)</a:t>
            </a:r>
            <a:endParaRPr lang="en-US" dirty="0"/>
          </a:p>
        </p:txBody>
      </p:sp>
      <p:sp>
        <p:nvSpPr>
          <p:cNvPr id="3" name="Text Placeholder 2"/>
          <p:cNvSpPr>
            <a:spLocks noGrp="1"/>
          </p:cNvSpPr>
          <p:nvPr>
            <p:ph type="body" sz="quarter" idx="10"/>
          </p:nvPr>
        </p:nvSpPr>
        <p:spPr>
          <a:xfrm>
            <a:off x="448831" y="863530"/>
            <a:ext cx="11650487" cy="5994470"/>
          </a:xfrm>
        </p:spPr>
        <p:txBody>
          <a:bodyPr/>
          <a:lstStyle/>
          <a:p>
            <a:pPr>
              <a:spcBef>
                <a:spcPts val="0"/>
              </a:spcBef>
            </a:pPr>
            <a:r>
              <a:rPr lang="en-US" sz="1500" dirty="0"/>
              <a:t>&lt;</a:t>
            </a:r>
            <a:r>
              <a:rPr lang="en-US" sz="1500" dirty="0" err="1"/>
              <a:t>VMconfig</a:t>
            </a:r>
            <a:r>
              <a:rPr lang="en-US" sz="1500" dirty="0"/>
              <a:t>&gt;</a:t>
            </a:r>
          </a:p>
          <a:p>
            <a:pPr>
              <a:spcBef>
                <a:spcPts val="0"/>
              </a:spcBef>
            </a:pPr>
            <a:r>
              <a:rPr lang="en-US" sz="1500" dirty="0"/>
              <a:t>    &lt;!-- Number of XA servers to provision--&gt;</a:t>
            </a:r>
          </a:p>
          <a:p>
            <a:pPr>
              <a:spcBef>
                <a:spcPts val="0"/>
              </a:spcBef>
            </a:pPr>
            <a:r>
              <a:rPr lang="en-US" sz="1500" dirty="0"/>
              <a:t>    &lt;Variable Name="</a:t>
            </a:r>
            <a:r>
              <a:rPr lang="en-US" sz="1500" dirty="0" err="1"/>
              <a:t>XAserversCount</a:t>
            </a:r>
            <a:r>
              <a:rPr lang="en-US" sz="1500" dirty="0"/>
              <a:t>" Value="5"/&gt;</a:t>
            </a:r>
          </a:p>
          <a:p>
            <a:pPr>
              <a:spcBef>
                <a:spcPts val="0"/>
              </a:spcBef>
            </a:pPr>
            <a:r>
              <a:rPr lang="en-US" sz="1500" dirty="0"/>
              <a:t>    &lt;!--</a:t>
            </a:r>
            <a:r>
              <a:rPr lang="en-US" sz="1500" dirty="0" err="1"/>
              <a:t>GoldenImagetoUse</a:t>
            </a:r>
            <a:r>
              <a:rPr lang="en-US" sz="1500" dirty="0"/>
              <a:t> --&gt;</a:t>
            </a:r>
          </a:p>
          <a:p>
            <a:pPr>
              <a:spcBef>
                <a:spcPts val="0"/>
              </a:spcBef>
            </a:pPr>
            <a:r>
              <a:rPr lang="en-US" sz="1500" dirty="0"/>
              <a:t>    &lt;Variable Name="</a:t>
            </a:r>
            <a:r>
              <a:rPr lang="en-US" sz="1500" dirty="0" err="1"/>
              <a:t>ImageName</a:t>
            </a:r>
            <a:r>
              <a:rPr lang="en-US" sz="1500" dirty="0"/>
              <a:t>" Value</a:t>
            </a:r>
            <a:r>
              <a:rPr lang="en-US" sz="1500" dirty="0" smtClean="0"/>
              <a:t>=“TMP-XA-</a:t>
            </a:r>
            <a:r>
              <a:rPr lang="en-US" sz="1500" dirty="0" err="1" smtClean="0"/>
              <a:t>Goden</a:t>
            </a:r>
            <a:r>
              <a:rPr lang="en-US" sz="1500" dirty="0" smtClean="0"/>
              <a:t>"/&gt;</a:t>
            </a:r>
            <a:endParaRPr lang="en-US" sz="1500" dirty="0"/>
          </a:p>
          <a:p>
            <a:pPr>
              <a:spcBef>
                <a:spcPts val="0"/>
              </a:spcBef>
            </a:pPr>
            <a:r>
              <a:rPr lang="en-US" sz="1500" dirty="0"/>
              <a:t>    &lt;!--VM Base Name--&gt;</a:t>
            </a:r>
          </a:p>
          <a:p>
            <a:pPr>
              <a:spcBef>
                <a:spcPts val="0"/>
              </a:spcBef>
            </a:pPr>
            <a:r>
              <a:rPr lang="en-US" sz="1500" dirty="0"/>
              <a:t>    &lt;Variable Name="</a:t>
            </a:r>
            <a:r>
              <a:rPr lang="en-US" sz="1500" dirty="0" err="1"/>
              <a:t>VMBaseName</a:t>
            </a:r>
            <a:r>
              <a:rPr lang="en-US" sz="1500" dirty="0"/>
              <a:t>" Value="</a:t>
            </a:r>
            <a:r>
              <a:rPr lang="en-US" sz="1500" dirty="0" smtClean="0"/>
              <a:t>CTX-XenApp"/&gt;</a:t>
            </a:r>
            <a:endParaRPr lang="en-US" sz="1500" dirty="0"/>
          </a:p>
          <a:p>
            <a:pPr>
              <a:spcBef>
                <a:spcPts val="0"/>
              </a:spcBef>
            </a:pPr>
            <a:r>
              <a:rPr lang="en-US" sz="1500" dirty="0"/>
              <a:t>    &lt;!--VM instance type to provision --&gt;</a:t>
            </a:r>
          </a:p>
          <a:p>
            <a:pPr>
              <a:spcBef>
                <a:spcPts val="0"/>
              </a:spcBef>
            </a:pPr>
            <a:r>
              <a:rPr lang="en-US" sz="1500" dirty="0"/>
              <a:t>    &lt;Variable Name="</a:t>
            </a:r>
            <a:r>
              <a:rPr lang="en-US" sz="1500" dirty="0" err="1"/>
              <a:t>VMSize</a:t>
            </a:r>
            <a:r>
              <a:rPr lang="en-US" sz="1500" dirty="0"/>
              <a:t>" Value="Small"/&gt;</a:t>
            </a:r>
          </a:p>
          <a:p>
            <a:pPr>
              <a:spcBef>
                <a:spcPts val="0"/>
              </a:spcBef>
            </a:pPr>
            <a:r>
              <a:rPr lang="en-US" sz="1500" dirty="0"/>
              <a:t>    &lt;!--VM instance time zone--&gt;</a:t>
            </a:r>
          </a:p>
          <a:p>
            <a:pPr>
              <a:spcBef>
                <a:spcPts val="0"/>
              </a:spcBef>
            </a:pPr>
            <a:r>
              <a:rPr lang="en-US" sz="1500" dirty="0"/>
              <a:t>    &lt;Variable Name="</a:t>
            </a:r>
            <a:r>
              <a:rPr lang="en-US" sz="1500" dirty="0" err="1"/>
              <a:t>VMTimeZone</a:t>
            </a:r>
            <a:r>
              <a:rPr lang="en-US" sz="1500" dirty="0"/>
              <a:t>" Value="Pacific Standard Time"/&gt;</a:t>
            </a:r>
          </a:p>
          <a:p>
            <a:pPr>
              <a:spcBef>
                <a:spcPts val="0"/>
              </a:spcBef>
            </a:pPr>
            <a:r>
              <a:rPr lang="en-US" sz="1500" dirty="0"/>
              <a:t>    &lt;!--Local Admin user name --&gt;</a:t>
            </a:r>
          </a:p>
          <a:p>
            <a:pPr>
              <a:spcBef>
                <a:spcPts val="0"/>
              </a:spcBef>
            </a:pPr>
            <a:r>
              <a:rPr lang="en-US" sz="1500" dirty="0"/>
              <a:t>    &lt;Variable Name="</a:t>
            </a:r>
            <a:r>
              <a:rPr lang="en-US" sz="1500" dirty="0" err="1"/>
              <a:t>VMAdminName</a:t>
            </a:r>
            <a:r>
              <a:rPr lang="en-US" sz="1500" dirty="0"/>
              <a:t>" Value=“Your local admin name"/&gt;</a:t>
            </a:r>
          </a:p>
          <a:p>
            <a:pPr>
              <a:spcBef>
                <a:spcPts val="0"/>
              </a:spcBef>
            </a:pPr>
            <a:r>
              <a:rPr lang="en-US" sz="1500" dirty="0"/>
              <a:t>    &lt;!--Local Admin user password --&gt;</a:t>
            </a:r>
          </a:p>
          <a:p>
            <a:pPr>
              <a:spcBef>
                <a:spcPts val="0"/>
              </a:spcBef>
            </a:pPr>
            <a:r>
              <a:rPr lang="en-US" sz="1500" dirty="0"/>
              <a:t>    &lt;Variable Name="</a:t>
            </a:r>
            <a:r>
              <a:rPr lang="en-US" sz="1500" dirty="0" err="1"/>
              <a:t>VMAdminPass</a:t>
            </a:r>
            <a:r>
              <a:rPr lang="en-US" sz="1500" dirty="0"/>
              <a:t>" Value=“Your local admin password!"/&gt;</a:t>
            </a:r>
          </a:p>
          <a:p>
            <a:pPr>
              <a:spcBef>
                <a:spcPts val="0"/>
              </a:spcBef>
            </a:pPr>
            <a:r>
              <a:rPr lang="en-US" sz="1500" dirty="0"/>
              <a:t>    &lt;!-- </a:t>
            </a:r>
            <a:r>
              <a:rPr lang="en-US" sz="1500" dirty="0" err="1"/>
              <a:t>Netbios</a:t>
            </a:r>
            <a:r>
              <a:rPr lang="en-US" sz="1500" dirty="0"/>
              <a:t> domain name to join --&gt;</a:t>
            </a:r>
          </a:p>
          <a:p>
            <a:pPr>
              <a:spcBef>
                <a:spcPts val="0"/>
              </a:spcBef>
            </a:pPr>
            <a:r>
              <a:rPr lang="en-US" sz="1500" dirty="0"/>
              <a:t>    &lt;Variable Name="</a:t>
            </a:r>
            <a:r>
              <a:rPr lang="en-US" sz="1500" dirty="0" err="1"/>
              <a:t>VMDomainNETBIOS</a:t>
            </a:r>
            <a:r>
              <a:rPr lang="en-US" sz="1500" dirty="0"/>
              <a:t>" Value=“Your domain </a:t>
            </a:r>
            <a:r>
              <a:rPr lang="en-US" sz="1500" dirty="0" err="1"/>
              <a:t>netbios</a:t>
            </a:r>
            <a:r>
              <a:rPr lang="en-US" sz="1500" dirty="0"/>
              <a:t>"/&gt;</a:t>
            </a:r>
          </a:p>
          <a:p>
            <a:pPr>
              <a:spcBef>
                <a:spcPts val="0"/>
              </a:spcBef>
            </a:pPr>
            <a:r>
              <a:rPr lang="en-US" sz="1500" dirty="0"/>
              <a:t>    &lt;!-- DNS domain name to join --&gt;</a:t>
            </a:r>
          </a:p>
          <a:p>
            <a:pPr>
              <a:spcBef>
                <a:spcPts val="0"/>
              </a:spcBef>
            </a:pPr>
            <a:r>
              <a:rPr lang="en-US" sz="1500" dirty="0"/>
              <a:t>    &lt;Variable Name="</a:t>
            </a:r>
            <a:r>
              <a:rPr lang="en-US" sz="1500" dirty="0" err="1"/>
              <a:t>VMDomainDNSName</a:t>
            </a:r>
            <a:r>
              <a:rPr lang="en-US" sz="1500" dirty="0"/>
              <a:t>" Value=“Your domain DNS"/&gt;</a:t>
            </a:r>
          </a:p>
          <a:p>
            <a:pPr>
              <a:spcBef>
                <a:spcPts val="0"/>
              </a:spcBef>
            </a:pPr>
            <a:r>
              <a:rPr lang="en-US" sz="1500" dirty="0"/>
              <a:t>    &lt;!-- DNS domain name to join --&gt;</a:t>
            </a:r>
          </a:p>
          <a:p>
            <a:pPr>
              <a:spcBef>
                <a:spcPts val="0"/>
              </a:spcBef>
            </a:pPr>
            <a:r>
              <a:rPr lang="en-US" sz="1500" dirty="0"/>
              <a:t>    &lt;Variable Name="</a:t>
            </a:r>
            <a:r>
              <a:rPr lang="en-US" sz="1500" dirty="0" err="1"/>
              <a:t>VMDomainUserName</a:t>
            </a:r>
            <a:r>
              <a:rPr lang="en-US" sz="1500" dirty="0"/>
              <a:t>" Value=“Domain user to join domain"/&gt;</a:t>
            </a:r>
          </a:p>
          <a:p>
            <a:pPr>
              <a:spcBef>
                <a:spcPts val="0"/>
              </a:spcBef>
            </a:pPr>
            <a:r>
              <a:rPr lang="en-US" sz="1500" dirty="0"/>
              <a:t>    &lt;!-- DNS domain name to join --&gt;</a:t>
            </a:r>
          </a:p>
          <a:p>
            <a:pPr>
              <a:spcBef>
                <a:spcPts val="0"/>
              </a:spcBef>
            </a:pPr>
            <a:r>
              <a:rPr lang="en-US" sz="1500" dirty="0"/>
              <a:t>    &lt;Variable Name="</a:t>
            </a:r>
            <a:r>
              <a:rPr lang="en-US" sz="1500" dirty="0" err="1"/>
              <a:t>VMDomainUserPass</a:t>
            </a:r>
            <a:r>
              <a:rPr lang="en-US" sz="1500" dirty="0"/>
              <a:t>" Value=“domain user password"/&gt; </a:t>
            </a:r>
          </a:p>
          <a:p>
            <a:pPr>
              <a:spcBef>
                <a:spcPts val="0"/>
              </a:spcBef>
            </a:pPr>
            <a:r>
              <a:rPr lang="en-US" sz="1500" dirty="0"/>
              <a:t>  &lt;/</a:t>
            </a:r>
            <a:r>
              <a:rPr lang="en-US" sz="1500" dirty="0" err="1"/>
              <a:t>VMconfig</a:t>
            </a:r>
            <a:r>
              <a:rPr lang="en-US" sz="1500" dirty="0"/>
              <a:t>&gt;</a:t>
            </a:r>
          </a:p>
          <a:p>
            <a:pPr>
              <a:spcBef>
                <a:spcPts val="0"/>
              </a:spcBef>
            </a:pPr>
            <a:r>
              <a:rPr lang="en-US" sz="1500" dirty="0"/>
              <a:t>&lt;/</a:t>
            </a:r>
            <a:r>
              <a:rPr lang="en-US" sz="1500" dirty="0" err="1"/>
              <a:t>XACreate</a:t>
            </a:r>
            <a:r>
              <a:rPr lang="en-US" sz="1500" dirty="0"/>
              <a:t>&gt;</a:t>
            </a:r>
          </a:p>
          <a:p>
            <a:pPr>
              <a:spcBef>
                <a:spcPts val="0"/>
              </a:spcBef>
            </a:pPr>
            <a:endParaRPr lang="en-US" sz="1500" dirty="0"/>
          </a:p>
        </p:txBody>
      </p:sp>
    </p:spTree>
    <p:extLst>
      <p:ext uri="{BB962C8B-B14F-4D97-AF65-F5344CB8AC3E}">
        <p14:creationId xmlns:p14="http://schemas.microsoft.com/office/powerpoint/2010/main" val="2796204950"/>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Recipe for success</a:t>
            </a:r>
          </a:p>
        </p:txBody>
      </p:sp>
      <p:sp>
        <p:nvSpPr>
          <p:cNvPr id="4" name="Content Placeholder 3"/>
          <p:cNvSpPr>
            <a:spLocks noGrp="1"/>
          </p:cNvSpPr>
          <p:nvPr>
            <p:ph sz="quarter" idx="20"/>
          </p:nvPr>
        </p:nvSpPr>
        <p:spPr>
          <a:xfrm>
            <a:off x="448055" y="1065034"/>
            <a:ext cx="11309783" cy="4526280"/>
          </a:xfrm>
        </p:spPr>
        <p:txBody>
          <a:bodyPr/>
          <a:lstStyle/>
          <a:p>
            <a:endParaRPr lang="en-US" dirty="0"/>
          </a:p>
          <a:p>
            <a:r>
              <a:rPr lang="en-US" dirty="0" smtClean="0">
                <a:solidFill>
                  <a:schemeClr val="bg1">
                    <a:lumMod val="85000"/>
                  </a:schemeClr>
                </a:solidFill>
              </a:rPr>
              <a:t>Configure your </a:t>
            </a:r>
            <a:r>
              <a:rPr lang="en-US" dirty="0">
                <a:solidFill>
                  <a:schemeClr val="bg1">
                    <a:lumMod val="85000"/>
                  </a:schemeClr>
                </a:solidFill>
              </a:rPr>
              <a:t>Azure </a:t>
            </a:r>
            <a:r>
              <a:rPr lang="en-US" dirty="0" smtClean="0">
                <a:solidFill>
                  <a:schemeClr val="bg1">
                    <a:lumMod val="85000"/>
                  </a:schemeClr>
                </a:solidFill>
              </a:rPr>
              <a:t>topology.</a:t>
            </a:r>
            <a:endParaRPr lang="en-US" dirty="0">
              <a:solidFill>
                <a:schemeClr val="bg1">
                  <a:lumMod val="85000"/>
                </a:schemeClr>
              </a:solidFill>
            </a:endParaRPr>
          </a:p>
          <a:p>
            <a:r>
              <a:rPr lang="en-US" dirty="0" smtClean="0">
                <a:solidFill>
                  <a:schemeClr val="bg1">
                    <a:lumMod val="85000"/>
                  </a:schemeClr>
                </a:solidFill>
              </a:rPr>
              <a:t>Install </a:t>
            </a:r>
            <a:r>
              <a:rPr lang="en-US" dirty="0" err="1" smtClean="0">
                <a:solidFill>
                  <a:schemeClr val="bg1">
                    <a:lumMod val="85000"/>
                  </a:schemeClr>
                </a:solidFill>
              </a:rPr>
              <a:t>XenDesktop</a:t>
            </a:r>
            <a:r>
              <a:rPr lang="en-US" dirty="0" smtClean="0">
                <a:solidFill>
                  <a:schemeClr val="bg1">
                    <a:lumMod val="85000"/>
                  </a:schemeClr>
                </a:solidFill>
              </a:rPr>
              <a:t> infrastructure components.</a:t>
            </a:r>
            <a:endParaRPr lang="en-US" dirty="0">
              <a:solidFill>
                <a:schemeClr val="bg1">
                  <a:lumMod val="85000"/>
                </a:schemeClr>
              </a:solidFill>
            </a:endParaRPr>
          </a:p>
          <a:p>
            <a:r>
              <a:rPr lang="en-US" dirty="0">
                <a:solidFill>
                  <a:schemeClr val="bg1">
                    <a:lumMod val="85000"/>
                  </a:schemeClr>
                </a:solidFill>
              </a:rPr>
              <a:t>Prepare </a:t>
            </a:r>
            <a:r>
              <a:rPr lang="en-US" dirty="0" smtClean="0">
                <a:solidFill>
                  <a:schemeClr val="bg1">
                    <a:lumMod val="85000"/>
                  </a:schemeClr>
                </a:solidFill>
              </a:rPr>
              <a:t>and capture your </a:t>
            </a:r>
            <a:r>
              <a:rPr lang="en-US" dirty="0">
                <a:solidFill>
                  <a:schemeClr val="bg1">
                    <a:lumMod val="85000"/>
                  </a:schemeClr>
                </a:solidFill>
              </a:rPr>
              <a:t>golden </a:t>
            </a:r>
            <a:r>
              <a:rPr lang="en-US" dirty="0" smtClean="0">
                <a:solidFill>
                  <a:schemeClr val="bg1">
                    <a:lumMod val="85000"/>
                  </a:schemeClr>
                </a:solidFill>
              </a:rPr>
              <a:t>image.</a:t>
            </a:r>
            <a:endParaRPr lang="en-US" dirty="0">
              <a:solidFill>
                <a:schemeClr val="bg1">
                  <a:lumMod val="85000"/>
                </a:schemeClr>
              </a:solidFill>
            </a:endParaRPr>
          </a:p>
          <a:p>
            <a:r>
              <a:rPr lang="en-US" dirty="0" smtClean="0">
                <a:solidFill>
                  <a:schemeClr val="bg1">
                    <a:lumMod val="85000"/>
                  </a:schemeClr>
                </a:solidFill>
              </a:rPr>
              <a:t>Create XenApp server VMs based on golden image. </a:t>
            </a:r>
            <a:endParaRPr lang="en-US" dirty="0">
              <a:solidFill>
                <a:schemeClr val="bg1">
                  <a:lumMod val="85000"/>
                </a:schemeClr>
              </a:solidFill>
            </a:endParaRPr>
          </a:p>
          <a:p>
            <a:r>
              <a:rPr lang="en-US" dirty="0"/>
              <a:t>Add </a:t>
            </a:r>
            <a:r>
              <a:rPr lang="en-US" dirty="0" smtClean="0"/>
              <a:t>XA VMs </a:t>
            </a:r>
            <a:r>
              <a:rPr lang="en-US" dirty="0"/>
              <a:t>to Machine </a:t>
            </a:r>
            <a:r>
              <a:rPr lang="en-US" dirty="0" smtClean="0"/>
              <a:t>Catalog and create Delivery Group.</a:t>
            </a:r>
          </a:p>
          <a:p>
            <a:r>
              <a:rPr lang="en-US" dirty="0" smtClean="0"/>
              <a:t>Install and configure Netscaler Gateway.</a:t>
            </a:r>
          </a:p>
          <a:p>
            <a:r>
              <a:rPr lang="en-US" dirty="0" smtClean="0"/>
              <a:t>Configure Storefront.</a:t>
            </a:r>
            <a:endParaRPr lang="en-US" dirty="0"/>
          </a:p>
          <a:p>
            <a:pPr marL="0" indent="0">
              <a:buNone/>
            </a:pPr>
            <a:endParaRPr lang="en-US" dirty="0"/>
          </a:p>
        </p:txBody>
      </p:sp>
    </p:spTree>
    <p:extLst>
      <p:ext uri="{BB962C8B-B14F-4D97-AF65-F5344CB8AC3E}">
        <p14:creationId xmlns:p14="http://schemas.microsoft.com/office/powerpoint/2010/main" val="14550795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xEl>
                                              <p:pRg st="2" end="2"/>
                                            </p:txEl>
                                          </p:spTgt>
                                        </p:tgtEl>
                                      </p:cBhvr>
                                    </p:animEffect>
                                    <p:set>
                                      <p:cBhvr>
                                        <p:cTn id="7" dur="1" fill="hold">
                                          <p:stCondLst>
                                            <p:cond delay="499"/>
                                          </p:stCondLst>
                                        </p:cTn>
                                        <p:tgtEl>
                                          <p:spTgt spid="4">
                                            <p:txEl>
                                              <p:pRg st="2" end="2"/>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4">
                                            <p:txEl>
                                              <p:pRg st="3" end="3"/>
                                            </p:txEl>
                                          </p:spTgt>
                                        </p:tgtEl>
                                      </p:cBhvr>
                                    </p:animEffect>
                                    <p:set>
                                      <p:cBhvr>
                                        <p:cTn id="10" dur="1" fill="hold">
                                          <p:stCondLst>
                                            <p:cond delay="499"/>
                                          </p:stCondLst>
                                        </p:cTn>
                                        <p:tgtEl>
                                          <p:spTgt spid="4">
                                            <p:txEl>
                                              <p:pRg st="3" end="3"/>
                                            </p:txEl>
                                          </p:spTgt>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4">
                                            <p:txEl>
                                              <p:pRg st="4" end="4"/>
                                            </p:txEl>
                                          </p:spTgt>
                                        </p:tgtEl>
                                      </p:cBhvr>
                                    </p:animEffect>
                                    <p:set>
                                      <p:cBhvr>
                                        <p:cTn id="13" dur="1" fill="hold">
                                          <p:stCondLst>
                                            <p:cond delay="499"/>
                                          </p:stCondLst>
                                        </p:cTn>
                                        <p:tgtEl>
                                          <p:spTgt spid="4">
                                            <p:txEl>
                                              <p:pRg st="4" end="4"/>
                                            </p:txEl>
                                          </p:spTgt>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4">
                                            <p:txEl>
                                              <p:pRg st="6" end="6"/>
                                            </p:txEl>
                                          </p:spTgt>
                                        </p:tgtEl>
                                      </p:cBhvr>
                                    </p:animEffect>
                                    <p:set>
                                      <p:cBhvr>
                                        <p:cTn id="16" dur="1" fill="hold">
                                          <p:stCondLst>
                                            <p:cond delay="499"/>
                                          </p:stCondLst>
                                        </p:cTn>
                                        <p:tgtEl>
                                          <p:spTgt spid="4">
                                            <p:txEl>
                                              <p:pRg st="6" end="6"/>
                                            </p:txEl>
                                          </p:spTgt>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4">
                                            <p:txEl>
                                              <p:pRg st="7" end="7"/>
                                            </p:txEl>
                                          </p:spTgt>
                                        </p:tgtEl>
                                      </p:cBhvr>
                                    </p:animEffect>
                                    <p:set>
                                      <p:cBhvr>
                                        <p:cTn id="19" dur="1" fill="hold">
                                          <p:stCondLst>
                                            <p:cond delay="499"/>
                                          </p:stCondLst>
                                        </p:cTn>
                                        <p:tgtEl>
                                          <p:spTgt spid="4">
                                            <p:txEl>
                                              <p:pRg st="7" end="7"/>
                                            </p:txEl>
                                          </p:spTgt>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4">
                                            <p:txEl>
                                              <p:pRg st="1" end="1"/>
                                            </p:txEl>
                                          </p:spTgt>
                                        </p:tgtEl>
                                      </p:cBhvr>
                                    </p:animEffect>
                                    <p:set>
                                      <p:cBhvr>
                                        <p:cTn id="22" dur="1" fill="hold">
                                          <p:stCondLst>
                                            <p:cond delay="499"/>
                                          </p:stCondLst>
                                        </p:cTn>
                                        <p:tgtEl>
                                          <p:spTgt spid="4">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Recipe for success</a:t>
            </a:r>
          </a:p>
        </p:txBody>
      </p:sp>
      <p:sp>
        <p:nvSpPr>
          <p:cNvPr id="4" name="Content Placeholder 3"/>
          <p:cNvSpPr>
            <a:spLocks noGrp="1"/>
          </p:cNvSpPr>
          <p:nvPr>
            <p:ph sz="quarter" idx="20"/>
          </p:nvPr>
        </p:nvSpPr>
        <p:spPr>
          <a:xfrm>
            <a:off x="448055" y="1064668"/>
            <a:ext cx="11309783" cy="4526280"/>
          </a:xfrm>
        </p:spPr>
        <p:txBody>
          <a:bodyPr/>
          <a:lstStyle/>
          <a:p>
            <a:endParaRPr lang="en-US" dirty="0"/>
          </a:p>
          <a:p>
            <a:r>
              <a:rPr lang="en-US" dirty="0" smtClean="0">
                <a:solidFill>
                  <a:schemeClr val="bg1">
                    <a:lumMod val="85000"/>
                  </a:schemeClr>
                </a:solidFill>
              </a:rPr>
              <a:t>Configure your </a:t>
            </a:r>
            <a:r>
              <a:rPr lang="en-US" dirty="0">
                <a:solidFill>
                  <a:schemeClr val="bg1">
                    <a:lumMod val="85000"/>
                  </a:schemeClr>
                </a:solidFill>
              </a:rPr>
              <a:t>Azure </a:t>
            </a:r>
            <a:r>
              <a:rPr lang="en-US" dirty="0" smtClean="0">
                <a:solidFill>
                  <a:schemeClr val="bg1">
                    <a:lumMod val="85000"/>
                  </a:schemeClr>
                </a:solidFill>
              </a:rPr>
              <a:t>topology.</a:t>
            </a:r>
            <a:endParaRPr lang="en-US" dirty="0">
              <a:solidFill>
                <a:schemeClr val="bg1">
                  <a:lumMod val="85000"/>
                </a:schemeClr>
              </a:solidFill>
            </a:endParaRPr>
          </a:p>
          <a:p>
            <a:r>
              <a:rPr lang="en-US" dirty="0" smtClean="0">
                <a:solidFill>
                  <a:schemeClr val="bg1">
                    <a:lumMod val="85000"/>
                  </a:schemeClr>
                </a:solidFill>
              </a:rPr>
              <a:t>Install </a:t>
            </a:r>
            <a:r>
              <a:rPr lang="en-US" dirty="0" err="1" smtClean="0">
                <a:solidFill>
                  <a:schemeClr val="bg1">
                    <a:lumMod val="85000"/>
                  </a:schemeClr>
                </a:solidFill>
              </a:rPr>
              <a:t>XenDesktop</a:t>
            </a:r>
            <a:r>
              <a:rPr lang="en-US" dirty="0" smtClean="0">
                <a:solidFill>
                  <a:schemeClr val="bg1">
                    <a:lumMod val="85000"/>
                  </a:schemeClr>
                </a:solidFill>
              </a:rPr>
              <a:t> infrastructure components.</a:t>
            </a:r>
            <a:endParaRPr lang="en-US" dirty="0">
              <a:solidFill>
                <a:schemeClr val="bg1">
                  <a:lumMod val="85000"/>
                </a:schemeClr>
              </a:solidFill>
            </a:endParaRPr>
          </a:p>
          <a:p>
            <a:r>
              <a:rPr lang="en-US" dirty="0">
                <a:solidFill>
                  <a:schemeClr val="bg1">
                    <a:lumMod val="85000"/>
                  </a:schemeClr>
                </a:solidFill>
              </a:rPr>
              <a:t>Prepare </a:t>
            </a:r>
            <a:r>
              <a:rPr lang="en-US" dirty="0" smtClean="0">
                <a:solidFill>
                  <a:schemeClr val="bg1">
                    <a:lumMod val="85000"/>
                  </a:schemeClr>
                </a:solidFill>
              </a:rPr>
              <a:t>and capture your </a:t>
            </a:r>
            <a:r>
              <a:rPr lang="en-US" dirty="0">
                <a:solidFill>
                  <a:schemeClr val="bg1">
                    <a:lumMod val="85000"/>
                  </a:schemeClr>
                </a:solidFill>
              </a:rPr>
              <a:t>golden </a:t>
            </a:r>
            <a:r>
              <a:rPr lang="en-US" dirty="0" smtClean="0">
                <a:solidFill>
                  <a:schemeClr val="bg1">
                    <a:lumMod val="85000"/>
                  </a:schemeClr>
                </a:solidFill>
              </a:rPr>
              <a:t>image.</a:t>
            </a:r>
            <a:endParaRPr lang="en-US" dirty="0">
              <a:solidFill>
                <a:schemeClr val="bg1">
                  <a:lumMod val="85000"/>
                </a:schemeClr>
              </a:solidFill>
            </a:endParaRPr>
          </a:p>
          <a:p>
            <a:r>
              <a:rPr lang="en-US" dirty="0" smtClean="0">
                <a:solidFill>
                  <a:schemeClr val="bg1">
                    <a:lumMod val="85000"/>
                  </a:schemeClr>
                </a:solidFill>
              </a:rPr>
              <a:t>Create XenApp server VMs based on golden image. </a:t>
            </a:r>
            <a:endParaRPr lang="en-US" dirty="0">
              <a:solidFill>
                <a:schemeClr val="bg1">
                  <a:lumMod val="85000"/>
                </a:schemeClr>
              </a:solidFill>
            </a:endParaRPr>
          </a:p>
          <a:p>
            <a:r>
              <a:rPr lang="en-US" dirty="0">
                <a:solidFill>
                  <a:schemeClr val="bg1">
                    <a:lumMod val="85000"/>
                  </a:schemeClr>
                </a:solidFill>
              </a:rPr>
              <a:t>Add </a:t>
            </a:r>
            <a:r>
              <a:rPr lang="en-US" dirty="0" smtClean="0">
                <a:solidFill>
                  <a:schemeClr val="bg1">
                    <a:lumMod val="85000"/>
                  </a:schemeClr>
                </a:solidFill>
              </a:rPr>
              <a:t>XA VMs </a:t>
            </a:r>
            <a:r>
              <a:rPr lang="en-US" dirty="0">
                <a:solidFill>
                  <a:schemeClr val="bg1">
                    <a:lumMod val="85000"/>
                  </a:schemeClr>
                </a:solidFill>
              </a:rPr>
              <a:t>to Machine </a:t>
            </a:r>
            <a:r>
              <a:rPr lang="en-US" dirty="0" smtClean="0">
                <a:solidFill>
                  <a:schemeClr val="bg1">
                    <a:lumMod val="85000"/>
                  </a:schemeClr>
                </a:solidFill>
              </a:rPr>
              <a:t>Catalog and create Delivery Group.</a:t>
            </a:r>
          </a:p>
          <a:p>
            <a:r>
              <a:rPr lang="en-US" dirty="0" smtClean="0"/>
              <a:t>Install and configure Netscaler Gateway.</a:t>
            </a:r>
          </a:p>
          <a:p>
            <a:r>
              <a:rPr lang="en-US" dirty="0" smtClean="0"/>
              <a:t>Configure Storefront.</a:t>
            </a:r>
            <a:endParaRPr lang="en-US" dirty="0"/>
          </a:p>
          <a:p>
            <a:pPr marL="0" indent="0">
              <a:buNone/>
            </a:pPr>
            <a:endParaRPr lang="en-US" dirty="0"/>
          </a:p>
        </p:txBody>
      </p:sp>
    </p:spTree>
    <p:extLst>
      <p:ext uri="{BB962C8B-B14F-4D97-AF65-F5344CB8AC3E}">
        <p14:creationId xmlns:p14="http://schemas.microsoft.com/office/powerpoint/2010/main" val="392986258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xEl>
                                              <p:pRg st="2" end="2"/>
                                            </p:txEl>
                                          </p:spTgt>
                                        </p:tgtEl>
                                      </p:cBhvr>
                                    </p:animEffect>
                                    <p:set>
                                      <p:cBhvr>
                                        <p:cTn id="7" dur="1" fill="hold">
                                          <p:stCondLst>
                                            <p:cond delay="499"/>
                                          </p:stCondLst>
                                        </p:cTn>
                                        <p:tgtEl>
                                          <p:spTgt spid="4">
                                            <p:txEl>
                                              <p:pRg st="2" end="2"/>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4">
                                            <p:txEl>
                                              <p:pRg st="3" end="3"/>
                                            </p:txEl>
                                          </p:spTgt>
                                        </p:tgtEl>
                                      </p:cBhvr>
                                    </p:animEffect>
                                    <p:set>
                                      <p:cBhvr>
                                        <p:cTn id="10" dur="1" fill="hold">
                                          <p:stCondLst>
                                            <p:cond delay="499"/>
                                          </p:stCondLst>
                                        </p:cTn>
                                        <p:tgtEl>
                                          <p:spTgt spid="4">
                                            <p:txEl>
                                              <p:pRg st="3" end="3"/>
                                            </p:txEl>
                                          </p:spTgt>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4">
                                            <p:txEl>
                                              <p:pRg st="4" end="4"/>
                                            </p:txEl>
                                          </p:spTgt>
                                        </p:tgtEl>
                                      </p:cBhvr>
                                    </p:animEffect>
                                    <p:set>
                                      <p:cBhvr>
                                        <p:cTn id="13" dur="1" fill="hold">
                                          <p:stCondLst>
                                            <p:cond delay="499"/>
                                          </p:stCondLst>
                                        </p:cTn>
                                        <p:tgtEl>
                                          <p:spTgt spid="4">
                                            <p:txEl>
                                              <p:pRg st="4" end="4"/>
                                            </p:txEl>
                                          </p:spTgt>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4">
                                            <p:txEl>
                                              <p:pRg st="5" end="5"/>
                                            </p:txEl>
                                          </p:spTgt>
                                        </p:tgtEl>
                                      </p:cBhvr>
                                    </p:animEffect>
                                    <p:set>
                                      <p:cBhvr>
                                        <p:cTn id="16" dur="1" fill="hold">
                                          <p:stCondLst>
                                            <p:cond delay="499"/>
                                          </p:stCondLst>
                                        </p:cTn>
                                        <p:tgtEl>
                                          <p:spTgt spid="4">
                                            <p:txEl>
                                              <p:pRg st="5" end="5"/>
                                            </p:txEl>
                                          </p:spTgt>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4">
                                            <p:txEl>
                                              <p:pRg st="7" end="7"/>
                                            </p:txEl>
                                          </p:spTgt>
                                        </p:tgtEl>
                                      </p:cBhvr>
                                    </p:animEffect>
                                    <p:set>
                                      <p:cBhvr>
                                        <p:cTn id="19" dur="1" fill="hold">
                                          <p:stCondLst>
                                            <p:cond delay="499"/>
                                          </p:stCondLst>
                                        </p:cTn>
                                        <p:tgtEl>
                                          <p:spTgt spid="4">
                                            <p:txEl>
                                              <p:pRg st="7" end="7"/>
                                            </p:txEl>
                                          </p:spTgt>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4">
                                            <p:txEl>
                                              <p:pRg st="1" end="1"/>
                                            </p:txEl>
                                          </p:spTgt>
                                        </p:tgtEl>
                                      </p:cBhvr>
                                    </p:animEffect>
                                    <p:set>
                                      <p:cBhvr>
                                        <p:cTn id="22" dur="1" fill="hold">
                                          <p:stCondLst>
                                            <p:cond delay="499"/>
                                          </p:stCondLst>
                                        </p:cTn>
                                        <p:tgtEl>
                                          <p:spTgt spid="4">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Netscaler in Azure Now</a:t>
            </a:r>
            <a:endParaRPr lang="en-US" dirty="0"/>
          </a:p>
        </p:txBody>
      </p:sp>
      <p:sp>
        <p:nvSpPr>
          <p:cNvPr id="3" name="Content Placeholder 2"/>
          <p:cNvSpPr>
            <a:spLocks noGrp="1"/>
          </p:cNvSpPr>
          <p:nvPr>
            <p:ph sz="quarter" idx="20"/>
          </p:nvPr>
        </p:nvSpPr>
        <p:spPr>
          <a:xfrm>
            <a:off x="143533" y="1064668"/>
            <a:ext cx="11918828" cy="1048945"/>
          </a:xfrm>
        </p:spPr>
        <p:txBody>
          <a:bodyPr/>
          <a:lstStyle/>
          <a:p>
            <a:endParaRPr lang="en-US" dirty="0" smtClean="0"/>
          </a:p>
          <a:p>
            <a:r>
              <a:rPr lang="en-US" dirty="0" smtClean="0"/>
              <a:t>Deploy Netscaler for the new Azure portal marketplace</a:t>
            </a:r>
          </a:p>
          <a:p>
            <a:endParaRPr lang="en-US" dirty="0"/>
          </a:p>
        </p:txBody>
      </p:sp>
      <p:pic>
        <p:nvPicPr>
          <p:cNvPr id="4" name="Picture 3"/>
          <p:cNvPicPr>
            <a:picLocks noChangeAspect="1"/>
          </p:cNvPicPr>
          <p:nvPr/>
        </p:nvPicPr>
        <p:blipFill>
          <a:blip r:embed="rId2"/>
          <a:stretch>
            <a:fillRect/>
          </a:stretch>
        </p:blipFill>
        <p:spPr>
          <a:xfrm>
            <a:off x="448056" y="2391494"/>
            <a:ext cx="11030600" cy="3416078"/>
          </a:xfrm>
          <a:prstGeom prst="rect">
            <a:avLst/>
          </a:prstGeom>
        </p:spPr>
      </p:pic>
    </p:spTree>
    <p:extLst>
      <p:ext uri="{BB962C8B-B14F-4D97-AF65-F5344CB8AC3E}">
        <p14:creationId xmlns:p14="http://schemas.microsoft.com/office/powerpoint/2010/main" val="993510657"/>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bwMode="auto">
          <a:xfrm>
            <a:off x="8993238" y="1371600"/>
            <a:ext cx="2158449" cy="4876800"/>
          </a:xfrm>
          <a:prstGeom prst="rect">
            <a:avLst/>
          </a:prstGeom>
          <a:solidFill>
            <a:schemeClr val="bg1">
              <a:lumMod val="85000"/>
              <a:alpha val="30000"/>
            </a:schemeClr>
          </a:solidFill>
          <a:ln w="12700" cap="flat" cmpd="sng" algn="ctr">
            <a:solidFill>
              <a:schemeClr val="bg1">
                <a:lumMod val="65000"/>
              </a:schemeClr>
            </a:solidFill>
            <a:prstDash val="sysDot"/>
            <a:round/>
            <a:headEnd type="none" w="med" len="med"/>
            <a:tailEnd type="none" w="med" len="med"/>
          </a:ln>
          <a:effectLst/>
        </p:spPr>
        <p:txBody>
          <a:bodyPr rot="0" spcFirstLastPara="0" vertOverflow="overflow" horzOverflow="overflow" vert="horz" wrap="square" lIns="138239" tIns="69119" rIns="138239" bIns="69119" numCol="1" spcCol="0" rtlCol="0" fromWordArt="0" anchor="b" anchorCtr="0" forceAA="0" compatLnSpc="1">
            <a:prstTxWarp prst="textNoShape">
              <a:avLst/>
            </a:prstTxWarp>
            <a:normAutofit/>
          </a:bodyPr>
          <a:lstStyle/>
          <a:p>
            <a:pPr algn="ctr" defTabSz="1461590" fontAlgn="base">
              <a:spcBef>
                <a:spcPct val="0"/>
              </a:spcBef>
              <a:spcAft>
                <a:spcPct val="0"/>
              </a:spcAft>
            </a:pPr>
            <a:r>
              <a:rPr lang="en-US" sz="1600" dirty="0" smtClean="0">
                <a:solidFill>
                  <a:schemeClr val="tx2"/>
                </a:solidFill>
                <a:latin typeface="Segoe UI Light" panose="020B0502040204020203" pitchFamily="34" charset="0"/>
                <a:cs typeface="Segoe UI Light" panose="020B0502040204020203" pitchFamily="34" charset="0"/>
              </a:rPr>
              <a:t>Available preview </a:t>
            </a:r>
            <a:endParaRPr lang="en-US" sz="1600" dirty="0">
              <a:solidFill>
                <a:srgbClr val="FF8001"/>
              </a:solidFill>
              <a:latin typeface="Segoe UI Light" panose="020B0502040204020203" pitchFamily="34" charset="0"/>
              <a:cs typeface="Segoe UI Light" panose="020B0502040204020203" pitchFamily="34" charset="0"/>
            </a:endParaRPr>
          </a:p>
        </p:txBody>
      </p:sp>
      <p:sp>
        <p:nvSpPr>
          <p:cNvPr id="11" name="Rectangle 10"/>
          <p:cNvSpPr/>
          <p:nvPr/>
        </p:nvSpPr>
        <p:spPr bwMode="auto">
          <a:xfrm>
            <a:off x="2386449" y="1371600"/>
            <a:ext cx="6527363" cy="4876800"/>
          </a:xfrm>
          <a:prstGeom prst="rect">
            <a:avLst/>
          </a:prstGeom>
          <a:solidFill>
            <a:schemeClr val="bg1">
              <a:lumMod val="85000"/>
              <a:alpha val="30000"/>
            </a:schemeClr>
          </a:solidFill>
          <a:ln w="12700" cap="flat" cmpd="sng" algn="ctr">
            <a:solidFill>
              <a:schemeClr val="bg1">
                <a:lumMod val="65000"/>
              </a:schemeClr>
            </a:solidFill>
            <a:prstDash val="sysDot"/>
            <a:round/>
            <a:headEnd type="none" w="med" len="med"/>
            <a:tailEnd type="none" w="med" len="med"/>
          </a:ln>
          <a:effectLst/>
        </p:spPr>
        <p:txBody>
          <a:bodyPr rot="0" spcFirstLastPara="0" vertOverflow="overflow" horzOverflow="overflow" vert="horz" wrap="square" lIns="138239" tIns="69119" rIns="138239" bIns="69119" numCol="1" spcCol="0" rtlCol="0" fromWordArt="0" anchor="b" anchorCtr="0" forceAA="0" compatLnSpc="1">
            <a:prstTxWarp prst="textNoShape">
              <a:avLst/>
            </a:prstTxWarp>
            <a:normAutofit/>
          </a:bodyPr>
          <a:lstStyle/>
          <a:p>
            <a:pPr algn="ctr" defTabSz="1461590" fontAlgn="base">
              <a:spcBef>
                <a:spcPct val="0"/>
              </a:spcBef>
              <a:spcAft>
                <a:spcPct val="0"/>
              </a:spcAft>
            </a:pPr>
            <a:r>
              <a:rPr lang="en-US" sz="1600" dirty="0" smtClean="0">
                <a:solidFill>
                  <a:schemeClr val="tx2"/>
                </a:solidFill>
                <a:latin typeface="Segoe UI Light" panose="020B0502040204020203" pitchFamily="34" charset="0"/>
                <a:cs typeface="Segoe UI Light" panose="020B0502040204020203" pitchFamily="34" charset="0"/>
              </a:rPr>
              <a:t>Available </a:t>
            </a:r>
            <a:r>
              <a:rPr lang="en-US" sz="1600" dirty="0">
                <a:solidFill>
                  <a:schemeClr val="tx2"/>
                </a:solidFill>
                <a:latin typeface="Segoe UI Light" panose="020B0502040204020203" pitchFamily="34" charset="0"/>
                <a:cs typeface="Segoe UI Light" panose="020B0502040204020203" pitchFamily="34" charset="0"/>
              </a:rPr>
              <a:t>today</a:t>
            </a:r>
            <a:endParaRPr lang="en-US" sz="1600" dirty="0" smtClean="0">
              <a:solidFill>
                <a:srgbClr val="FF8001"/>
              </a:solidFill>
              <a:latin typeface="Segoe UI Light" panose="020B0502040204020203" pitchFamily="34" charset="0"/>
              <a:cs typeface="Segoe UI Light" panose="020B0502040204020203" pitchFamily="34" charset="0"/>
            </a:endParaRPr>
          </a:p>
        </p:txBody>
      </p:sp>
      <p:sp>
        <p:nvSpPr>
          <p:cNvPr id="3" name="Left-Right Arrow 2"/>
          <p:cNvSpPr/>
          <p:nvPr/>
        </p:nvSpPr>
        <p:spPr bwMode="auto">
          <a:xfrm>
            <a:off x="1370012" y="1905000"/>
            <a:ext cx="10591800" cy="914400"/>
          </a:xfrm>
          <a:prstGeom prst="leftRightArrow">
            <a:avLst>
              <a:gd name="adj1" fmla="val 81579"/>
              <a:gd name="adj2" fmla="val 50000"/>
            </a:avLst>
          </a:prstGeom>
          <a:solidFill>
            <a:srgbClr val="00B0F0">
              <a:alpha val="90000"/>
            </a:srgbClr>
          </a:solidFill>
          <a:ln w="22225" cap="flat" cmpd="sng" algn="ctr">
            <a:noFill/>
            <a:prstDash val="solid"/>
            <a:round/>
            <a:headEnd type="none" w="med" len="med"/>
            <a:tailEnd type="none" w="med" len="med"/>
          </a:ln>
          <a:effectLst/>
        </p:spPr>
        <p:txBody>
          <a:bodyPr rot="0" spcFirstLastPara="0" vertOverflow="overflow" horzOverflow="overflow" vert="horz" wrap="square" lIns="138239" tIns="69119" rIns="138239" bIns="69119" numCol="1" spcCol="0" rtlCol="0" fromWordArt="0" anchor="ctr" anchorCtr="0" forceAA="0" compatLnSpc="1">
            <a:prstTxWarp prst="textNoShape">
              <a:avLst/>
            </a:prstTxWarp>
            <a:normAutofit/>
          </a:bodyPr>
          <a:lstStyle/>
          <a:p>
            <a:pPr algn="ctr" defTabSz="1461590" fontAlgn="base">
              <a:spcBef>
                <a:spcPct val="0"/>
              </a:spcBef>
              <a:spcAft>
                <a:spcPct val="0"/>
              </a:spcAft>
            </a:pPr>
            <a:endParaRPr lang="en-US" dirty="0" smtClean="0">
              <a:solidFill>
                <a:schemeClr val="bg2"/>
              </a:solidFill>
              <a:latin typeface="Arial" charset="0"/>
              <a:cs typeface="Arial" charset="0"/>
            </a:endParaRPr>
          </a:p>
        </p:txBody>
      </p:sp>
      <p:sp>
        <p:nvSpPr>
          <p:cNvPr id="4" name="Title 3"/>
          <p:cNvSpPr>
            <a:spLocks noGrp="1"/>
          </p:cNvSpPr>
          <p:nvPr>
            <p:ph type="title"/>
          </p:nvPr>
        </p:nvSpPr>
        <p:spPr>
          <a:xfrm>
            <a:off x="443622" y="78828"/>
            <a:ext cx="11311128" cy="683648"/>
          </a:xfrm>
        </p:spPr>
        <p:txBody>
          <a:bodyPr/>
          <a:lstStyle/>
          <a:p>
            <a:r>
              <a:rPr lang="en-US" dirty="0" smtClean="0"/>
              <a:t>Desktop &amp; App Virtualization</a:t>
            </a:r>
            <a:endParaRPr lang="en-US" dirty="0"/>
          </a:p>
        </p:txBody>
      </p:sp>
      <p:sp>
        <p:nvSpPr>
          <p:cNvPr id="2" name="Text Placeholder 1"/>
          <p:cNvSpPr>
            <a:spLocks noGrp="1"/>
          </p:cNvSpPr>
          <p:nvPr>
            <p:ph type="body" sz="quarter" idx="16"/>
          </p:nvPr>
        </p:nvSpPr>
        <p:spPr/>
        <p:txBody>
          <a:bodyPr/>
          <a:lstStyle/>
          <a:p>
            <a:r>
              <a:rPr lang="en-US" dirty="0" smtClean="0"/>
              <a:t>Choice</a:t>
            </a:r>
            <a:endParaRPr lang="en-US" dirty="0"/>
          </a:p>
        </p:txBody>
      </p:sp>
      <p:sp>
        <p:nvSpPr>
          <p:cNvPr id="5" name="Rectangle 4"/>
          <p:cNvSpPr/>
          <p:nvPr/>
        </p:nvSpPr>
        <p:spPr>
          <a:xfrm>
            <a:off x="2538849" y="1461199"/>
            <a:ext cx="1828324" cy="1828324"/>
          </a:xfrm>
          <a:prstGeom prst="rect">
            <a:avLst/>
          </a:prstGeom>
          <a:solidFill>
            <a:schemeClr val="tx1">
              <a:lumMod val="50000"/>
              <a:lumOff val="50000"/>
              <a:alpha val="9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lang="en-US" sz="3600" dirty="0">
                <a:solidFill>
                  <a:srgbClr val="FFFFFF"/>
                </a:solidFill>
                <a:latin typeface="Segoe UI" panose="020B0502040204020203" pitchFamily="34" charset="0"/>
                <a:cs typeface="Segoe UI" panose="020B0502040204020203" pitchFamily="34" charset="0"/>
              </a:rPr>
              <a:t>XD/XA</a:t>
            </a:r>
          </a:p>
          <a:p>
            <a:pPr algn="ctr"/>
            <a:r>
              <a:rPr lang="en-US" sz="1600" b="1" dirty="0" smtClean="0">
                <a:latin typeface="Segoe UI" panose="020B0502040204020203" pitchFamily="34" charset="0"/>
                <a:cs typeface="Segoe UI" panose="020B0502040204020203" pitchFamily="34" charset="0"/>
              </a:rPr>
              <a:t>On-premises</a:t>
            </a:r>
            <a:endParaRPr lang="en-US" sz="1600" b="1" dirty="0">
              <a:latin typeface="Segoe UI" panose="020B0502040204020203" pitchFamily="34" charset="0"/>
              <a:cs typeface="Segoe UI" panose="020B0502040204020203" pitchFamily="34" charset="0"/>
            </a:endParaRPr>
          </a:p>
        </p:txBody>
      </p:sp>
      <p:sp>
        <p:nvSpPr>
          <p:cNvPr id="6" name="Rectangle 5"/>
          <p:cNvSpPr/>
          <p:nvPr/>
        </p:nvSpPr>
        <p:spPr>
          <a:xfrm>
            <a:off x="4751004" y="1461199"/>
            <a:ext cx="1828324" cy="1828324"/>
          </a:xfrm>
          <a:prstGeom prst="rect">
            <a:avLst/>
          </a:prstGeom>
          <a:solidFill>
            <a:schemeClr val="tx1">
              <a:lumMod val="50000"/>
              <a:lumOff val="50000"/>
              <a:alpha val="9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lang="en-US" sz="3600" dirty="0">
                <a:solidFill>
                  <a:srgbClr val="FFFFFF"/>
                </a:solidFill>
                <a:latin typeface="Segoe UI Light" panose="020B0502040204020203" pitchFamily="34" charset="0"/>
                <a:cs typeface="Segoe UI Light" panose="020B0502040204020203" pitchFamily="34" charset="0"/>
              </a:rPr>
              <a:t>XD/XA</a:t>
            </a:r>
          </a:p>
          <a:p>
            <a:pPr algn="ctr"/>
            <a:r>
              <a:rPr lang="en-US" sz="1600" b="1" dirty="0"/>
              <a:t>On IaaS</a:t>
            </a:r>
          </a:p>
        </p:txBody>
      </p:sp>
      <p:sp>
        <p:nvSpPr>
          <p:cNvPr id="7" name="Rectangle 6"/>
          <p:cNvSpPr/>
          <p:nvPr/>
        </p:nvSpPr>
        <p:spPr>
          <a:xfrm>
            <a:off x="6963159" y="1461199"/>
            <a:ext cx="1828324" cy="1828324"/>
          </a:xfrm>
          <a:prstGeom prst="rect">
            <a:avLst/>
          </a:prstGeom>
          <a:solidFill>
            <a:schemeClr val="tx1">
              <a:lumMod val="50000"/>
              <a:lumOff val="50000"/>
              <a:alpha val="9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lang="en-US" sz="3600" dirty="0" smtClean="0">
                <a:solidFill>
                  <a:srgbClr val="FFFFFF"/>
                </a:solidFill>
                <a:latin typeface="Segoe UI Light" panose="020B0502040204020203" pitchFamily="34" charset="0"/>
                <a:cs typeface="Segoe UI Light" panose="020B0502040204020203" pitchFamily="34" charset="0"/>
              </a:rPr>
              <a:t>XD/XA</a:t>
            </a:r>
            <a:endParaRPr lang="en-US" sz="3600" dirty="0">
              <a:solidFill>
                <a:srgbClr val="FFFFFF"/>
              </a:solidFill>
              <a:latin typeface="Segoe UI Light" panose="020B0502040204020203" pitchFamily="34" charset="0"/>
              <a:cs typeface="Segoe UI Light" panose="020B0502040204020203" pitchFamily="34" charset="0"/>
            </a:endParaRPr>
          </a:p>
          <a:p>
            <a:pPr algn="ctr"/>
            <a:r>
              <a:rPr lang="en-US" sz="1600" b="1" dirty="0" smtClean="0"/>
              <a:t>Hosted</a:t>
            </a:r>
            <a:endParaRPr lang="en-US" sz="1600" b="1" dirty="0"/>
          </a:p>
        </p:txBody>
      </p:sp>
      <p:sp>
        <p:nvSpPr>
          <p:cNvPr id="8" name="Rectangle 7"/>
          <p:cNvSpPr/>
          <p:nvPr/>
        </p:nvSpPr>
        <p:spPr>
          <a:xfrm>
            <a:off x="9175313" y="1461199"/>
            <a:ext cx="1828324" cy="1828324"/>
          </a:xfrm>
          <a:prstGeom prst="rect">
            <a:avLst/>
          </a:prstGeom>
          <a:solidFill>
            <a:schemeClr val="tx1">
              <a:lumMod val="50000"/>
              <a:lumOff val="50000"/>
              <a:alpha val="9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lang="en-US" sz="3600" dirty="0" smtClean="0">
                <a:solidFill>
                  <a:srgbClr val="FFFFFF"/>
                </a:solidFill>
                <a:latin typeface="Segoe UI Light" panose="020B0502040204020203" pitchFamily="34" charset="0"/>
                <a:cs typeface="Segoe UI Light" panose="020B0502040204020203" pitchFamily="34" charset="0"/>
              </a:rPr>
              <a:t>CWC</a:t>
            </a:r>
            <a:endParaRPr lang="en-US" sz="3600" dirty="0">
              <a:solidFill>
                <a:srgbClr val="FFFFFF"/>
              </a:solidFill>
              <a:latin typeface="Segoe UI Light" panose="020B0502040204020203" pitchFamily="34" charset="0"/>
              <a:cs typeface="Segoe UI Light" panose="020B0502040204020203" pitchFamily="34" charset="0"/>
            </a:endParaRPr>
          </a:p>
          <a:p>
            <a:pPr algn="ctr"/>
            <a:r>
              <a:rPr lang="en-US" sz="1600" b="1" spc="-30" dirty="0"/>
              <a:t>any infrastructure</a:t>
            </a:r>
          </a:p>
        </p:txBody>
      </p:sp>
      <p:graphicFrame>
        <p:nvGraphicFramePr>
          <p:cNvPr id="12" name="Table 16"/>
          <p:cNvGraphicFramePr>
            <a:graphicFrameLocks noGrp="1"/>
          </p:cNvGraphicFramePr>
          <p:nvPr>
            <p:extLst/>
          </p:nvPr>
        </p:nvGraphicFramePr>
        <p:xfrm>
          <a:off x="919378" y="3421373"/>
          <a:ext cx="10204234" cy="1996154"/>
        </p:xfrm>
        <a:graphic>
          <a:graphicData uri="http://schemas.openxmlformats.org/drawingml/2006/table">
            <a:tbl>
              <a:tblPr bandRow="1">
                <a:effectLst/>
                <a:tableStyleId>{073A0DAA-6AF3-43AB-8588-CEC1D06C72B9}</a:tableStyleId>
              </a:tblPr>
              <a:tblGrid>
                <a:gridCol w="1547370"/>
                <a:gridCol w="2164216"/>
                <a:gridCol w="2164216"/>
                <a:gridCol w="2164216"/>
                <a:gridCol w="2164216"/>
              </a:tblGrid>
              <a:tr h="325826">
                <a:tc>
                  <a:txBody>
                    <a:bodyPr/>
                    <a:lstStyle/>
                    <a:p>
                      <a:pPr>
                        <a:lnSpc>
                          <a:spcPct val="90000"/>
                        </a:lnSpc>
                      </a:pPr>
                      <a:r>
                        <a:rPr lang="en-US" sz="1400" b="1" dirty="0" smtClean="0"/>
                        <a:t>Provisioning</a:t>
                      </a:r>
                      <a:endParaRPr lang="en-US" sz="1400" b="1" dirty="0"/>
                    </a:p>
                  </a:txBody>
                  <a:tcPr marL="91416" marR="91416" marT="45708" marB="45708" anchor="ctr">
                    <a:lnL w="12700" cmpd="sng">
                      <a:noFill/>
                    </a:lnL>
                    <a:lnR w="12700" cmpd="sng">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US" sz="1400" dirty="0" smtClean="0"/>
                        <a:t>Customer IT </a:t>
                      </a:r>
                      <a:endParaRPr lang="en-US" sz="1400" dirty="0"/>
                    </a:p>
                  </a:txBody>
                  <a:tcPr marL="91416" marR="91416" marT="45708" marB="45708" anchor="ctr">
                    <a:lnL w="12700" cmpd="sng">
                      <a:noFill/>
                    </a:lnL>
                    <a:lnR w="12700" cmpd="sng">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US" sz="1400" dirty="0" smtClean="0"/>
                        <a:t>Customer IT</a:t>
                      </a:r>
                      <a:endParaRPr lang="en-US" sz="1400" dirty="0"/>
                    </a:p>
                  </a:txBody>
                  <a:tcPr marL="91416" marR="91416" marT="45708" marB="45708" anchor="ctr">
                    <a:lnL w="12700" cmpd="sng">
                      <a:noFill/>
                    </a:lnL>
                    <a:lnR w="12700" cmpd="sng">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US" sz="1400" dirty="0" smtClean="0"/>
                        <a:t>Partner</a:t>
                      </a:r>
                      <a:endParaRPr lang="en-US" sz="1400" dirty="0"/>
                    </a:p>
                  </a:txBody>
                  <a:tcPr marL="91416" marR="91416" marT="45708" marB="45708" anchor="ctr">
                    <a:lnL w="12700" cmpd="sng">
                      <a:noFill/>
                    </a:lnL>
                    <a:lnR w="12700" cmpd="sng">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US" sz="1400" dirty="0" smtClean="0"/>
                        <a:t>Customer or Partner</a:t>
                      </a:r>
                      <a:endParaRPr lang="en-US" sz="1400" dirty="0"/>
                    </a:p>
                  </a:txBody>
                  <a:tcPr marL="91416" marR="91416" marT="45708" marB="45708" anchor="ctr">
                    <a:lnL w="12700" cmpd="sng">
                      <a:noFill/>
                    </a:lnL>
                    <a:lnR w="12700" cmpd="sng">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r>
              <a:tr h="381000">
                <a:tc>
                  <a:txBody>
                    <a:bodyPr/>
                    <a:lstStyle/>
                    <a:p>
                      <a:pPr>
                        <a:lnSpc>
                          <a:spcPct val="90000"/>
                        </a:lnSpc>
                      </a:pPr>
                      <a:r>
                        <a:rPr lang="en-US" sz="1400" b="1" dirty="0" smtClean="0"/>
                        <a:t>Updates</a:t>
                      </a:r>
                      <a:endParaRPr lang="en-US" sz="1400" b="1" dirty="0"/>
                    </a:p>
                  </a:txBody>
                  <a:tcPr marL="91416" marR="91416" marT="45708" marB="45708" anchor="ctr">
                    <a:lnL w="12700" cmpd="sng">
                      <a:noFill/>
                    </a:lnL>
                    <a:lnR w="12700" cmpd="sng">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US" sz="1400" dirty="0" smtClean="0"/>
                        <a:t>Managed by IT</a:t>
                      </a:r>
                      <a:endParaRPr lang="en-US" sz="1400" dirty="0"/>
                    </a:p>
                  </a:txBody>
                  <a:tcPr marL="91416" marR="91416" marT="45708" marB="45708" anchor="ctr">
                    <a:lnL w="12700" cmpd="sng">
                      <a:noFill/>
                    </a:lnL>
                    <a:lnR w="12700" cmpd="sng">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US" sz="1400" dirty="0" smtClean="0"/>
                        <a:t>Managed by IT</a:t>
                      </a:r>
                      <a:endParaRPr lang="en-US" sz="1400" dirty="0"/>
                    </a:p>
                  </a:txBody>
                  <a:tcPr marL="91416" marR="91416" marT="45708" marB="45708" anchor="ctr">
                    <a:lnL w="12700" cmpd="sng">
                      <a:noFill/>
                    </a:lnL>
                    <a:lnR w="12700" cmpd="sng">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US" sz="1400" dirty="0" smtClean="0"/>
                        <a:t>Managed by Partner</a:t>
                      </a:r>
                      <a:endParaRPr lang="en-US" sz="1400" dirty="0"/>
                    </a:p>
                  </a:txBody>
                  <a:tcPr marL="91416" marR="91416" marT="45708" marB="45708" anchor="ctr">
                    <a:lnL w="12700" cmpd="sng">
                      <a:noFill/>
                    </a:lnL>
                    <a:lnR w="12700" cmpd="sng">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US" sz="1400" dirty="0" smtClean="0"/>
                        <a:t>Managed by Citrix</a:t>
                      </a:r>
                      <a:endParaRPr lang="en-US" sz="1400" dirty="0"/>
                    </a:p>
                  </a:txBody>
                  <a:tcPr marL="91416" marR="91416" marT="45708" marB="45708" anchor="ctr">
                    <a:lnL w="12700" cmpd="sng">
                      <a:noFill/>
                    </a:lnL>
                    <a:lnR w="12700" cmpd="sng">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r>
              <a:tr h="320064">
                <a:tc>
                  <a:txBody>
                    <a:bodyPr/>
                    <a:lstStyle/>
                    <a:p>
                      <a:pPr>
                        <a:lnSpc>
                          <a:spcPct val="90000"/>
                        </a:lnSpc>
                      </a:pPr>
                      <a:r>
                        <a:rPr lang="en-US" sz="1400" b="1" dirty="0" smtClean="0"/>
                        <a:t>Model</a:t>
                      </a:r>
                      <a:endParaRPr lang="en-US" sz="1400" b="1" dirty="0"/>
                    </a:p>
                  </a:txBody>
                  <a:tcPr marL="91416" marR="91416" marT="45708" marB="45708" anchor="ctr">
                    <a:lnL w="12700" cmpd="sng">
                      <a:noFill/>
                    </a:lnL>
                    <a:lnR w="12700" cmpd="sng">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US" sz="1400" dirty="0" smtClean="0"/>
                        <a:t>Single Tenant</a:t>
                      </a:r>
                      <a:endParaRPr lang="en-US" sz="1400" dirty="0"/>
                    </a:p>
                  </a:txBody>
                  <a:tcPr marL="91416" marR="91416" marT="45708" marB="45708" anchor="ctr">
                    <a:lnL w="12700" cmpd="sng">
                      <a:noFill/>
                    </a:lnL>
                    <a:lnR w="12700" cmpd="sng">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US" sz="1400" dirty="0" smtClean="0"/>
                        <a:t>Single Tenant</a:t>
                      </a:r>
                      <a:r>
                        <a:rPr lang="en-US" sz="1400" baseline="0" dirty="0" smtClean="0"/>
                        <a:t> </a:t>
                      </a:r>
                      <a:endParaRPr lang="en-US" sz="1400" dirty="0"/>
                    </a:p>
                  </a:txBody>
                  <a:tcPr marL="91416" marR="91416" marT="45708" marB="45708" anchor="ctr">
                    <a:lnL w="12700" cmpd="sng">
                      <a:noFill/>
                    </a:lnL>
                    <a:lnR w="12700" cmpd="sng">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US" sz="1400" dirty="0" smtClean="0"/>
                        <a:t>Multi-Tenant</a:t>
                      </a:r>
                      <a:endParaRPr lang="en-US" sz="1400" dirty="0"/>
                    </a:p>
                  </a:txBody>
                  <a:tcPr marL="91416" marR="91416" marT="45708" marB="45708" anchor="ctr">
                    <a:lnL w="12700" cmpd="sng">
                      <a:noFill/>
                    </a:lnL>
                    <a:lnR w="12700" cmpd="sng">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US" sz="1400" dirty="0" smtClean="0"/>
                        <a:t>Single or Multi-Tenant</a:t>
                      </a:r>
                      <a:endParaRPr lang="en-US" sz="1400" dirty="0"/>
                    </a:p>
                  </a:txBody>
                  <a:tcPr marL="91416" marR="91416" marT="45708" marB="45708" anchor="ctr">
                    <a:lnL w="12700" cmpd="sng">
                      <a:noFill/>
                    </a:lnL>
                    <a:lnR w="12700" cmpd="sng">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r>
              <a:tr h="381000">
                <a:tc>
                  <a:txBody>
                    <a:bodyPr/>
                    <a:lstStyle/>
                    <a:p>
                      <a:pPr>
                        <a:lnSpc>
                          <a:spcPct val="90000"/>
                        </a:lnSpc>
                      </a:pPr>
                      <a:r>
                        <a:rPr lang="en-US" sz="1400" b="1" dirty="0" smtClean="0"/>
                        <a:t>Licensing</a:t>
                      </a:r>
                      <a:endParaRPr lang="en-US" sz="1400" b="1" dirty="0"/>
                    </a:p>
                  </a:txBody>
                  <a:tcPr marL="91416" marR="91416" marT="45708" marB="45708" anchor="ctr">
                    <a:lnL w="12700" cmpd="sng">
                      <a:noFill/>
                    </a:lnL>
                    <a:lnR w="12700" cmpd="sng">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US" sz="1400" kern="1200" dirty="0" smtClean="0">
                          <a:solidFill>
                            <a:schemeClr val="dk1"/>
                          </a:solidFill>
                          <a:latin typeface="+mn-lt"/>
                          <a:ea typeface="+mn-ea"/>
                          <a:cs typeface="+mn-cs"/>
                        </a:rPr>
                        <a:t>Perpetual</a:t>
                      </a:r>
                      <a:endParaRPr lang="en-US" sz="1400" kern="1200" dirty="0">
                        <a:solidFill>
                          <a:schemeClr val="dk1"/>
                        </a:solidFill>
                        <a:latin typeface="+mn-lt"/>
                        <a:ea typeface="+mn-ea"/>
                        <a:cs typeface="+mn-cs"/>
                      </a:endParaRPr>
                    </a:p>
                  </a:txBody>
                  <a:tcPr marL="91416" marR="91416" marT="45708" marB="45708" anchor="ctr">
                    <a:lnL w="12700" cmpd="sng">
                      <a:noFill/>
                    </a:lnL>
                    <a:lnR w="12700" cmpd="sng">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US" sz="1400" kern="1200" dirty="0" smtClean="0">
                          <a:solidFill>
                            <a:schemeClr val="dk1"/>
                          </a:solidFill>
                          <a:latin typeface="+mn-lt"/>
                          <a:ea typeface="+mn-ea"/>
                          <a:cs typeface="+mn-cs"/>
                        </a:rPr>
                        <a:t>Perpetual</a:t>
                      </a:r>
                      <a:endParaRPr lang="en-US" sz="1400" kern="1200" dirty="0">
                        <a:solidFill>
                          <a:schemeClr val="dk1"/>
                        </a:solidFill>
                        <a:latin typeface="+mn-lt"/>
                        <a:ea typeface="+mn-ea"/>
                        <a:cs typeface="+mn-cs"/>
                      </a:endParaRPr>
                    </a:p>
                  </a:txBody>
                  <a:tcPr marL="91416" marR="91416" marT="45708" marB="45708" anchor="ctr">
                    <a:lnL w="12700" cmpd="sng">
                      <a:noFill/>
                    </a:lnL>
                    <a:lnR w="12700" cmpd="sng">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US" sz="1400" dirty="0" smtClean="0">
                          <a:solidFill>
                            <a:schemeClr val="tx1"/>
                          </a:solidFill>
                        </a:rPr>
                        <a:t>Subscription</a:t>
                      </a:r>
                      <a:br>
                        <a:rPr lang="en-US" sz="1400" dirty="0" smtClean="0">
                          <a:solidFill>
                            <a:schemeClr val="tx1"/>
                          </a:solidFill>
                        </a:rPr>
                      </a:br>
                      <a:r>
                        <a:rPr lang="en-US" sz="1000" dirty="0" smtClean="0"/>
                        <a:t>(User/month)</a:t>
                      </a:r>
                      <a:endParaRPr lang="en-US" sz="1000" dirty="0"/>
                    </a:p>
                  </a:txBody>
                  <a:tcPr marL="91416" marR="91416" marT="45708" marB="45708" anchor="ctr">
                    <a:lnL w="12700" cmpd="sng">
                      <a:noFill/>
                    </a:lnL>
                    <a:lnR w="12700" cmpd="sng">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US" sz="1400" kern="1200" dirty="0" smtClean="0">
                          <a:solidFill>
                            <a:schemeClr val="tx1"/>
                          </a:solidFill>
                          <a:latin typeface="+mn-lt"/>
                          <a:ea typeface="+mn-ea"/>
                          <a:cs typeface="+mn-cs"/>
                        </a:rPr>
                        <a:t>Subscription</a:t>
                      </a:r>
                    </a:p>
                    <a:p>
                      <a:pPr marL="0" algn="ctr" defTabSz="1088291" rtl="0" eaLnBrk="1" latinLnBrk="0" hangingPunct="1">
                        <a:lnSpc>
                          <a:spcPct val="90000"/>
                        </a:lnSpc>
                      </a:pPr>
                      <a:r>
                        <a:rPr lang="en-US" sz="1000" kern="1200" dirty="0" smtClean="0">
                          <a:solidFill>
                            <a:schemeClr val="dk1"/>
                          </a:solidFill>
                          <a:latin typeface="+mn-lt"/>
                          <a:ea typeface="+mn-ea"/>
                          <a:cs typeface="+mn-cs"/>
                        </a:rPr>
                        <a:t>(User/month)</a:t>
                      </a:r>
                      <a:endParaRPr lang="en-US" sz="1000" kern="1200" dirty="0">
                        <a:solidFill>
                          <a:schemeClr val="dk1"/>
                        </a:solidFill>
                        <a:latin typeface="+mn-lt"/>
                        <a:ea typeface="+mn-ea"/>
                        <a:cs typeface="+mn-cs"/>
                      </a:endParaRPr>
                    </a:p>
                  </a:txBody>
                  <a:tcPr marL="91416" marR="91416" marT="45708" marB="45708" anchor="ctr">
                    <a:lnL w="12700" cmpd="sng">
                      <a:noFill/>
                    </a:lnL>
                    <a:lnR w="12700" cmpd="sng">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r>
              <a:tr h="548664">
                <a:tc>
                  <a:txBody>
                    <a:bodyPr/>
                    <a:lstStyle/>
                    <a:p>
                      <a:pPr>
                        <a:lnSpc>
                          <a:spcPct val="90000"/>
                        </a:lnSpc>
                      </a:pPr>
                      <a:r>
                        <a:rPr lang="en-US" sz="1400" b="1" dirty="0" smtClean="0"/>
                        <a:t>Cloud</a:t>
                      </a:r>
                      <a:endParaRPr lang="en-US" sz="1400" b="1" dirty="0"/>
                    </a:p>
                  </a:txBody>
                  <a:tcPr marL="91416" marR="91416" marT="45708" marB="45708" anchor="ctr">
                    <a:lnL w="12700" cmpd="sng">
                      <a:noFill/>
                    </a:lnL>
                    <a:lnR w="12700" cmpd="sng">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US" sz="1400" dirty="0" smtClean="0"/>
                        <a:t>Private cloud</a:t>
                      </a:r>
                      <a:endParaRPr lang="en-US" sz="1400" dirty="0"/>
                    </a:p>
                  </a:txBody>
                  <a:tcPr marL="91416" marR="91416" marT="45708" marB="45708" anchor="ctr">
                    <a:lnL w="12700" cmpd="sng">
                      <a:noFill/>
                    </a:lnL>
                    <a:lnR w="12700" cmpd="sng">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US" sz="1400" dirty="0" smtClean="0"/>
                        <a:t>Public</a:t>
                      </a:r>
                      <a:r>
                        <a:rPr lang="en-US" sz="1400" baseline="0" dirty="0" smtClean="0"/>
                        <a:t> (Azure, AWS)</a:t>
                      </a:r>
                      <a:endParaRPr lang="en-US" sz="1400" dirty="0"/>
                    </a:p>
                  </a:txBody>
                  <a:tcPr marL="91416" marR="91416" marT="45708" marB="45708" anchor="ctr">
                    <a:lnL w="12700" cmpd="sng">
                      <a:noFill/>
                    </a:lnL>
                    <a:lnR w="12700" cmpd="sng">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US" sz="1400" dirty="0" smtClean="0"/>
                        <a:t>Partner Cloud</a:t>
                      </a:r>
                      <a:endParaRPr lang="en-US" sz="1400" dirty="0"/>
                    </a:p>
                  </a:txBody>
                  <a:tcPr marL="91416" marR="91416" marT="45708" marB="45708" anchor="ctr">
                    <a:lnL w="12700" cmpd="sng">
                      <a:noFill/>
                    </a:lnL>
                    <a:lnR w="12700" cmpd="sng">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US" sz="1400" dirty="0" smtClean="0"/>
                        <a:t>Private, Partner,</a:t>
                      </a:r>
                      <a:r>
                        <a:rPr lang="en-US" sz="1400" baseline="0" dirty="0" smtClean="0"/>
                        <a:t> </a:t>
                      </a:r>
                      <a:r>
                        <a:rPr lang="en-US" sz="1400" dirty="0" smtClean="0"/>
                        <a:t>Public (Azure), Government*</a:t>
                      </a:r>
                    </a:p>
                  </a:txBody>
                  <a:tcPr marL="91416" marR="91416" marT="45708" marB="45708" anchor="ctr">
                    <a:lnL w="12700" cmpd="sng">
                      <a:noFill/>
                    </a:lnL>
                    <a:lnR w="12700" cmpd="sng">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9" name="Rectangle 8"/>
          <p:cNvSpPr/>
          <p:nvPr/>
        </p:nvSpPr>
        <p:spPr bwMode="auto">
          <a:xfrm>
            <a:off x="2538849" y="1225731"/>
            <a:ext cx="1828324" cy="76200"/>
          </a:xfrm>
          <a:prstGeom prst="rect">
            <a:avLst/>
          </a:prstGeom>
          <a:solidFill>
            <a:schemeClr val="bg1">
              <a:lumMod val="65000"/>
            </a:schemeClr>
          </a:solidFill>
          <a:ln w="22225" cap="flat" cmpd="sng" algn="ctr">
            <a:noFill/>
            <a:prstDash val="solid"/>
            <a:round/>
            <a:headEnd type="none" w="med" len="med"/>
            <a:tailEnd type="none" w="med" len="med"/>
          </a:ln>
          <a:effectLst/>
        </p:spPr>
        <p:txBody>
          <a:bodyPr rot="0" spcFirstLastPara="0" vertOverflow="overflow" horzOverflow="overflow" vert="horz" wrap="square" lIns="138239" tIns="69119" rIns="138239" bIns="69119" numCol="1" spcCol="0" rtlCol="0" fromWordArt="0" anchor="ctr" anchorCtr="0" forceAA="0" compatLnSpc="1">
            <a:prstTxWarp prst="textNoShape">
              <a:avLst/>
            </a:prstTxWarp>
            <a:noAutofit/>
          </a:bodyPr>
          <a:lstStyle/>
          <a:p>
            <a:pPr algn="ctr" defTabSz="1461590" fontAlgn="base">
              <a:spcBef>
                <a:spcPct val="0"/>
              </a:spcBef>
              <a:spcAft>
                <a:spcPct val="0"/>
              </a:spcAft>
            </a:pPr>
            <a:endParaRPr lang="en-US" sz="1800" dirty="0" smtClean="0">
              <a:solidFill>
                <a:schemeClr val="bg2"/>
              </a:solidFill>
              <a:cs typeface="Arial" charset="0"/>
            </a:endParaRPr>
          </a:p>
        </p:txBody>
      </p:sp>
      <p:sp>
        <p:nvSpPr>
          <p:cNvPr id="10" name="TextBox 9"/>
          <p:cNvSpPr txBox="1"/>
          <p:nvPr/>
        </p:nvSpPr>
        <p:spPr>
          <a:xfrm>
            <a:off x="2578584" y="838200"/>
            <a:ext cx="1705339" cy="415498"/>
          </a:xfrm>
          <a:prstGeom prst="rect">
            <a:avLst/>
          </a:prstGeom>
          <a:noFill/>
        </p:spPr>
        <p:txBody>
          <a:bodyPr wrap="none" rtlCol="0">
            <a:spAutoFit/>
          </a:bodyPr>
          <a:lstStyle/>
          <a:p>
            <a:r>
              <a:rPr lang="en-US" dirty="0">
                <a:solidFill>
                  <a:schemeClr val="tx1">
                    <a:lumMod val="75000"/>
                  </a:schemeClr>
                </a:solidFill>
                <a:latin typeface="Segoe UI Light" panose="020B0502040204020203" pitchFamily="34" charset="0"/>
                <a:cs typeface="Segoe UI Light" panose="020B0502040204020203" pitchFamily="34" charset="0"/>
              </a:rPr>
              <a:t>On-premises </a:t>
            </a:r>
          </a:p>
        </p:txBody>
      </p:sp>
      <p:sp>
        <p:nvSpPr>
          <p:cNvPr id="13" name="Rectangle 12"/>
          <p:cNvSpPr/>
          <p:nvPr/>
        </p:nvSpPr>
        <p:spPr bwMode="auto">
          <a:xfrm>
            <a:off x="4751003" y="1232599"/>
            <a:ext cx="6252633" cy="76200"/>
          </a:xfrm>
          <a:prstGeom prst="rect">
            <a:avLst/>
          </a:prstGeom>
          <a:solidFill>
            <a:schemeClr val="bg1">
              <a:lumMod val="65000"/>
            </a:schemeClr>
          </a:solidFill>
          <a:ln w="22225" cap="flat" cmpd="sng" algn="ctr">
            <a:noFill/>
            <a:prstDash val="solid"/>
            <a:round/>
            <a:headEnd type="none" w="med" len="med"/>
            <a:tailEnd type="none" w="med" len="med"/>
          </a:ln>
          <a:effectLst/>
        </p:spPr>
        <p:txBody>
          <a:bodyPr rot="0" spcFirstLastPara="0" vertOverflow="overflow" horzOverflow="overflow" vert="horz" wrap="square" lIns="138239" tIns="69119" rIns="138239" bIns="69119" numCol="1" spcCol="0" rtlCol="0" fromWordArt="0" anchor="ctr" anchorCtr="0" forceAA="0" compatLnSpc="1">
            <a:prstTxWarp prst="textNoShape">
              <a:avLst/>
            </a:prstTxWarp>
            <a:noAutofit/>
          </a:bodyPr>
          <a:lstStyle/>
          <a:p>
            <a:pPr algn="ctr" defTabSz="1461590" fontAlgn="base">
              <a:spcBef>
                <a:spcPct val="0"/>
              </a:spcBef>
              <a:spcAft>
                <a:spcPct val="0"/>
              </a:spcAft>
            </a:pPr>
            <a:endParaRPr lang="en-US" sz="1800" dirty="0" smtClean="0">
              <a:solidFill>
                <a:schemeClr val="bg2"/>
              </a:solidFill>
              <a:latin typeface="Segoe UI Light" panose="020B0502040204020203" pitchFamily="34" charset="0"/>
              <a:cs typeface="Segoe UI Light" panose="020B0502040204020203" pitchFamily="34" charset="0"/>
            </a:endParaRPr>
          </a:p>
        </p:txBody>
      </p:sp>
      <p:sp>
        <p:nvSpPr>
          <p:cNvPr id="14" name="TextBox 13"/>
          <p:cNvSpPr txBox="1"/>
          <p:nvPr/>
        </p:nvSpPr>
        <p:spPr>
          <a:xfrm>
            <a:off x="7442671" y="838200"/>
            <a:ext cx="885179" cy="415498"/>
          </a:xfrm>
          <a:prstGeom prst="rect">
            <a:avLst/>
          </a:prstGeom>
          <a:noFill/>
        </p:spPr>
        <p:txBody>
          <a:bodyPr wrap="none" rtlCol="0">
            <a:spAutoFit/>
          </a:bodyPr>
          <a:lstStyle/>
          <a:p>
            <a:r>
              <a:rPr lang="en-US" dirty="0" smtClean="0">
                <a:solidFill>
                  <a:schemeClr val="tx1">
                    <a:lumMod val="75000"/>
                  </a:schemeClr>
                </a:solidFill>
                <a:latin typeface="Segoe UI Light" panose="020B0502040204020203" pitchFamily="34" charset="0"/>
                <a:cs typeface="Segoe UI Light" panose="020B0502040204020203" pitchFamily="34" charset="0"/>
              </a:rPr>
              <a:t>Cloud</a:t>
            </a:r>
            <a:endParaRPr lang="en-US" dirty="0">
              <a:solidFill>
                <a:schemeClr val="tx1">
                  <a:lumMod val="75000"/>
                </a:schemeClr>
              </a:solidFill>
              <a:latin typeface="Segoe UI Light" panose="020B0502040204020203" pitchFamily="34" charset="0"/>
              <a:cs typeface="Segoe UI Light" panose="020B0502040204020203" pitchFamily="34" charset="0"/>
            </a:endParaRPr>
          </a:p>
        </p:txBody>
      </p:sp>
      <p:sp>
        <p:nvSpPr>
          <p:cNvPr id="16" name="TextBox 15"/>
          <p:cNvSpPr txBox="1"/>
          <p:nvPr/>
        </p:nvSpPr>
        <p:spPr>
          <a:xfrm>
            <a:off x="9828165" y="6355879"/>
            <a:ext cx="1402948" cy="215444"/>
          </a:xfrm>
          <a:prstGeom prst="rect">
            <a:avLst/>
          </a:prstGeom>
          <a:noFill/>
        </p:spPr>
        <p:txBody>
          <a:bodyPr wrap="none" rtlCol="0">
            <a:spAutoFit/>
          </a:bodyPr>
          <a:lstStyle/>
          <a:p>
            <a:r>
              <a:rPr lang="en-US" sz="800" dirty="0" smtClean="0">
                <a:solidFill>
                  <a:schemeClr val="tx1">
                    <a:lumMod val="75000"/>
                  </a:schemeClr>
                </a:solidFill>
              </a:rPr>
              <a:t>* Azure Government Cloud</a:t>
            </a:r>
          </a:p>
        </p:txBody>
      </p:sp>
      <p:sp>
        <p:nvSpPr>
          <p:cNvPr id="17" name="Rectangle 16"/>
          <p:cNvSpPr/>
          <p:nvPr/>
        </p:nvSpPr>
        <p:spPr bwMode="auto">
          <a:xfrm>
            <a:off x="2386449" y="3421373"/>
            <a:ext cx="2197326" cy="1968753"/>
          </a:xfrm>
          <a:prstGeom prst="rect">
            <a:avLst/>
          </a:prstGeom>
          <a:solidFill>
            <a:schemeClr val="bg1">
              <a:lumMod val="95000"/>
            </a:schemeClr>
          </a:solidFill>
          <a:ln w="12700" cap="flat" cmpd="sng" algn="ctr">
            <a:noFill/>
            <a:prstDash val="sysDot"/>
            <a:round/>
            <a:headEnd type="none" w="med" len="med"/>
            <a:tailEnd type="none" w="med" len="med"/>
          </a:ln>
          <a:effectLst/>
        </p:spPr>
        <p:txBody>
          <a:bodyPr rot="0" spcFirstLastPara="0" vertOverflow="overflow" horzOverflow="overflow" vert="horz" wrap="square" lIns="138239" tIns="69119" rIns="138239" bIns="69119" numCol="1" spcCol="0" rtlCol="0" fromWordArt="0" anchor="b" anchorCtr="0" forceAA="0" compatLnSpc="1">
            <a:prstTxWarp prst="textNoShape">
              <a:avLst/>
            </a:prstTxWarp>
            <a:normAutofit/>
          </a:bodyPr>
          <a:lstStyle/>
          <a:p>
            <a:pPr algn="ctr" defTabSz="1461590" fontAlgn="base">
              <a:spcBef>
                <a:spcPct val="0"/>
              </a:spcBef>
              <a:spcAft>
                <a:spcPct val="0"/>
              </a:spcAft>
            </a:pPr>
            <a:endParaRPr lang="en-US" sz="1600" dirty="0" smtClean="0">
              <a:solidFill>
                <a:srgbClr val="FF8001"/>
              </a:solidFill>
              <a:latin typeface="Segoe UI Light" panose="020B0502040204020203" pitchFamily="34" charset="0"/>
              <a:cs typeface="Segoe UI Light" panose="020B0502040204020203" pitchFamily="34" charset="0"/>
            </a:endParaRPr>
          </a:p>
        </p:txBody>
      </p:sp>
      <p:sp>
        <p:nvSpPr>
          <p:cNvPr id="18" name="Rectangle 17"/>
          <p:cNvSpPr/>
          <p:nvPr/>
        </p:nvSpPr>
        <p:spPr bwMode="auto">
          <a:xfrm>
            <a:off x="4583775" y="3421373"/>
            <a:ext cx="2197326" cy="1968753"/>
          </a:xfrm>
          <a:prstGeom prst="rect">
            <a:avLst/>
          </a:prstGeom>
          <a:solidFill>
            <a:schemeClr val="bg1">
              <a:lumMod val="95000"/>
            </a:schemeClr>
          </a:solidFill>
          <a:ln w="12700" cap="flat" cmpd="sng" algn="ctr">
            <a:noFill/>
            <a:prstDash val="sysDot"/>
            <a:round/>
            <a:headEnd type="none" w="med" len="med"/>
            <a:tailEnd type="none" w="med" len="med"/>
          </a:ln>
          <a:effectLst/>
        </p:spPr>
        <p:txBody>
          <a:bodyPr rot="0" spcFirstLastPara="0" vertOverflow="overflow" horzOverflow="overflow" vert="horz" wrap="square" lIns="138239" tIns="69119" rIns="138239" bIns="69119" numCol="1" spcCol="0" rtlCol="0" fromWordArt="0" anchor="b" anchorCtr="0" forceAA="0" compatLnSpc="1">
            <a:prstTxWarp prst="textNoShape">
              <a:avLst/>
            </a:prstTxWarp>
            <a:normAutofit/>
          </a:bodyPr>
          <a:lstStyle/>
          <a:p>
            <a:pPr algn="ctr" defTabSz="1461590" fontAlgn="base">
              <a:spcBef>
                <a:spcPct val="0"/>
              </a:spcBef>
              <a:spcAft>
                <a:spcPct val="0"/>
              </a:spcAft>
            </a:pPr>
            <a:endParaRPr lang="en-US" sz="1600" dirty="0" smtClean="0">
              <a:solidFill>
                <a:srgbClr val="FF8001"/>
              </a:solidFill>
              <a:latin typeface="Segoe UI Light" panose="020B0502040204020203" pitchFamily="34" charset="0"/>
              <a:cs typeface="Segoe UI Light" panose="020B0502040204020203" pitchFamily="34" charset="0"/>
            </a:endParaRPr>
          </a:p>
        </p:txBody>
      </p:sp>
      <p:sp>
        <p:nvSpPr>
          <p:cNvPr id="19" name="Rectangle 18"/>
          <p:cNvSpPr/>
          <p:nvPr/>
        </p:nvSpPr>
        <p:spPr bwMode="auto">
          <a:xfrm>
            <a:off x="6756199" y="3421372"/>
            <a:ext cx="2157613" cy="1968753"/>
          </a:xfrm>
          <a:prstGeom prst="rect">
            <a:avLst/>
          </a:prstGeom>
          <a:solidFill>
            <a:schemeClr val="bg1">
              <a:lumMod val="95000"/>
            </a:schemeClr>
          </a:solidFill>
          <a:ln w="12700" cap="flat" cmpd="sng" algn="ctr">
            <a:noFill/>
            <a:prstDash val="sysDot"/>
            <a:round/>
            <a:headEnd type="none" w="med" len="med"/>
            <a:tailEnd type="none" w="med" len="med"/>
          </a:ln>
          <a:effectLst/>
        </p:spPr>
        <p:txBody>
          <a:bodyPr rot="0" spcFirstLastPara="0" vertOverflow="overflow" horzOverflow="overflow" vert="horz" wrap="square" lIns="138239" tIns="69119" rIns="138239" bIns="69119" numCol="1" spcCol="0" rtlCol="0" fromWordArt="0" anchor="b" anchorCtr="0" forceAA="0" compatLnSpc="1">
            <a:prstTxWarp prst="textNoShape">
              <a:avLst/>
            </a:prstTxWarp>
            <a:normAutofit/>
          </a:bodyPr>
          <a:lstStyle/>
          <a:p>
            <a:pPr algn="ctr" defTabSz="1461590" fontAlgn="base">
              <a:spcBef>
                <a:spcPct val="0"/>
              </a:spcBef>
              <a:spcAft>
                <a:spcPct val="0"/>
              </a:spcAft>
            </a:pPr>
            <a:endParaRPr lang="en-US" sz="1600" dirty="0" smtClean="0">
              <a:solidFill>
                <a:srgbClr val="FF8001"/>
              </a:solidFill>
              <a:latin typeface="Segoe UI Light" panose="020B0502040204020203" pitchFamily="34" charset="0"/>
              <a:cs typeface="Segoe UI Light" panose="020B0502040204020203" pitchFamily="34" charset="0"/>
            </a:endParaRPr>
          </a:p>
        </p:txBody>
      </p:sp>
      <p:sp>
        <p:nvSpPr>
          <p:cNvPr id="20" name="Rectangle 19"/>
          <p:cNvSpPr/>
          <p:nvPr/>
        </p:nvSpPr>
        <p:spPr bwMode="auto">
          <a:xfrm>
            <a:off x="8994074" y="3424712"/>
            <a:ext cx="2157613" cy="1968753"/>
          </a:xfrm>
          <a:prstGeom prst="rect">
            <a:avLst/>
          </a:prstGeom>
          <a:solidFill>
            <a:schemeClr val="bg1">
              <a:lumMod val="95000"/>
            </a:schemeClr>
          </a:solidFill>
          <a:ln w="12700" cap="flat" cmpd="sng" algn="ctr">
            <a:noFill/>
            <a:prstDash val="sysDot"/>
            <a:round/>
            <a:headEnd type="none" w="med" len="med"/>
            <a:tailEnd type="none" w="med" len="med"/>
          </a:ln>
          <a:effectLst/>
        </p:spPr>
        <p:txBody>
          <a:bodyPr rot="0" spcFirstLastPara="0" vertOverflow="overflow" horzOverflow="overflow" vert="horz" wrap="square" lIns="138239" tIns="69119" rIns="138239" bIns="69119" numCol="1" spcCol="0" rtlCol="0" fromWordArt="0" anchor="b" anchorCtr="0" forceAA="0" compatLnSpc="1">
            <a:prstTxWarp prst="textNoShape">
              <a:avLst/>
            </a:prstTxWarp>
            <a:normAutofit/>
          </a:bodyPr>
          <a:lstStyle/>
          <a:p>
            <a:pPr algn="ctr" defTabSz="1461590" fontAlgn="base">
              <a:spcBef>
                <a:spcPct val="0"/>
              </a:spcBef>
              <a:spcAft>
                <a:spcPct val="0"/>
              </a:spcAft>
            </a:pPr>
            <a:endParaRPr lang="en-US" sz="1600" dirty="0" smtClean="0">
              <a:solidFill>
                <a:srgbClr val="FF8001"/>
              </a:solidFill>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292893076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Effect transition="in" filter="fade">
                                      <p:cBhvr>
                                        <p:cTn id="22" dur="500"/>
                                        <p:tgtEl>
                                          <p:spTgt spid="2">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ntr" presetSubtype="0" fill="hold" grpId="1"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par>
                                <p:cTn id="32" presetID="10" presetClass="entr" presetSubtype="0" fill="hold" grpId="1"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par>
                                <p:cTn id="35" presetID="10" presetClass="entr" presetSubtype="0" fill="hold" grpId="1"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par>
                                <p:cTn id="38" presetID="10" presetClass="entr" presetSubtype="0" fill="hold" grpId="1"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fade">
                                      <p:cBhvr>
                                        <p:cTn id="45" dur="500"/>
                                        <p:tgtEl>
                                          <p:spTgt spid="5"/>
                                        </p:tgtEl>
                                      </p:cBhvr>
                                    </p:animEffect>
                                  </p:childTnLst>
                                </p:cTn>
                              </p:par>
                              <p:par>
                                <p:cTn id="46" presetID="10" presetClass="entr" presetSubtype="0" fill="hold" nodeType="with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500"/>
                                        <p:tgtEl>
                                          <p:spTgt spid="12"/>
                                        </p:tgtEl>
                                      </p:cBhvr>
                                    </p:animEffect>
                                  </p:childTnLst>
                                </p:cTn>
                              </p:par>
                              <p:par>
                                <p:cTn id="49" presetID="10" presetClass="exit" presetSubtype="0" fill="hold" grpId="0" nodeType="withEffect">
                                  <p:stCondLst>
                                    <p:cond delay="0"/>
                                  </p:stCondLst>
                                  <p:childTnLst>
                                    <p:animEffect transition="out" filter="fade">
                                      <p:cBhvr>
                                        <p:cTn id="50" dur="500"/>
                                        <p:tgtEl>
                                          <p:spTgt spid="17"/>
                                        </p:tgtEl>
                                      </p:cBhvr>
                                    </p:animEffect>
                                    <p:set>
                                      <p:cBhvr>
                                        <p:cTn id="51" dur="1" fill="hold">
                                          <p:stCondLst>
                                            <p:cond delay="499"/>
                                          </p:stCondLst>
                                        </p:cTn>
                                        <p:tgtEl>
                                          <p:spTgt spid="17"/>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fade">
                                      <p:cBhvr>
                                        <p:cTn id="56" dur="500"/>
                                        <p:tgtEl>
                                          <p:spTgt spid="6"/>
                                        </p:tgtEl>
                                      </p:cBhvr>
                                    </p:animEffect>
                                  </p:childTnLst>
                                </p:cTn>
                              </p:par>
                              <p:par>
                                <p:cTn id="57" presetID="10" presetClass="exit" presetSubtype="0" fill="hold" grpId="0" nodeType="withEffect">
                                  <p:stCondLst>
                                    <p:cond delay="0"/>
                                  </p:stCondLst>
                                  <p:childTnLst>
                                    <p:animEffect transition="out" filter="fade">
                                      <p:cBhvr>
                                        <p:cTn id="58" dur="500"/>
                                        <p:tgtEl>
                                          <p:spTgt spid="18"/>
                                        </p:tgtEl>
                                      </p:cBhvr>
                                    </p:animEffect>
                                    <p:set>
                                      <p:cBhvr>
                                        <p:cTn id="59" dur="1" fill="hold">
                                          <p:stCondLst>
                                            <p:cond delay="499"/>
                                          </p:stCondLst>
                                        </p:cTn>
                                        <p:tgtEl>
                                          <p:spTgt spid="18"/>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fade">
                                      <p:cBhvr>
                                        <p:cTn id="64" dur="500"/>
                                        <p:tgtEl>
                                          <p:spTgt spid="7"/>
                                        </p:tgtEl>
                                      </p:cBhvr>
                                    </p:animEffect>
                                  </p:childTnLst>
                                </p:cTn>
                              </p:par>
                              <p:par>
                                <p:cTn id="65" presetID="10" presetClass="exit" presetSubtype="0" fill="hold" grpId="0" nodeType="withEffect">
                                  <p:stCondLst>
                                    <p:cond delay="0"/>
                                  </p:stCondLst>
                                  <p:childTnLst>
                                    <p:animEffect transition="out" filter="fade">
                                      <p:cBhvr>
                                        <p:cTn id="66" dur="500"/>
                                        <p:tgtEl>
                                          <p:spTgt spid="19"/>
                                        </p:tgtEl>
                                      </p:cBhvr>
                                    </p:animEffect>
                                    <p:set>
                                      <p:cBhvr>
                                        <p:cTn id="67" dur="1" fill="hold">
                                          <p:stCondLst>
                                            <p:cond delay="499"/>
                                          </p:stCondLst>
                                        </p:cTn>
                                        <p:tgtEl>
                                          <p:spTgt spid="19"/>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8"/>
                                        </p:tgtEl>
                                        <p:attrNameLst>
                                          <p:attrName>style.visibility</p:attrName>
                                        </p:attrNameLst>
                                      </p:cBhvr>
                                      <p:to>
                                        <p:strVal val="visible"/>
                                      </p:to>
                                    </p:set>
                                    <p:animEffect transition="in" filter="fade">
                                      <p:cBhvr>
                                        <p:cTn id="72" dur="500"/>
                                        <p:tgtEl>
                                          <p:spTgt spid="8"/>
                                        </p:tgtEl>
                                      </p:cBhvr>
                                    </p:animEffect>
                                  </p:childTnLst>
                                </p:cTn>
                              </p:par>
                              <p:par>
                                <p:cTn id="73" presetID="10" presetClass="exit" presetSubtype="0" fill="hold" grpId="0" nodeType="withEffect">
                                  <p:stCondLst>
                                    <p:cond delay="0"/>
                                  </p:stCondLst>
                                  <p:childTnLst>
                                    <p:animEffect transition="out" filter="fade">
                                      <p:cBhvr>
                                        <p:cTn id="74" dur="500"/>
                                        <p:tgtEl>
                                          <p:spTgt spid="20"/>
                                        </p:tgtEl>
                                      </p:cBhvr>
                                    </p:animEffect>
                                    <p:set>
                                      <p:cBhvr>
                                        <p:cTn id="75" dur="1" fill="hold">
                                          <p:stCondLst>
                                            <p:cond delay="499"/>
                                          </p:stCondLst>
                                        </p:cTn>
                                        <p:tgtEl>
                                          <p:spTgt spid="20"/>
                                        </p:tgtEl>
                                        <p:attrNameLst>
                                          <p:attrName>style.visibility</p:attrName>
                                        </p:attrNameLst>
                                      </p:cBhvr>
                                      <p:to>
                                        <p:strVal val="hidden"/>
                                      </p:to>
                                    </p:set>
                                  </p:childTnLst>
                                </p:cTn>
                              </p:par>
                              <p:par>
                                <p:cTn id="76" presetID="10" presetClass="entr" presetSubtype="0" fill="hold" nodeType="withEffect">
                                  <p:stCondLst>
                                    <p:cond delay="0"/>
                                  </p:stCondLst>
                                  <p:childTnLst>
                                    <p:set>
                                      <p:cBhvr>
                                        <p:cTn id="77" dur="1" fill="hold">
                                          <p:stCondLst>
                                            <p:cond delay="0"/>
                                          </p:stCondLst>
                                        </p:cTn>
                                        <p:tgtEl>
                                          <p:spTgt spid="15">
                                            <p:txEl>
                                              <p:pRg st="0" end="0"/>
                                            </p:txEl>
                                          </p:spTgt>
                                        </p:tgtEl>
                                        <p:attrNameLst>
                                          <p:attrName>style.visibility</p:attrName>
                                        </p:attrNameLst>
                                      </p:cBhvr>
                                      <p:to>
                                        <p:strVal val="visible"/>
                                      </p:to>
                                    </p:set>
                                    <p:animEffect transition="in" filter="fade">
                                      <p:cBhvr>
                                        <p:cTn id="78"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1" grpId="0" animBg="1"/>
      <p:bldP spid="3" grpId="0" animBg="1"/>
      <p:bldP spid="2" grpId="0" build="p"/>
      <p:bldP spid="5" grpId="0" animBg="1"/>
      <p:bldP spid="6" grpId="0" animBg="1"/>
      <p:bldP spid="7" grpId="0" animBg="1"/>
      <p:bldP spid="8" grpId="0" animBg="1"/>
      <p:bldP spid="9" grpId="0" animBg="1"/>
      <p:bldP spid="10" grpId="0"/>
      <p:bldP spid="13" grpId="0" animBg="1"/>
      <p:bldP spid="14" grpId="0"/>
      <p:bldP spid="17" grpId="0" animBg="1"/>
      <p:bldP spid="17" grpId="1" animBg="1"/>
      <p:bldP spid="18" grpId="0" animBg="1"/>
      <p:bldP spid="18" grpId="1" animBg="1"/>
      <p:bldP spid="19" grpId="0" animBg="1"/>
      <p:bldP spid="19" grpId="1" animBg="1"/>
      <p:bldP spid="20" grpId="0" animBg="1"/>
      <p:bldP spid="20" grpId="1"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Netscaler Configuration in </a:t>
            </a:r>
            <a:r>
              <a:rPr lang="en-US" dirty="0" smtClean="0"/>
              <a:t>Azure (continued)</a:t>
            </a:r>
            <a:endParaRPr lang="en-US" dirty="0"/>
          </a:p>
        </p:txBody>
      </p:sp>
      <p:sp>
        <p:nvSpPr>
          <p:cNvPr id="3" name="Content Placeholder 2"/>
          <p:cNvSpPr>
            <a:spLocks noGrp="1"/>
          </p:cNvSpPr>
          <p:nvPr>
            <p:ph sz="quarter" idx="20"/>
          </p:nvPr>
        </p:nvSpPr>
        <p:spPr>
          <a:xfrm>
            <a:off x="302104" y="1720121"/>
            <a:ext cx="3344454" cy="4526280"/>
          </a:xfrm>
        </p:spPr>
        <p:txBody>
          <a:bodyPr/>
          <a:lstStyle/>
          <a:p>
            <a:r>
              <a:rPr lang="en-US" dirty="0" smtClean="0"/>
              <a:t>Configure Netscaler Gateway component</a:t>
            </a:r>
          </a:p>
          <a:p>
            <a:r>
              <a:rPr lang="en-US" dirty="0" smtClean="0"/>
              <a:t>Single IP support.</a:t>
            </a:r>
          </a:p>
          <a:p>
            <a:endParaRPr lang="en-US" dirty="0"/>
          </a:p>
          <a:p>
            <a:endParaRPr lang="en-US" dirty="0" smtClean="0"/>
          </a:p>
          <a:p>
            <a:r>
              <a:rPr lang="en-US" dirty="0" smtClean="0"/>
              <a:t>Map port 443 to point to the Netscaler VM in the Azure.</a:t>
            </a:r>
            <a:endParaRPr lang="en-US" dirty="0"/>
          </a:p>
        </p:txBody>
      </p:sp>
      <p:pic>
        <p:nvPicPr>
          <p:cNvPr id="4" name="Picture 3"/>
          <p:cNvPicPr/>
          <p:nvPr/>
        </p:nvPicPr>
        <p:blipFill>
          <a:blip r:embed="rId2"/>
          <a:stretch>
            <a:fillRect/>
          </a:stretch>
        </p:blipFill>
        <p:spPr>
          <a:xfrm>
            <a:off x="4021312" y="1720122"/>
            <a:ext cx="6306911" cy="2312232"/>
          </a:xfrm>
          <a:prstGeom prst="rect">
            <a:avLst/>
          </a:prstGeom>
        </p:spPr>
      </p:pic>
      <p:pic>
        <p:nvPicPr>
          <p:cNvPr id="5" name="Picture 4"/>
          <p:cNvPicPr/>
          <p:nvPr/>
        </p:nvPicPr>
        <p:blipFill>
          <a:blip r:embed="rId3"/>
          <a:stretch>
            <a:fillRect/>
          </a:stretch>
        </p:blipFill>
        <p:spPr>
          <a:xfrm>
            <a:off x="4021311" y="4332157"/>
            <a:ext cx="6306911" cy="2083633"/>
          </a:xfrm>
          <a:prstGeom prst="rect">
            <a:avLst/>
          </a:prstGeom>
        </p:spPr>
      </p:pic>
    </p:spTree>
    <p:extLst>
      <p:ext uri="{BB962C8B-B14F-4D97-AF65-F5344CB8AC3E}">
        <p14:creationId xmlns:p14="http://schemas.microsoft.com/office/powerpoint/2010/main" val="2463442807"/>
      </p:ext>
    </p:extLst>
  </p:cSld>
  <p:clrMapOvr>
    <a:masterClrMapping/>
  </p:clrMapOvr>
  <p:transition spd="med">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Recipe for success</a:t>
            </a:r>
          </a:p>
        </p:txBody>
      </p:sp>
      <p:sp>
        <p:nvSpPr>
          <p:cNvPr id="4" name="Content Placeholder 3"/>
          <p:cNvSpPr>
            <a:spLocks noGrp="1"/>
          </p:cNvSpPr>
          <p:nvPr>
            <p:ph sz="quarter" idx="20"/>
          </p:nvPr>
        </p:nvSpPr>
        <p:spPr>
          <a:xfrm>
            <a:off x="448055" y="1064668"/>
            <a:ext cx="11309783" cy="4526280"/>
          </a:xfrm>
        </p:spPr>
        <p:txBody>
          <a:bodyPr/>
          <a:lstStyle/>
          <a:p>
            <a:endParaRPr lang="en-US" dirty="0"/>
          </a:p>
          <a:p>
            <a:r>
              <a:rPr lang="en-US" dirty="0" smtClean="0">
                <a:solidFill>
                  <a:schemeClr val="bg1">
                    <a:lumMod val="85000"/>
                  </a:schemeClr>
                </a:solidFill>
              </a:rPr>
              <a:t>Configure your </a:t>
            </a:r>
            <a:r>
              <a:rPr lang="en-US" dirty="0">
                <a:solidFill>
                  <a:schemeClr val="bg1">
                    <a:lumMod val="85000"/>
                  </a:schemeClr>
                </a:solidFill>
              </a:rPr>
              <a:t>Azure </a:t>
            </a:r>
            <a:r>
              <a:rPr lang="en-US" dirty="0" smtClean="0">
                <a:solidFill>
                  <a:schemeClr val="bg1">
                    <a:lumMod val="85000"/>
                  </a:schemeClr>
                </a:solidFill>
              </a:rPr>
              <a:t>topology.</a:t>
            </a:r>
            <a:endParaRPr lang="en-US" dirty="0">
              <a:solidFill>
                <a:schemeClr val="bg1">
                  <a:lumMod val="85000"/>
                </a:schemeClr>
              </a:solidFill>
            </a:endParaRPr>
          </a:p>
          <a:p>
            <a:r>
              <a:rPr lang="en-US" dirty="0" smtClean="0">
                <a:solidFill>
                  <a:schemeClr val="bg1">
                    <a:lumMod val="85000"/>
                  </a:schemeClr>
                </a:solidFill>
              </a:rPr>
              <a:t>Install </a:t>
            </a:r>
            <a:r>
              <a:rPr lang="en-US" dirty="0" err="1" smtClean="0">
                <a:solidFill>
                  <a:schemeClr val="bg1">
                    <a:lumMod val="85000"/>
                  </a:schemeClr>
                </a:solidFill>
              </a:rPr>
              <a:t>XenDesktop</a:t>
            </a:r>
            <a:r>
              <a:rPr lang="en-US" dirty="0" smtClean="0">
                <a:solidFill>
                  <a:schemeClr val="bg1">
                    <a:lumMod val="85000"/>
                  </a:schemeClr>
                </a:solidFill>
              </a:rPr>
              <a:t> infrastructure components.</a:t>
            </a:r>
            <a:endParaRPr lang="en-US" dirty="0">
              <a:solidFill>
                <a:schemeClr val="bg1">
                  <a:lumMod val="85000"/>
                </a:schemeClr>
              </a:solidFill>
            </a:endParaRPr>
          </a:p>
          <a:p>
            <a:r>
              <a:rPr lang="en-US" dirty="0">
                <a:solidFill>
                  <a:schemeClr val="bg1">
                    <a:lumMod val="85000"/>
                  </a:schemeClr>
                </a:solidFill>
              </a:rPr>
              <a:t>Prepare </a:t>
            </a:r>
            <a:r>
              <a:rPr lang="en-US" dirty="0" smtClean="0">
                <a:solidFill>
                  <a:schemeClr val="bg1">
                    <a:lumMod val="85000"/>
                  </a:schemeClr>
                </a:solidFill>
              </a:rPr>
              <a:t>and capture your </a:t>
            </a:r>
            <a:r>
              <a:rPr lang="en-US" dirty="0">
                <a:solidFill>
                  <a:schemeClr val="bg1">
                    <a:lumMod val="85000"/>
                  </a:schemeClr>
                </a:solidFill>
              </a:rPr>
              <a:t>golden </a:t>
            </a:r>
            <a:r>
              <a:rPr lang="en-US" dirty="0" smtClean="0">
                <a:solidFill>
                  <a:schemeClr val="bg1">
                    <a:lumMod val="85000"/>
                  </a:schemeClr>
                </a:solidFill>
              </a:rPr>
              <a:t>image.</a:t>
            </a:r>
            <a:endParaRPr lang="en-US" dirty="0">
              <a:solidFill>
                <a:schemeClr val="bg1">
                  <a:lumMod val="85000"/>
                </a:schemeClr>
              </a:solidFill>
            </a:endParaRPr>
          </a:p>
          <a:p>
            <a:r>
              <a:rPr lang="en-US" dirty="0" smtClean="0">
                <a:solidFill>
                  <a:schemeClr val="bg1">
                    <a:lumMod val="85000"/>
                  </a:schemeClr>
                </a:solidFill>
              </a:rPr>
              <a:t>Create XenApp server VMs based on golden image. </a:t>
            </a:r>
            <a:endParaRPr lang="en-US" dirty="0">
              <a:solidFill>
                <a:schemeClr val="bg1">
                  <a:lumMod val="85000"/>
                </a:schemeClr>
              </a:solidFill>
            </a:endParaRPr>
          </a:p>
          <a:p>
            <a:r>
              <a:rPr lang="en-US" dirty="0">
                <a:solidFill>
                  <a:schemeClr val="bg1">
                    <a:lumMod val="85000"/>
                  </a:schemeClr>
                </a:solidFill>
              </a:rPr>
              <a:t>Add </a:t>
            </a:r>
            <a:r>
              <a:rPr lang="en-US" dirty="0" smtClean="0">
                <a:solidFill>
                  <a:schemeClr val="bg1">
                    <a:lumMod val="85000"/>
                  </a:schemeClr>
                </a:solidFill>
              </a:rPr>
              <a:t>XA VMs </a:t>
            </a:r>
            <a:r>
              <a:rPr lang="en-US" dirty="0">
                <a:solidFill>
                  <a:schemeClr val="bg1">
                    <a:lumMod val="85000"/>
                  </a:schemeClr>
                </a:solidFill>
              </a:rPr>
              <a:t>to Machine </a:t>
            </a:r>
            <a:r>
              <a:rPr lang="en-US" dirty="0" smtClean="0">
                <a:solidFill>
                  <a:schemeClr val="bg1">
                    <a:lumMod val="85000"/>
                  </a:schemeClr>
                </a:solidFill>
              </a:rPr>
              <a:t>Catalog and create Delivery Group.</a:t>
            </a:r>
          </a:p>
          <a:p>
            <a:r>
              <a:rPr lang="en-US" dirty="0" smtClean="0">
                <a:solidFill>
                  <a:schemeClr val="bg1">
                    <a:lumMod val="85000"/>
                  </a:schemeClr>
                </a:solidFill>
              </a:rPr>
              <a:t>Install and configure Netscaler Gateway.</a:t>
            </a:r>
          </a:p>
          <a:p>
            <a:r>
              <a:rPr lang="en-US" dirty="0" smtClean="0"/>
              <a:t>Configure Storefront.</a:t>
            </a:r>
            <a:endParaRPr lang="en-US" dirty="0"/>
          </a:p>
          <a:p>
            <a:pPr marL="0" indent="0">
              <a:buNone/>
            </a:pPr>
            <a:endParaRPr lang="en-US" dirty="0"/>
          </a:p>
        </p:txBody>
      </p:sp>
    </p:spTree>
    <p:extLst>
      <p:ext uri="{BB962C8B-B14F-4D97-AF65-F5344CB8AC3E}">
        <p14:creationId xmlns:p14="http://schemas.microsoft.com/office/powerpoint/2010/main" val="420356558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xEl>
                                              <p:pRg st="2" end="2"/>
                                            </p:txEl>
                                          </p:spTgt>
                                        </p:tgtEl>
                                      </p:cBhvr>
                                    </p:animEffect>
                                    <p:set>
                                      <p:cBhvr>
                                        <p:cTn id="7" dur="1" fill="hold">
                                          <p:stCondLst>
                                            <p:cond delay="499"/>
                                          </p:stCondLst>
                                        </p:cTn>
                                        <p:tgtEl>
                                          <p:spTgt spid="4">
                                            <p:txEl>
                                              <p:pRg st="2" end="2"/>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4">
                                            <p:txEl>
                                              <p:pRg st="3" end="3"/>
                                            </p:txEl>
                                          </p:spTgt>
                                        </p:tgtEl>
                                      </p:cBhvr>
                                    </p:animEffect>
                                    <p:set>
                                      <p:cBhvr>
                                        <p:cTn id="10" dur="1" fill="hold">
                                          <p:stCondLst>
                                            <p:cond delay="499"/>
                                          </p:stCondLst>
                                        </p:cTn>
                                        <p:tgtEl>
                                          <p:spTgt spid="4">
                                            <p:txEl>
                                              <p:pRg st="3" end="3"/>
                                            </p:txEl>
                                          </p:spTgt>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4">
                                            <p:txEl>
                                              <p:pRg st="4" end="4"/>
                                            </p:txEl>
                                          </p:spTgt>
                                        </p:tgtEl>
                                      </p:cBhvr>
                                    </p:animEffect>
                                    <p:set>
                                      <p:cBhvr>
                                        <p:cTn id="13" dur="1" fill="hold">
                                          <p:stCondLst>
                                            <p:cond delay="499"/>
                                          </p:stCondLst>
                                        </p:cTn>
                                        <p:tgtEl>
                                          <p:spTgt spid="4">
                                            <p:txEl>
                                              <p:pRg st="4" end="4"/>
                                            </p:txEl>
                                          </p:spTgt>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4">
                                            <p:txEl>
                                              <p:pRg st="5" end="5"/>
                                            </p:txEl>
                                          </p:spTgt>
                                        </p:tgtEl>
                                      </p:cBhvr>
                                    </p:animEffect>
                                    <p:set>
                                      <p:cBhvr>
                                        <p:cTn id="16" dur="1" fill="hold">
                                          <p:stCondLst>
                                            <p:cond delay="499"/>
                                          </p:stCondLst>
                                        </p:cTn>
                                        <p:tgtEl>
                                          <p:spTgt spid="4">
                                            <p:txEl>
                                              <p:pRg st="5" end="5"/>
                                            </p:txEl>
                                          </p:spTgt>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4">
                                            <p:txEl>
                                              <p:pRg st="6" end="6"/>
                                            </p:txEl>
                                          </p:spTgt>
                                        </p:tgtEl>
                                      </p:cBhvr>
                                    </p:animEffect>
                                    <p:set>
                                      <p:cBhvr>
                                        <p:cTn id="19" dur="1" fill="hold">
                                          <p:stCondLst>
                                            <p:cond delay="499"/>
                                          </p:stCondLst>
                                        </p:cTn>
                                        <p:tgtEl>
                                          <p:spTgt spid="4">
                                            <p:txEl>
                                              <p:pRg st="6" end="6"/>
                                            </p:txEl>
                                          </p:spTgt>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4">
                                            <p:txEl>
                                              <p:pRg st="1" end="1"/>
                                            </p:txEl>
                                          </p:spTgt>
                                        </p:tgtEl>
                                      </p:cBhvr>
                                    </p:animEffect>
                                    <p:set>
                                      <p:cBhvr>
                                        <p:cTn id="22" dur="1" fill="hold">
                                          <p:stCondLst>
                                            <p:cond delay="499"/>
                                          </p:stCondLst>
                                        </p:cTn>
                                        <p:tgtEl>
                                          <p:spTgt spid="4">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Economics</a:t>
            </a:r>
            <a:endParaRPr lang="en-US" dirty="0"/>
          </a:p>
        </p:txBody>
      </p:sp>
    </p:spTree>
    <p:extLst>
      <p:ext uri="{BB962C8B-B14F-4D97-AF65-F5344CB8AC3E}">
        <p14:creationId xmlns:p14="http://schemas.microsoft.com/office/powerpoint/2010/main" val="1801315815"/>
      </p:ext>
    </p:extLst>
  </p:cSld>
  <p:clrMapOvr>
    <a:masterClrMapping/>
  </p:clrMapOvr>
  <p:transition spd="med">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Instance types evaluated by Citrix</a:t>
            </a:r>
            <a:endParaRPr lang="en-US" dirty="0"/>
          </a:p>
        </p:txBody>
      </p:sp>
      <p:graphicFrame>
        <p:nvGraphicFramePr>
          <p:cNvPr id="7" name="Table 6"/>
          <p:cNvGraphicFramePr>
            <a:graphicFrameLocks noGrp="1"/>
          </p:cNvGraphicFramePr>
          <p:nvPr>
            <p:extLst/>
          </p:nvPr>
        </p:nvGraphicFramePr>
        <p:xfrm>
          <a:off x="638818" y="1738746"/>
          <a:ext cx="4929053" cy="3350741"/>
        </p:xfrm>
        <a:graphic>
          <a:graphicData uri="http://schemas.openxmlformats.org/drawingml/2006/table">
            <a:tbl>
              <a:tblPr firstRow="1" bandRow="1">
                <a:tableStyleId>{72833802-FEF1-4C79-8D5D-14CF1EAF98D9}</a:tableStyleId>
              </a:tblPr>
              <a:tblGrid>
                <a:gridCol w="1908998"/>
                <a:gridCol w="1829456"/>
                <a:gridCol w="1190599"/>
              </a:tblGrid>
              <a:tr h="394229">
                <a:tc>
                  <a:txBody>
                    <a:bodyPr/>
                    <a:lstStyle/>
                    <a:p>
                      <a:pPr marL="0" marR="0" indent="0" algn="ctr" defTabSz="1088291" rtl="0" eaLnBrk="1" fontAlgn="auto" latinLnBrk="0" hangingPunct="1">
                        <a:lnSpc>
                          <a:spcPct val="100000"/>
                        </a:lnSpc>
                        <a:spcBef>
                          <a:spcPts val="0"/>
                        </a:spcBef>
                        <a:spcAft>
                          <a:spcPts val="0"/>
                        </a:spcAft>
                        <a:buClrTx/>
                        <a:buSzTx/>
                        <a:buFontTx/>
                        <a:buNone/>
                        <a:tabLst/>
                        <a:defRPr/>
                      </a:pPr>
                      <a:r>
                        <a:rPr lang="en-US" sz="2000" kern="1200" dirty="0" smtClean="0">
                          <a:ln w="12700" cap="rnd" cmpd="sng">
                            <a:noFill/>
                            <a:prstDash val="solid"/>
                          </a:ln>
                          <a:effectLst/>
                        </a:rPr>
                        <a:t>Instance types</a:t>
                      </a:r>
                      <a:endParaRPr lang="en-US" sz="2000" b="0" kern="1200" dirty="0">
                        <a:ln w="12700" cap="rnd" cmpd="sng">
                          <a:noFill/>
                          <a:prstDash val="solid"/>
                        </a:ln>
                        <a:solidFill>
                          <a:schemeClr val="tx1"/>
                        </a:solidFill>
                        <a:effectLst/>
                        <a:latin typeface="+mn-lt"/>
                        <a:ea typeface="+mn-ea"/>
                        <a:cs typeface="Arial" pitchFamily="34" charset="0"/>
                      </a:endParaRPr>
                    </a:p>
                  </a:txBody>
                  <a:tcPr marL="9522" marR="9522" marT="9522" marB="9522"/>
                </a:tc>
                <a:tc>
                  <a:txBody>
                    <a:bodyPr/>
                    <a:lstStyle/>
                    <a:p>
                      <a:pPr marL="0" marR="0" indent="0" algn="ctr" defTabSz="1088291" rtl="0" eaLnBrk="1" fontAlgn="auto" latinLnBrk="0" hangingPunct="1">
                        <a:lnSpc>
                          <a:spcPct val="100000"/>
                        </a:lnSpc>
                        <a:spcBef>
                          <a:spcPts val="0"/>
                        </a:spcBef>
                        <a:spcAft>
                          <a:spcPts val="0"/>
                        </a:spcAft>
                        <a:buClrTx/>
                        <a:buSzTx/>
                        <a:buFontTx/>
                        <a:buNone/>
                        <a:tabLst/>
                        <a:defRPr/>
                      </a:pPr>
                      <a:r>
                        <a:rPr lang="en-US" sz="2000" kern="1200" dirty="0">
                          <a:ln w="12700" cap="rnd" cmpd="sng">
                            <a:noFill/>
                            <a:prstDash val="solid"/>
                          </a:ln>
                          <a:effectLst/>
                        </a:rPr>
                        <a:t>Virtual cores</a:t>
                      </a:r>
                      <a:endParaRPr lang="en-US" sz="2000" b="0" kern="1200" dirty="0">
                        <a:ln w="12700" cap="rnd" cmpd="sng">
                          <a:noFill/>
                          <a:prstDash val="solid"/>
                        </a:ln>
                        <a:solidFill>
                          <a:schemeClr val="tx1"/>
                        </a:solidFill>
                        <a:effectLst/>
                        <a:latin typeface="+mn-lt"/>
                        <a:ea typeface="+mn-ea"/>
                        <a:cs typeface="Arial" pitchFamily="34" charset="0"/>
                      </a:endParaRPr>
                    </a:p>
                  </a:txBody>
                  <a:tcPr marL="9522" marR="9522" marT="9522" marB="9522"/>
                </a:tc>
                <a:tc>
                  <a:txBody>
                    <a:bodyPr/>
                    <a:lstStyle/>
                    <a:p>
                      <a:pPr marL="0" marR="0" indent="0" algn="ctr" defTabSz="1088291" rtl="0" eaLnBrk="1" fontAlgn="auto" latinLnBrk="0" hangingPunct="1">
                        <a:lnSpc>
                          <a:spcPct val="100000"/>
                        </a:lnSpc>
                        <a:spcBef>
                          <a:spcPts val="0"/>
                        </a:spcBef>
                        <a:spcAft>
                          <a:spcPts val="0"/>
                        </a:spcAft>
                        <a:buClrTx/>
                        <a:buSzTx/>
                        <a:buFontTx/>
                        <a:buNone/>
                        <a:tabLst/>
                        <a:defRPr/>
                      </a:pPr>
                      <a:r>
                        <a:rPr lang="en-US" sz="2000" kern="1200" dirty="0">
                          <a:ln w="12700" cap="rnd" cmpd="sng">
                            <a:noFill/>
                            <a:prstDash val="solid"/>
                          </a:ln>
                          <a:effectLst/>
                        </a:rPr>
                        <a:t>RAM</a:t>
                      </a:r>
                      <a:endParaRPr lang="en-US" sz="2000" b="0" kern="1200" dirty="0">
                        <a:ln w="12700" cap="rnd" cmpd="sng">
                          <a:noFill/>
                          <a:prstDash val="solid"/>
                        </a:ln>
                        <a:solidFill>
                          <a:schemeClr val="tx1"/>
                        </a:solidFill>
                        <a:effectLst/>
                        <a:latin typeface="+mn-lt"/>
                        <a:ea typeface="+mn-ea"/>
                        <a:cs typeface="Arial" pitchFamily="34" charset="0"/>
                      </a:endParaRPr>
                    </a:p>
                  </a:txBody>
                  <a:tcPr marL="9522" marR="9522" marT="9522" marB="9522"/>
                </a:tc>
              </a:tr>
              <a:tr h="362583">
                <a:tc>
                  <a:txBody>
                    <a:bodyPr/>
                    <a:lstStyle/>
                    <a:p>
                      <a:pPr marL="0" marR="0" algn="ctr">
                        <a:lnSpc>
                          <a:spcPct val="115000"/>
                        </a:lnSpc>
                        <a:spcBef>
                          <a:spcPts val="0"/>
                        </a:spcBef>
                        <a:spcAft>
                          <a:spcPts val="0"/>
                        </a:spcAft>
                      </a:pPr>
                      <a:r>
                        <a:rPr lang="en-US" sz="2000" kern="1200" dirty="0" smtClean="0">
                          <a:ln>
                            <a:noFill/>
                          </a:ln>
                        </a:rPr>
                        <a:t>A0</a:t>
                      </a:r>
                      <a:endParaRPr lang="en-US" sz="2000" kern="1200" dirty="0">
                        <a:ln>
                          <a:noFill/>
                        </a:ln>
                        <a:solidFill>
                          <a:schemeClr val="tx1">
                            <a:lumMod val="85000"/>
                          </a:schemeClr>
                        </a:solidFill>
                        <a:latin typeface="+mn-lt"/>
                        <a:ea typeface="+mn-ea"/>
                        <a:cs typeface="Arial" pitchFamily="34" charset="0"/>
                      </a:endParaRPr>
                    </a:p>
                  </a:txBody>
                  <a:tcPr marL="9522" marR="9522" marT="9522" marB="9522" anchor="ctr"/>
                </a:tc>
                <a:tc>
                  <a:txBody>
                    <a:bodyPr/>
                    <a:lstStyle/>
                    <a:p>
                      <a:pPr marL="0" marR="0" algn="ctr">
                        <a:lnSpc>
                          <a:spcPct val="115000"/>
                        </a:lnSpc>
                        <a:spcBef>
                          <a:spcPts val="0"/>
                        </a:spcBef>
                        <a:spcAft>
                          <a:spcPts val="0"/>
                        </a:spcAft>
                      </a:pPr>
                      <a:r>
                        <a:rPr lang="en-US" sz="2000" kern="1200" dirty="0">
                          <a:ln>
                            <a:noFill/>
                          </a:ln>
                        </a:rPr>
                        <a:t>Shared</a:t>
                      </a:r>
                      <a:endParaRPr lang="en-US" sz="2000" kern="1200" dirty="0">
                        <a:ln>
                          <a:noFill/>
                        </a:ln>
                        <a:solidFill>
                          <a:schemeClr val="tx1">
                            <a:lumMod val="85000"/>
                          </a:schemeClr>
                        </a:solidFill>
                        <a:latin typeface="+mn-lt"/>
                        <a:ea typeface="+mn-ea"/>
                        <a:cs typeface="Arial" pitchFamily="34" charset="0"/>
                      </a:endParaRPr>
                    </a:p>
                  </a:txBody>
                  <a:tcPr marL="9522" marR="9522" marT="9522" marB="9522" anchor="ctr"/>
                </a:tc>
                <a:tc>
                  <a:txBody>
                    <a:bodyPr/>
                    <a:lstStyle/>
                    <a:p>
                      <a:pPr marL="0" marR="0" algn="ctr">
                        <a:lnSpc>
                          <a:spcPct val="115000"/>
                        </a:lnSpc>
                        <a:spcBef>
                          <a:spcPts val="0"/>
                        </a:spcBef>
                        <a:spcAft>
                          <a:spcPts val="0"/>
                        </a:spcAft>
                      </a:pPr>
                      <a:r>
                        <a:rPr lang="en-US" sz="2000" kern="1200" dirty="0">
                          <a:ln>
                            <a:noFill/>
                          </a:ln>
                        </a:rPr>
                        <a:t>768 MB</a:t>
                      </a:r>
                      <a:endParaRPr lang="en-US" sz="2000" kern="1200" dirty="0">
                        <a:ln>
                          <a:noFill/>
                        </a:ln>
                        <a:solidFill>
                          <a:schemeClr val="tx1">
                            <a:lumMod val="85000"/>
                          </a:schemeClr>
                        </a:solidFill>
                        <a:latin typeface="+mn-lt"/>
                        <a:ea typeface="+mn-ea"/>
                        <a:cs typeface="Arial" pitchFamily="34" charset="0"/>
                      </a:endParaRPr>
                    </a:p>
                  </a:txBody>
                  <a:tcPr marL="9522" marR="9522" marT="9522" marB="9522" anchor="ctr"/>
                </a:tc>
              </a:tr>
              <a:tr h="362583">
                <a:tc>
                  <a:txBody>
                    <a:bodyPr/>
                    <a:lstStyle/>
                    <a:p>
                      <a:pPr marL="0" marR="0" algn="ctr">
                        <a:lnSpc>
                          <a:spcPct val="115000"/>
                        </a:lnSpc>
                        <a:spcBef>
                          <a:spcPts val="0"/>
                        </a:spcBef>
                        <a:spcAft>
                          <a:spcPts val="0"/>
                        </a:spcAft>
                      </a:pPr>
                      <a:r>
                        <a:rPr lang="en-US" sz="2000" kern="1200" dirty="0" smtClean="0">
                          <a:ln>
                            <a:noFill/>
                          </a:ln>
                        </a:rPr>
                        <a:t>A1</a:t>
                      </a:r>
                      <a:endParaRPr lang="en-US" sz="2000" kern="1200" dirty="0">
                        <a:ln>
                          <a:noFill/>
                        </a:ln>
                        <a:solidFill>
                          <a:schemeClr val="tx1">
                            <a:lumMod val="85000"/>
                          </a:schemeClr>
                        </a:solidFill>
                        <a:latin typeface="+mn-lt"/>
                        <a:ea typeface="+mn-ea"/>
                        <a:cs typeface="Arial" pitchFamily="34" charset="0"/>
                      </a:endParaRPr>
                    </a:p>
                  </a:txBody>
                  <a:tcPr marL="9522" marR="9522" marT="9522" marB="9522" anchor="ctr"/>
                </a:tc>
                <a:tc>
                  <a:txBody>
                    <a:bodyPr/>
                    <a:lstStyle/>
                    <a:p>
                      <a:pPr marL="0" marR="0" algn="ctr">
                        <a:lnSpc>
                          <a:spcPct val="115000"/>
                        </a:lnSpc>
                        <a:spcBef>
                          <a:spcPts val="0"/>
                        </a:spcBef>
                        <a:spcAft>
                          <a:spcPts val="0"/>
                        </a:spcAft>
                      </a:pPr>
                      <a:r>
                        <a:rPr lang="en-US" sz="2000" kern="1200" dirty="0">
                          <a:ln>
                            <a:noFill/>
                          </a:ln>
                        </a:rPr>
                        <a:t>1</a:t>
                      </a:r>
                      <a:endParaRPr lang="en-US" sz="2000" kern="1200" dirty="0">
                        <a:ln>
                          <a:noFill/>
                        </a:ln>
                        <a:solidFill>
                          <a:schemeClr val="tx1">
                            <a:lumMod val="85000"/>
                          </a:schemeClr>
                        </a:solidFill>
                        <a:latin typeface="+mn-lt"/>
                        <a:ea typeface="+mn-ea"/>
                        <a:cs typeface="Arial" pitchFamily="34" charset="0"/>
                      </a:endParaRPr>
                    </a:p>
                  </a:txBody>
                  <a:tcPr marL="9522" marR="9522" marT="9522" marB="9522" anchor="ctr"/>
                </a:tc>
                <a:tc>
                  <a:txBody>
                    <a:bodyPr/>
                    <a:lstStyle/>
                    <a:p>
                      <a:pPr marL="0" marR="0" algn="ctr">
                        <a:lnSpc>
                          <a:spcPct val="115000"/>
                        </a:lnSpc>
                        <a:spcBef>
                          <a:spcPts val="0"/>
                        </a:spcBef>
                        <a:spcAft>
                          <a:spcPts val="0"/>
                        </a:spcAft>
                      </a:pPr>
                      <a:r>
                        <a:rPr lang="en-US" sz="2000" kern="1200">
                          <a:ln>
                            <a:noFill/>
                          </a:ln>
                        </a:rPr>
                        <a:t>1.75 GB</a:t>
                      </a:r>
                      <a:endParaRPr lang="en-US" sz="2000" kern="1200">
                        <a:ln>
                          <a:noFill/>
                        </a:ln>
                        <a:solidFill>
                          <a:schemeClr val="tx1">
                            <a:lumMod val="85000"/>
                          </a:schemeClr>
                        </a:solidFill>
                        <a:latin typeface="+mn-lt"/>
                        <a:ea typeface="+mn-ea"/>
                        <a:cs typeface="Arial" pitchFamily="34" charset="0"/>
                      </a:endParaRPr>
                    </a:p>
                  </a:txBody>
                  <a:tcPr marL="9522" marR="9522" marT="9522" marB="9522" anchor="ctr"/>
                </a:tc>
              </a:tr>
              <a:tr h="362583">
                <a:tc>
                  <a:txBody>
                    <a:bodyPr/>
                    <a:lstStyle/>
                    <a:p>
                      <a:pPr marL="0" marR="0" algn="ctr">
                        <a:lnSpc>
                          <a:spcPct val="115000"/>
                        </a:lnSpc>
                        <a:spcBef>
                          <a:spcPts val="0"/>
                        </a:spcBef>
                        <a:spcAft>
                          <a:spcPts val="0"/>
                        </a:spcAft>
                      </a:pPr>
                      <a:r>
                        <a:rPr lang="en-US" sz="2000" kern="1200" dirty="0" smtClean="0">
                          <a:ln>
                            <a:noFill/>
                          </a:ln>
                        </a:rPr>
                        <a:t>A2</a:t>
                      </a:r>
                      <a:endParaRPr lang="en-US" sz="2000" kern="1200" dirty="0">
                        <a:ln>
                          <a:noFill/>
                        </a:ln>
                        <a:solidFill>
                          <a:schemeClr val="tx1">
                            <a:lumMod val="85000"/>
                          </a:schemeClr>
                        </a:solidFill>
                        <a:latin typeface="+mn-lt"/>
                        <a:ea typeface="+mn-ea"/>
                        <a:cs typeface="Arial" pitchFamily="34" charset="0"/>
                      </a:endParaRPr>
                    </a:p>
                  </a:txBody>
                  <a:tcPr marL="9522" marR="9522" marT="9522" marB="9522" anchor="ctr"/>
                </a:tc>
                <a:tc>
                  <a:txBody>
                    <a:bodyPr/>
                    <a:lstStyle/>
                    <a:p>
                      <a:pPr marL="0" marR="0" algn="ctr">
                        <a:lnSpc>
                          <a:spcPct val="115000"/>
                        </a:lnSpc>
                        <a:spcBef>
                          <a:spcPts val="0"/>
                        </a:spcBef>
                        <a:spcAft>
                          <a:spcPts val="0"/>
                        </a:spcAft>
                      </a:pPr>
                      <a:r>
                        <a:rPr lang="en-US" sz="2000" kern="1200" dirty="0">
                          <a:ln>
                            <a:noFill/>
                          </a:ln>
                        </a:rPr>
                        <a:t>2</a:t>
                      </a:r>
                      <a:endParaRPr lang="en-US" sz="2000" kern="1200" dirty="0">
                        <a:ln>
                          <a:noFill/>
                        </a:ln>
                        <a:solidFill>
                          <a:schemeClr val="tx1">
                            <a:lumMod val="85000"/>
                          </a:schemeClr>
                        </a:solidFill>
                        <a:latin typeface="+mn-lt"/>
                        <a:ea typeface="+mn-ea"/>
                        <a:cs typeface="Arial" pitchFamily="34" charset="0"/>
                      </a:endParaRPr>
                    </a:p>
                  </a:txBody>
                  <a:tcPr marL="9522" marR="9522" marT="9522" marB="9522" anchor="ctr"/>
                </a:tc>
                <a:tc>
                  <a:txBody>
                    <a:bodyPr/>
                    <a:lstStyle/>
                    <a:p>
                      <a:pPr marL="0" marR="0" algn="ctr">
                        <a:lnSpc>
                          <a:spcPct val="115000"/>
                        </a:lnSpc>
                        <a:spcBef>
                          <a:spcPts val="0"/>
                        </a:spcBef>
                        <a:spcAft>
                          <a:spcPts val="0"/>
                        </a:spcAft>
                      </a:pPr>
                      <a:r>
                        <a:rPr lang="en-US" sz="2000" kern="1200" dirty="0">
                          <a:ln>
                            <a:noFill/>
                          </a:ln>
                        </a:rPr>
                        <a:t>3.5 GB</a:t>
                      </a:r>
                      <a:endParaRPr lang="en-US" sz="2000" kern="1200" dirty="0">
                        <a:ln>
                          <a:noFill/>
                        </a:ln>
                        <a:solidFill>
                          <a:schemeClr val="tx1">
                            <a:lumMod val="85000"/>
                          </a:schemeClr>
                        </a:solidFill>
                        <a:latin typeface="+mn-lt"/>
                        <a:ea typeface="+mn-ea"/>
                        <a:cs typeface="Arial" pitchFamily="34" charset="0"/>
                      </a:endParaRPr>
                    </a:p>
                  </a:txBody>
                  <a:tcPr marL="9522" marR="9522" marT="9522" marB="9522" anchor="ctr"/>
                </a:tc>
              </a:tr>
              <a:tr h="362583">
                <a:tc>
                  <a:txBody>
                    <a:bodyPr/>
                    <a:lstStyle/>
                    <a:p>
                      <a:pPr marL="0" marR="0" algn="ctr">
                        <a:lnSpc>
                          <a:spcPct val="115000"/>
                        </a:lnSpc>
                        <a:spcBef>
                          <a:spcPts val="0"/>
                        </a:spcBef>
                        <a:spcAft>
                          <a:spcPts val="0"/>
                        </a:spcAft>
                      </a:pPr>
                      <a:r>
                        <a:rPr lang="en-US" sz="2000" kern="1200" dirty="0" smtClean="0">
                          <a:ln>
                            <a:noFill/>
                          </a:ln>
                        </a:rPr>
                        <a:t>A3</a:t>
                      </a:r>
                      <a:endParaRPr lang="en-US" sz="2000" kern="1200" dirty="0">
                        <a:ln>
                          <a:noFill/>
                        </a:ln>
                        <a:solidFill>
                          <a:schemeClr val="tx1">
                            <a:lumMod val="85000"/>
                          </a:schemeClr>
                        </a:solidFill>
                        <a:latin typeface="+mn-lt"/>
                        <a:ea typeface="+mn-ea"/>
                        <a:cs typeface="Arial" pitchFamily="34" charset="0"/>
                      </a:endParaRPr>
                    </a:p>
                  </a:txBody>
                  <a:tcPr marL="9522" marR="9522" marT="9522" marB="9522" anchor="ctr"/>
                </a:tc>
                <a:tc>
                  <a:txBody>
                    <a:bodyPr/>
                    <a:lstStyle/>
                    <a:p>
                      <a:pPr marL="0" marR="0" algn="ctr">
                        <a:lnSpc>
                          <a:spcPct val="115000"/>
                        </a:lnSpc>
                        <a:spcBef>
                          <a:spcPts val="0"/>
                        </a:spcBef>
                        <a:spcAft>
                          <a:spcPts val="0"/>
                        </a:spcAft>
                      </a:pPr>
                      <a:r>
                        <a:rPr lang="en-US" sz="2000" kern="1200" dirty="0">
                          <a:ln>
                            <a:noFill/>
                          </a:ln>
                        </a:rPr>
                        <a:t>4</a:t>
                      </a:r>
                      <a:endParaRPr lang="en-US" sz="2000" kern="1200" dirty="0">
                        <a:ln>
                          <a:noFill/>
                        </a:ln>
                        <a:solidFill>
                          <a:schemeClr val="tx1">
                            <a:lumMod val="85000"/>
                          </a:schemeClr>
                        </a:solidFill>
                        <a:latin typeface="+mn-lt"/>
                        <a:ea typeface="+mn-ea"/>
                        <a:cs typeface="Arial" pitchFamily="34" charset="0"/>
                      </a:endParaRPr>
                    </a:p>
                  </a:txBody>
                  <a:tcPr marL="9522" marR="9522" marT="9522" marB="9522" anchor="ctr"/>
                </a:tc>
                <a:tc>
                  <a:txBody>
                    <a:bodyPr/>
                    <a:lstStyle/>
                    <a:p>
                      <a:pPr marL="0" marR="0" algn="ctr">
                        <a:lnSpc>
                          <a:spcPct val="115000"/>
                        </a:lnSpc>
                        <a:spcBef>
                          <a:spcPts val="0"/>
                        </a:spcBef>
                        <a:spcAft>
                          <a:spcPts val="0"/>
                        </a:spcAft>
                      </a:pPr>
                      <a:r>
                        <a:rPr lang="en-US" sz="2000" kern="1200" dirty="0">
                          <a:ln>
                            <a:noFill/>
                          </a:ln>
                        </a:rPr>
                        <a:t>7 GB</a:t>
                      </a:r>
                      <a:endParaRPr lang="en-US" sz="2000" kern="1200" dirty="0">
                        <a:ln>
                          <a:noFill/>
                        </a:ln>
                        <a:solidFill>
                          <a:schemeClr val="tx1">
                            <a:lumMod val="85000"/>
                          </a:schemeClr>
                        </a:solidFill>
                        <a:latin typeface="+mn-lt"/>
                        <a:ea typeface="+mn-ea"/>
                        <a:cs typeface="Arial" pitchFamily="34" charset="0"/>
                      </a:endParaRPr>
                    </a:p>
                  </a:txBody>
                  <a:tcPr marL="9522" marR="9522" marT="9522" marB="9522" anchor="ctr"/>
                </a:tc>
              </a:tr>
              <a:tr h="362583">
                <a:tc>
                  <a:txBody>
                    <a:bodyPr/>
                    <a:lstStyle/>
                    <a:p>
                      <a:pPr marL="0" marR="0" algn="ctr">
                        <a:lnSpc>
                          <a:spcPct val="115000"/>
                        </a:lnSpc>
                        <a:spcBef>
                          <a:spcPts val="0"/>
                        </a:spcBef>
                        <a:spcAft>
                          <a:spcPts val="0"/>
                        </a:spcAft>
                      </a:pPr>
                      <a:r>
                        <a:rPr lang="en-US" sz="2000" kern="1200" dirty="0" smtClean="0">
                          <a:ln>
                            <a:noFill/>
                          </a:ln>
                        </a:rPr>
                        <a:t>A4</a:t>
                      </a:r>
                      <a:endParaRPr lang="en-US" sz="2000" kern="1200" dirty="0">
                        <a:ln>
                          <a:noFill/>
                        </a:ln>
                        <a:solidFill>
                          <a:schemeClr val="tx1">
                            <a:lumMod val="85000"/>
                          </a:schemeClr>
                        </a:solidFill>
                        <a:latin typeface="+mn-lt"/>
                        <a:ea typeface="+mn-ea"/>
                        <a:cs typeface="Arial" pitchFamily="34" charset="0"/>
                      </a:endParaRPr>
                    </a:p>
                  </a:txBody>
                  <a:tcPr marL="9522" marR="9522" marT="9522" marB="9522" anchor="ctr"/>
                </a:tc>
                <a:tc>
                  <a:txBody>
                    <a:bodyPr/>
                    <a:lstStyle/>
                    <a:p>
                      <a:pPr marL="0" marR="0" algn="ctr">
                        <a:lnSpc>
                          <a:spcPct val="115000"/>
                        </a:lnSpc>
                        <a:spcBef>
                          <a:spcPts val="0"/>
                        </a:spcBef>
                        <a:spcAft>
                          <a:spcPts val="0"/>
                        </a:spcAft>
                      </a:pPr>
                      <a:r>
                        <a:rPr lang="en-US" sz="2000" kern="1200" dirty="0">
                          <a:ln>
                            <a:noFill/>
                          </a:ln>
                        </a:rPr>
                        <a:t>8</a:t>
                      </a:r>
                      <a:endParaRPr lang="en-US" sz="2000" kern="1200" dirty="0">
                        <a:ln>
                          <a:noFill/>
                        </a:ln>
                        <a:solidFill>
                          <a:schemeClr val="tx1">
                            <a:lumMod val="85000"/>
                          </a:schemeClr>
                        </a:solidFill>
                        <a:latin typeface="+mn-lt"/>
                        <a:ea typeface="+mn-ea"/>
                        <a:cs typeface="Arial" pitchFamily="34" charset="0"/>
                      </a:endParaRPr>
                    </a:p>
                  </a:txBody>
                  <a:tcPr marL="9522" marR="9522" marT="9522" marB="9522" anchor="ctr"/>
                </a:tc>
                <a:tc>
                  <a:txBody>
                    <a:bodyPr/>
                    <a:lstStyle/>
                    <a:p>
                      <a:pPr marL="0" marR="0" algn="ctr">
                        <a:lnSpc>
                          <a:spcPct val="115000"/>
                        </a:lnSpc>
                        <a:spcBef>
                          <a:spcPts val="0"/>
                        </a:spcBef>
                        <a:spcAft>
                          <a:spcPts val="0"/>
                        </a:spcAft>
                      </a:pPr>
                      <a:r>
                        <a:rPr lang="en-US" sz="2000" kern="1200" dirty="0">
                          <a:ln>
                            <a:noFill/>
                          </a:ln>
                        </a:rPr>
                        <a:t>14 GB</a:t>
                      </a:r>
                      <a:endParaRPr lang="en-US" sz="2000" kern="1200" dirty="0">
                        <a:ln>
                          <a:noFill/>
                        </a:ln>
                        <a:solidFill>
                          <a:schemeClr val="tx1">
                            <a:lumMod val="85000"/>
                          </a:schemeClr>
                        </a:solidFill>
                        <a:latin typeface="+mn-lt"/>
                        <a:ea typeface="+mn-ea"/>
                        <a:cs typeface="Arial" pitchFamily="34" charset="0"/>
                      </a:endParaRPr>
                    </a:p>
                  </a:txBody>
                  <a:tcPr marL="9522" marR="9522" marT="9522" marB="9522" anchor="ctr"/>
                </a:tc>
              </a:tr>
              <a:tr h="362583">
                <a:tc>
                  <a:txBody>
                    <a:bodyPr/>
                    <a:lstStyle/>
                    <a:p>
                      <a:pPr marL="0" marR="0" algn="ctr">
                        <a:lnSpc>
                          <a:spcPct val="115000"/>
                        </a:lnSpc>
                        <a:spcBef>
                          <a:spcPts val="0"/>
                        </a:spcBef>
                        <a:spcAft>
                          <a:spcPts val="0"/>
                        </a:spcAft>
                      </a:pPr>
                      <a:r>
                        <a:rPr lang="en-US" sz="2000" kern="1200" dirty="0" smtClean="0">
                          <a:ln>
                            <a:noFill/>
                          </a:ln>
                        </a:rPr>
                        <a:t>A5 </a:t>
                      </a:r>
                      <a:endParaRPr lang="en-US" sz="2000" kern="1200" dirty="0">
                        <a:ln>
                          <a:noFill/>
                        </a:ln>
                        <a:solidFill>
                          <a:schemeClr val="tx1">
                            <a:lumMod val="85000"/>
                          </a:schemeClr>
                        </a:solidFill>
                        <a:latin typeface="+mn-lt"/>
                        <a:ea typeface="+mn-ea"/>
                        <a:cs typeface="Arial" pitchFamily="34" charset="0"/>
                      </a:endParaRPr>
                    </a:p>
                  </a:txBody>
                  <a:tcPr marL="9522" marR="9522" marT="9522" marB="9522" anchor="ctr"/>
                </a:tc>
                <a:tc>
                  <a:txBody>
                    <a:bodyPr/>
                    <a:lstStyle/>
                    <a:p>
                      <a:pPr marL="0" marR="0" algn="ctr">
                        <a:lnSpc>
                          <a:spcPct val="115000"/>
                        </a:lnSpc>
                        <a:spcBef>
                          <a:spcPts val="0"/>
                        </a:spcBef>
                        <a:spcAft>
                          <a:spcPts val="0"/>
                        </a:spcAft>
                      </a:pPr>
                      <a:r>
                        <a:rPr lang="en-US" sz="2000" kern="1200" dirty="0">
                          <a:ln>
                            <a:noFill/>
                          </a:ln>
                        </a:rPr>
                        <a:t>2</a:t>
                      </a:r>
                      <a:endParaRPr lang="en-US" sz="2000" kern="1200" dirty="0">
                        <a:ln>
                          <a:noFill/>
                        </a:ln>
                        <a:solidFill>
                          <a:schemeClr val="tx1">
                            <a:lumMod val="85000"/>
                          </a:schemeClr>
                        </a:solidFill>
                        <a:latin typeface="+mn-lt"/>
                        <a:ea typeface="+mn-ea"/>
                        <a:cs typeface="Arial" pitchFamily="34" charset="0"/>
                      </a:endParaRPr>
                    </a:p>
                  </a:txBody>
                  <a:tcPr marL="9522" marR="9522" marT="9522" marB="9522" anchor="ctr"/>
                </a:tc>
                <a:tc>
                  <a:txBody>
                    <a:bodyPr/>
                    <a:lstStyle/>
                    <a:p>
                      <a:pPr marL="0" marR="0" algn="ctr">
                        <a:lnSpc>
                          <a:spcPct val="115000"/>
                        </a:lnSpc>
                        <a:spcBef>
                          <a:spcPts val="0"/>
                        </a:spcBef>
                        <a:spcAft>
                          <a:spcPts val="0"/>
                        </a:spcAft>
                      </a:pPr>
                      <a:r>
                        <a:rPr lang="en-US" sz="2000" kern="1200" dirty="0" smtClean="0">
                          <a:ln>
                            <a:noFill/>
                          </a:ln>
                        </a:rPr>
                        <a:t>14 GB</a:t>
                      </a:r>
                      <a:endParaRPr lang="en-US" sz="2000" kern="1200" dirty="0">
                        <a:ln>
                          <a:noFill/>
                        </a:ln>
                        <a:solidFill>
                          <a:schemeClr val="tx1">
                            <a:lumMod val="85000"/>
                          </a:schemeClr>
                        </a:solidFill>
                        <a:latin typeface="+mn-lt"/>
                        <a:ea typeface="+mn-ea"/>
                        <a:cs typeface="Arial" pitchFamily="34" charset="0"/>
                      </a:endParaRPr>
                    </a:p>
                  </a:txBody>
                  <a:tcPr marL="9522" marR="9522" marT="9522" marB="9522" anchor="ctr"/>
                </a:tc>
              </a:tr>
              <a:tr h="362583">
                <a:tc>
                  <a:txBody>
                    <a:bodyPr/>
                    <a:lstStyle/>
                    <a:p>
                      <a:pPr marL="0" marR="0" algn="ctr">
                        <a:lnSpc>
                          <a:spcPct val="115000"/>
                        </a:lnSpc>
                        <a:spcBef>
                          <a:spcPts val="0"/>
                        </a:spcBef>
                        <a:spcAft>
                          <a:spcPts val="0"/>
                        </a:spcAft>
                      </a:pPr>
                      <a:r>
                        <a:rPr lang="en-US" sz="2000" kern="1200" dirty="0" smtClean="0">
                          <a:ln>
                            <a:noFill/>
                          </a:ln>
                        </a:rPr>
                        <a:t>A6</a:t>
                      </a:r>
                      <a:endParaRPr lang="en-US" sz="2000" kern="1200" dirty="0">
                        <a:ln>
                          <a:noFill/>
                        </a:ln>
                        <a:solidFill>
                          <a:schemeClr val="tx1">
                            <a:lumMod val="85000"/>
                          </a:schemeClr>
                        </a:solidFill>
                        <a:latin typeface="+mn-lt"/>
                        <a:ea typeface="+mn-ea"/>
                        <a:cs typeface="Arial" pitchFamily="34" charset="0"/>
                      </a:endParaRPr>
                    </a:p>
                  </a:txBody>
                  <a:tcPr marL="9522" marR="9522" marT="9522" marB="9522" anchor="ctr"/>
                </a:tc>
                <a:tc>
                  <a:txBody>
                    <a:bodyPr/>
                    <a:lstStyle/>
                    <a:p>
                      <a:pPr marL="0" marR="0" algn="ctr">
                        <a:lnSpc>
                          <a:spcPct val="115000"/>
                        </a:lnSpc>
                        <a:spcBef>
                          <a:spcPts val="0"/>
                        </a:spcBef>
                        <a:spcAft>
                          <a:spcPts val="0"/>
                        </a:spcAft>
                      </a:pPr>
                      <a:r>
                        <a:rPr lang="en-US" sz="2000" kern="1200" dirty="0">
                          <a:ln>
                            <a:noFill/>
                          </a:ln>
                        </a:rPr>
                        <a:t>4</a:t>
                      </a:r>
                      <a:endParaRPr lang="en-US" sz="2000" kern="1200" dirty="0">
                        <a:ln>
                          <a:noFill/>
                        </a:ln>
                        <a:solidFill>
                          <a:schemeClr val="tx1">
                            <a:lumMod val="85000"/>
                          </a:schemeClr>
                        </a:solidFill>
                        <a:latin typeface="+mn-lt"/>
                        <a:ea typeface="+mn-ea"/>
                        <a:cs typeface="Arial" pitchFamily="34" charset="0"/>
                      </a:endParaRPr>
                    </a:p>
                  </a:txBody>
                  <a:tcPr marL="9522" marR="9522" marT="9522" marB="9522" anchor="ctr"/>
                </a:tc>
                <a:tc>
                  <a:txBody>
                    <a:bodyPr/>
                    <a:lstStyle/>
                    <a:p>
                      <a:pPr marL="0" marR="0" algn="ctr">
                        <a:lnSpc>
                          <a:spcPct val="115000"/>
                        </a:lnSpc>
                        <a:spcBef>
                          <a:spcPts val="0"/>
                        </a:spcBef>
                        <a:spcAft>
                          <a:spcPts val="0"/>
                        </a:spcAft>
                      </a:pPr>
                      <a:r>
                        <a:rPr lang="en-US" sz="2000" kern="1200" dirty="0">
                          <a:ln>
                            <a:noFill/>
                          </a:ln>
                        </a:rPr>
                        <a:t>28 GB</a:t>
                      </a:r>
                      <a:endParaRPr lang="en-US" sz="2000" kern="1200" dirty="0">
                        <a:ln>
                          <a:noFill/>
                        </a:ln>
                        <a:solidFill>
                          <a:schemeClr val="tx1">
                            <a:lumMod val="85000"/>
                          </a:schemeClr>
                        </a:solidFill>
                        <a:latin typeface="+mn-lt"/>
                        <a:ea typeface="+mn-ea"/>
                        <a:cs typeface="Arial" pitchFamily="34" charset="0"/>
                      </a:endParaRPr>
                    </a:p>
                  </a:txBody>
                  <a:tcPr marL="9522" marR="9522" marT="9522" marB="9522" anchor="ctr"/>
                </a:tc>
              </a:tr>
              <a:tr h="362583">
                <a:tc>
                  <a:txBody>
                    <a:bodyPr/>
                    <a:lstStyle/>
                    <a:p>
                      <a:pPr marL="0" marR="0" algn="ctr">
                        <a:lnSpc>
                          <a:spcPct val="115000"/>
                        </a:lnSpc>
                        <a:spcBef>
                          <a:spcPts val="0"/>
                        </a:spcBef>
                        <a:spcAft>
                          <a:spcPts val="0"/>
                        </a:spcAft>
                      </a:pPr>
                      <a:r>
                        <a:rPr lang="en-US" sz="2000" kern="1200" dirty="0" smtClean="0">
                          <a:ln>
                            <a:noFill/>
                          </a:ln>
                        </a:rPr>
                        <a:t>A7</a:t>
                      </a:r>
                      <a:endParaRPr lang="en-US" sz="2000" kern="1200" dirty="0">
                        <a:ln>
                          <a:noFill/>
                        </a:ln>
                        <a:solidFill>
                          <a:schemeClr val="tx1">
                            <a:lumMod val="85000"/>
                          </a:schemeClr>
                        </a:solidFill>
                        <a:latin typeface="+mn-lt"/>
                        <a:ea typeface="+mn-ea"/>
                        <a:cs typeface="Arial" pitchFamily="34" charset="0"/>
                      </a:endParaRPr>
                    </a:p>
                  </a:txBody>
                  <a:tcPr marL="9522" marR="9522" marT="9522" marB="9522" anchor="ctr"/>
                </a:tc>
                <a:tc>
                  <a:txBody>
                    <a:bodyPr/>
                    <a:lstStyle/>
                    <a:p>
                      <a:pPr marL="0" marR="0" algn="ctr">
                        <a:lnSpc>
                          <a:spcPct val="115000"/>
                        </a:lnSpc>
                        <a:spcBef>
                          <a:spcPts val="0"/>
                        </a:spcBef>
                        <a:spcAft>
                          <a:spcPts val="0"/>
                        </a:spcAft>
                      </a:pPr>
                      <a:r>
                        <a:rPr lang="en-US" sz="2000" kern="1200" dirty="0">
                          <a:ln>
                            <a:noFill/>
                          </a:ln>
                        </a:rPr>
                        <a:t>8</a:t>
                      </a:r>
                      <a:endParaRPr lang="en-US" sz="2000" kern="1200" dirty="0">
                        <a:ln>
                          <a:noFill/>
                        </a:ln>
                        <a:solidFill>
                          <a:schemeClr val="tx1">
                            <a:lumMod val="85000"/>
                          </a:schemeClr>
                        </a:solidFill>
                        <a:latin typeface="+mn-lt"/>
                        <a:ea typeface="+mn-ea"/>
                        <a:cs typeface="Arial" pitchFamily="34" charset="0"/>
                      </a:endParaRPr>
                    </a:p>
                  </a:txBody>
                  <a:tcPr marL="9522" marR="9522" marT="9522" marB="9522" anchor="ctr"/>
                </a:tc>
                <a:tc>
                  <a:txBody>
                    <a:bodyPr/>
                    <a:lstStyle/>
                    <a:p>
                      <a:pPr marL="0" marR="0" algn="ctr">
                        <a:lnSpc>
                          <a:spcPct val="115000"/>
                        </a:lnSpc>
                        <a:spcBef>
                          <a:spcPts val="0"/>
                        </a:spcBef>
                        <a:spcAft>
                          <a:spcPts val="0"/>
                        </a:spcAft>
                      </a:pPr>
                      <a:r>
                        <a:rPr lang="en-US" sz="2000" kern="1200" dirty="0">
                          <a:ln>
                            <a:noFill/>
                          </a:ln>
                        </a:rPr>
                        <a:t>56 </a:t>
                      </a:r>
                      <a:r>
                        <a:rPr lang="en-US" sz="2000" kern="1200" dirty="0" smtClean="0">
                          <a:ln>
                            <a:noFill/>
                          </a:ln>
                        </a:rPr>
                        <a:t>GB</a:t>
                      </a:r>
                      <a:endParaRPr lang="en-US" sz="2000" kern="1200" dirty="0">
                        <a:ln>
                          <a:noFill/>
                        </a:ln>
                        <a:solidFill>
                          <a:schemeClr val="tx1">
                            <a:lumMod val="85000"/>
                          </a:schemeClr>
                        </a:solidFill>
                        <a:latin typeface="+mn-lt"/>
                        <a:ea typeface="+mn-ea"/>
                        <a:cs typeface="Arial" pitchFamily="34" charset="0"/>
                      </a:endParaRPr>
                    </a:p>
                  </a:txBody>
                  <a:tcPr marL="9522" marR="9522" marT="9522" marB="9522" anchor="ctr"/>
                </a:tc>
              </a:tr>
            </a:tbl>
          </a:graphicData>
        </a:graphic>
      </p:graphicFrame>
      <p:graphicFrame>
        <p:nvGraphicFramePr>
          <p:cNvPr id="4" name="Table 3"/>
          <p:cNvGraphicFramePr>
            <a:graphicFrameLocks noGrp="1"/>
          </p:cNvGraphicFramePr>
          <p:nvPr>
            <p:extLst/>
          </p:nvPr>
        </p:nvGraphicFramePr>
        <p:xfrm>
          <a:off x="6538745" y="2091306"/>
          <a:ext cx="4783450" cy="3364584"/>
        </p:xfrm>
        <a:graphic>
          <a:graphicData uri="http://schemas.openxmlformats.org/drawingml/2006/table">
            <a:tbl>
              <a:tblPr firstRow="1" bandRow="1">
                <a:tableStyleId>{69012ECD-51FC-41F1-AA8D-1B2483CD663E}</a:tableStyleId>
              </a:tblPr>
              <a:tblGrid>
                <a:gridCol w="2020193"/>
                <a:gridCol w="1761090"/>
                <a:gridCol w="1002167"/>
              </a:tblGrid>
              <a:tr h="394229">
                <a:tc>
                  <a:txBody>
                    <a:bodyPr/>
                    <a:lstStyle/>
                    <a:p>
                      <a:pPr marL="0" marR="0" indent="0" algn="ctr" defTabSz="1088291" rtl="0" eaLnBrk="1" fontAlgn="auto" latinLnBrk="0" hangingPunct="1">
                        <a:lnSpc>
                          <a:spcPct val="100000"/>
                        </a:lnSpc>
                        <a:spcBef>
                          <a:spcPts val="0"/>
                        </a:spcBef>
                        <a:spcAft>
                          <a:spcPts val="0"/>
                        </a:spcAft>
                        <a:buClrTx/>
                        <a:buSzTx/>
                        <a:buFontTx/>
                        <a:buNone/>
                        <a:tabLst/>
                        <a:defRPr/>
                      </a:pPr>
                      <a:r>
                        <a:rPr lang="en-US" sz="2000" kern="1200" dirty="0">
                          <a:ln w="12700" cap="rnd" cmpd="sng">
                            <a:noFill/>
                            <a:prstDash val="solid"/>
                          </a:ln>
                          <a:effectLst/>
                        </a:rPr>
                        <a:t>Instance types</a:t>
                      </a:r>
                      <a:endParaRPr lang="en-US" sz="2000" b="0" kern="1200" dirty="0">
                        <a:ln w="12700" cap="rnd" cmpd="sng">
                          <a:noFill/>
                          <a:prstDash val="solid"/>
                        </a:ln>
                        <a:solidFill>
                          <a:schemeClr val="tx1"/>
                        </a:solidFill>
                        <a:effectLst/>
                        <a:latin typeface="+mn-lt"/>
                        <a:ea typeface="+mn-ea"/>
                        <a:cs typeface="Arial" pitchFamily="34" charset="0"/>
                      </a:endParaRPr>
                    </a:p>
                  </a:txBody>
                  <a:tcPr marL="9522" marR="9522" marT="9522" marB="9522"/>
                </a:tc>
                <a:tc>
                  <a:txBody>
                    <a:bodyPr/>
                    <a:lstStyle/>
                    <a:p>
                      <a:pPr marL="0" marR="0" indent="0" algn="ctr" defTabSz="1088291" rtl="0" eaLnBrk="1" fontAlgn="auto" latinLnBrk="0" hangingPunct="1">
                        <a:lnSpc>
                          <a:spcPct val="100000"/>
                        </a:lnSpc>
                        <a:spcBef>
                          <a:spcPts val="0"/>
                        </a:spcBef>
                        <a:spcAft>
                          <a:spcPts val="0"/>
                        </a:spcAft>
                        <a:buClrTx/>
                        <a:buSzTx/>
                        <a:buFontTx/>
                        <a:buNone/>
                        <a:tabLst/>
                        <a:defRPr/>
                      </a:pPr>
                      <a:r>
                        <a:rPr lang="en-US" sz="2000" kern="1200" dirty="0">
                          <a:ln w="12700" cap="rnd" cmpd="sng">
                            <a:noFill/>
                            <a:prstDash val="solid"/>
                          </a:ln>
                          <a:effectLst/>
                        </a:rPr>
                        <a:t>Virtual cores</a:t>
                      </a:r>
                      <a:endParaRPr lang="en-US" sz="2000" b="0" kern="1200" dirty="0">
                        <a:ln w="12700" cap="rnd" cmpd="sng">
                          <a:noFill/>
                          <a:prstDash val="solid"/>
                        </a:ln>
                        <a:solidFill>
                          <a:schemeClr val="tx1"/>
                        </a:solidFill>
                        <a:effectLst/>
                        <a:latin typeface="+mn-lt"/>
                        <a:ea typeface="+mn-ea"/>
                        <a:cs typeface="Arial" pitchFamily="34" charset="0"/>
                      </a:endParaRPr>
                    </a:p>
                  </a:txBody>
                  <a:tcPr marL="9522" marR="9522" marT="9522" marB="9522"/>
                </a:tc>
                <a:tc>
                  <a:txBody>
                    <a:bodyPr/>
                    <a:lstStyle/>
                    <a:p>
                      <a:pPr marL="0" marR="0" indent="0" algn="ctr" defTabSz="1088291" rtl="0" eaLnBrk="1" fontAlgn="auto" latinLnBrk="0" hangingPunct="1">
                        <a:lnSpc>
                          <a:spcPct val="100000"/>
                        </a:lnSpc>
                        <a:spcBef>
                          <a:spcPts val="0"/>
                        </a:spcBef>
                        <a:spcAft>
                          <a:spcPts val="0"/>
                        </a:spcAft>
                        <a:buClrTx/>
                        <a:buSzTx/>
                        <a:buFontTx/>
                        <a:buNone/>
                        <a:tabLst/>
                        <a:defRPr/>
                      </a:pPr>
                      <a:r>
                        <a:rPr lang="en-US" sz="2000" kern="1200" dirty="0">
                          <a:ln w="12700" cap="rnd" cmpd="sng">
                            <a:noFill/>
                            <a:prstDash val="solid"/>
                          </a:ln>
                          <a:effectLst/>
                        </a:rPr>
                        <a:t>RAM</a:t>
                      </a:r>
                      <a:endParaRPr lang="en-US" sz="2000" b="0" kern="1200" dirty="0">
                        <a:ln w="12700" cap="rnd" cmpd="sng">
                          <a:noFill/>
                          <a:prstDash val="solid"/>
                        </a:ln>
                        <a:solidFill>
                          <a:schemeClr val="tx1"/>
                        </a:solidFill>
                        <a:effectLst/>
                        <a:latin typeface="+mn-lt"/>
                        <a:ea typeface="+mn-ea"/>
                        <a:cs typeface="Arial" pitchFamily="34" charset="0"/>
                      </a:endParaRPr>
                    </a:p>
                  </a:txBody>
                  <a:tcPr marL="9522" marR="9522" marT="9522" marB="9522"/>
                </a:tc>
              </a:tr>
              <a:tr h="362583">
                <a:tc>
                  <a:txBody>
                    <a:bodyPr/>
                    <a:lstStyle/>
                    <a:p>
                      <a:pPr marL="0" marR="0" algn="ctr">
                        <a:lnSpc>
                          <a:spcPct val="115000"/>
                        </a:lnSpc>
                        <a:spcBef>
                          <a:spcPts val="0"/>
                        </a:spcBef>
                        <a:spcAft>
                          <a:spcPts val="0"/>
                        </a:spcAft>
                      </a:pPr>
                      <a:r>
                        <a:rPr lang="en-US" sz="2000" kern="1200" smtClean="0">
                          <a:ln>
                            <a:noFill/>
                          </a:ln>
                        </a:rPr>
                        <a:t>D1</a:t>
                      </a:r>
                      <a:endParaRPr lang="en-US" sz="2000" kern="1200" dirty="0">
                        <a:ln>
                          <a:noFill/>
                        </a:ln>
                        <a:solidFill>
                          <a:schemeClr val="tx1">
                            <a:lumMod val="85000"/>
                          </a:schemeClr>
                        </a:solidFill>
                        <a:latin typeface="+mn-lt"/>
                        <a:ea typeface="+mn-ea"/>
                        <a:cs typeface="Arial" pitchFamily="34" charset="0"/>
                      </a:endParaRPr>
                    </a:p>
                  </a:txBody>
                  <a:tcPr marL="9522" marR="9522" marT="9522" marB="9522" anchor="ctr"/>
                </a:tc>
                <a:tc>
                  <a:txBody>
                    <a:bodyPr/>
                    <a:lstStyle/>
                    <a:p>
                      <a:pPr marL="0" marR="0" algn="ctr">
                        <a:lnSpc>
                          <a:spcPct val="115000"/>
                        </a:lnSpc>
                        <a:spcBef>
                          <a:spcPts val="0"/>
                        </a:spcBef>
                        <a:spcAft>
                          <a:spcPts val="0"/>
                        </a:spcAft>
                      </a:pPr>
                      <a:r>
                        <a:rPr lang="en-US" sz="2000" kern="1200" dirty="0" smtClean="0">
                          <a:ln>
                            <a:noFill/>
                          </a:ln>
                        </a:rPr>
                        <a:t>1</a:t>
                      </a:r>
                      <a:endParaRPr lang="en-US" sz="2000" kern="1200" dirty="0">
                        <a:ln>
                          <a:noFill/>
                        </a:ln>
                        <a:solidFill>
                          <a:schemeClr val="tx1">
                            <a:lumMod val="85000"/>
                          </a:schemeClr>
                        </a:solidFill>
                        <a:latin typeface="+mn-lt"/>
                        <a:ea typeface="+mn-ea"/>
                        <a:cs typeface="Arial" pitchFamily="34" charset="0"/>
                      </a:endParaRPr>
                    </a:p>
                  </a:txBody>
                  <a:tcPr marL="9522" marR="9522" marT="9522" marB="9522" anchor="ctr"/>
                </a:tc>
                <a:tc>
                  <a:txBody>
                    <a:bodyPr/>
                    <a:lstStyle/>
                    <a:p>
                      <a:pPr marL="0" marR="0" algn="ctr">
                        <a:lnSpc>
                          <a:spcPct val="115000"/>
                        </a:lnSpc>
                        <a:spcBef>
                          <a:spcPts val="0"/>
                        </a:spcBef>
                        <a:spcAft>
                          <a:spcPts val="0"/>
                        </a:spcAft>
                      </a:pPr>
                      <a:r>
                        <a:rPr lang="en-US" sz="2000" kern="1200" dirty="0" smtClean="0">
                          <a:ln>
                            <a:noFill/>
                          </a:ln>
                        </a:rPr>
                        <a:t>3.5 GB</a:t>
                      </a:r>
                      <a:endParaRPr lang="en-US" sz="2000" kern="1200" dirty="0">
                        <a:ln>
                          <a:noFill/>
                        </a:ln>
                        <a:solidFill>
                          <a:schemeClr val="tx1">
                            <a:lumMod val="85000"/>
                          </a:schemeClr>
                        </a:solidFill>
                        <a:latin typeface="+mn-lt"/>
                        <a:ea typeface="+mn-ea"/>
                        <a:cs typeface="Arial" pitchFamily="34" charset="0"/>
                      </a:endParaRPr>
                    </a:p>
                  </a:txBody>
                  <a:tcPr marL="9522" marR="9522" marT="9522" marB="9522" anchor="ctr"/>
                </a:tc>
              </a:tr>
              <a:tr h="362583">
                <a:tc>
                  <a:txBody>
                    <a:bodyPr/>
                    <a:lstStyle/>
                    <a:p>
                      <a:pPr marL="0" marR="0" algn="ctr">
                        <a:lnSpc>
                          <a:spcPct val="115000"/>
                        </a:lnSpc>
                        <a:spcBef>
                          <a:spcPts val="0"/>
                        </a:spcBef>
                        <a:spcAft>
                          <a:spcPts val="0"/>
                        </a:spcAft>
                      </a:pPr>
                      <a:r>
                        <a:rPr lang="en-US" sz="2000" kern="1200" dirty="0" smtClean="0">
                          <a:ln>
                            <a:noFill/>
                          </a:ln>
                        </a:rPr>
                        <a:t>D2</a:t>
                      </a:r>
                      <a:endParaRPr lang="en-US" sz="2000" kern="1200" dirty="0">
                        <a:ln>
                          <a:noFill/>
                        </a:ln>
                        <a:solidFill>
                          <a:schemeClr val="tx1">
                            <a:lumMod val="85000"/>
                          </a:schemeClr>
                        </a:solidFill>
                        <a:latin typeface="+mn-lt"/>
                        <a:ea typeface="+mn-ea"/>
                        <a:cs typeface="Arial" pitchFamily="34" charset="0"/>
                      </a:endParaRPr>
                    </a:p>
                  </a:txBody>
                  <a:tcPr marL="9522" marR="9522" marT="9522" marB="9522" anchor="ctr"/>
                </a:tc>
                <a:tc>
                  <a:txBody>
                    <a:bodyPr/>
                    <a:lstStyle/>
                    <a:p>
                      <a:pPr marL="0" marR="0" algn="ctr">
                        <a:lnSpc>
                          <a:spcPct val="115000"/>
                        </a:lnSpc>
                        <a:spcBef>
                          <a:spcPts val="0"/>
                        </a:spcBef>
                        <a:spcAft>
                          <a:spcPts val="0"/>
                        </a:spcAft>
                      </a:pPr>
                      <a:r>
                        <a:rPr lang="en-US" sz="2000" kern="1200" dirty="0" smtClean="0">
                          <a:ln>
                            <a:noFill/>
                          </a:ln>
                        </a:rPr>
                        <a:t>2</a:t>
                      </a:r>
                      <a:endParaRPr lang="en-US" sz="2000" kern="1200" dirty="0">
                        <a:ln>
                          <a:noFill/>
                        </a:ln>
                        <a:solidFill>
                          <a:schemeClr val="tx1">
                            <a:lumMod val="85000"/>
                          </a:schemeClr>
                        </a:solidFill>
                        <a:latin typeface="+mn-lt"/>
                        <a:ea typeface="+mn-ea"/>
                        <a:cs typeface="Arial" pitchFamily="34" charset="0"/>
                      </a:endParaRPr>
                    </a:p>
                  </a:txBody>
                  <a:tcPr marL="9522" marR="9522" marT="9522" marB="9522" anchor="ctr"/>
                </a:tc>
                <a:tc>
                  <a:txBody>
                    <a:bodyPr/>
                    <a:lstStyle/>
                    <a:p>
                      <a:pPr marL="0" marR="0" algn="ctr">
                        <a:lnSpc>
                          <a:spcPct val="115000"/>
                        </a:lnSpc>
                        <a:spcBef>
                          <a:spcPts val="0"/>
                        </a:spcBef>
                        <a:spcAft>
                          <a:spcPts val="0"/>
                        </a:spcAft>
                      </a:pPr>
                      <a:r>
                        <a:rPr lang="en-US" sz="2000" kern="1200" dirty="0" smtClean="0">
                          <a:ln>
                            <a:noFill/>
                          </a:ln>
                        </a:rPr>
                        <a:t>7 GB</a:t>
                      </a:r>
                      <a:endParaRPr lang="en-US" sz="2000" kern="1200" dirty="0">
                        <a:ln>
                          <a:noFill/>
                        </a:ln>
                        <a:solidFill>
                          <a:schemeClr val="tx1">
                            <a:lumMod val="85000"/>
                          </a:schemeClr>
                        </a:solidFill>
                        <a:latin typeface="+mn-lt"/>
                        <a:ea typeface="+mn-ea"/>
                        <a:cs typeface="Arial" pitchFamily="34" charset="0"/>
                      </a:endParaRPr>
                    </a:p>
                  </a:txBody>
                  <a:tcPr marL="9522" marR="9522" marT="9522" marB="9522" anchor="ctr"/>
                </a:tc>
              </a:tr>
              <a:tr h="362583">
                <a:tc>
                  <a:txBody>
                    <a:bodyPr/>
                    <a:lstStyle/>
                    <a:p>
                      <a:pPr marL="0" marR="0" algn="ctr">
                        <a:lnSpc>
                          <a:spcPct val="115000"/>
                        </a:lnSpc>
                        <a:spcBef>
                          <a:spcPts val="0"/>
                        </a:spcBef>
                        <a:spcAft>
                          <a:spcPts val="0"/>
                        </a:spcAft>
                      </a:pPr>
                      <a:r>
                        <a:rPr lang="en-US" sz="2000" kern="1200" dirty="0" smtClean="0">
                          <a:ln>
                            <a:noFill/>
                          </a:ln>
                        </a:rPr>
                        <a:t>D3</a:t>
                      </a:r>
                      <a:endParaRPr lang="en-US" sz="2000" kern="1200" dirty="0">
                        <a:ln>
                          <a:noFill/>
                        </a:ln>
                        <a:solidFill>
                          <a:schemeClr val="tx1">
                            <a:lumMod val="85000"/>
                          </a:schemeClr>
                        </a:solidFill>
                        <a:latin typeface="+mn-lt"/>
                        <a:ea typeface="+mn-ea"/>
                        <a:cs typeface="Arial" pitchFamily="34" charset="0"/>
                      </a:endParaRPr>
                    </a:p>
                  </a:txBody>
                  <a:tcPr marL="9522" marR="9522" marT="9522" marB="9522" anchor="ctr"/>
                </a:tc>
                <a:tc>
                  <a:txBody>
                    <a:bodyPr/>
                    <a:lstStyle/>
                    <a:p>
                      <a:pPr marL="0" marR="0" algn="ctr">
                        <a:lnSpc>
                          <a:spcPct val="115000"/>
                        </a:lnSpc>
                        <a:spcBef>
                          <a:spcPts val="0"/>
                        </a:spcBef>
                        <a:spcAft>
                          <a:spcPts val="0"/>
                        </a:spcAft>
                      </a:pPr>
                      <a:r>
                        <a:rPr lang="en-US" sz="2000" kern="1200" dirty="0" smtClean="0">
                          <a:ln>
                            <a:noFill/>
                          </a:ln>
                        </a:rPr>
                        <a:t>4</a:t>
                      </a:r>
                      <a:endParaRPr lang="en-US" sz="2000" kern="1200" dirty="0">
                        <a:ln>
                          <a:noFill/>
                        </a:ln>
                        <a:solidFill>
                          <a:schemeClr val="tx1">
                            <a:lumMod val="85000"/>
                          </a:schemeClr>
                        </a:solidFill>
                        <a:latin typeface="+mn-lt"/>
                        <a:ea typeface="+mn-ea"/>
                        <a:cs typeface="Arial" pitchFamily="34" charset="0"/>
                      </a:endParaRPr>
                    </a:p>
                  </a:txBody>
                  <a:tcPr marL="9522" marR="9522" marT="9522" marB="9522" anchor="ctr"/>
                </a:tc>
                <a:tc>
                  <a:txBody>
                    <a:bodyPr/>
                    <a:lstStyle/>
                    <a:p>
                      <a:pPr marL="0" marR="0" algn="ctr">
                        <a:lnSpc>
                          <a:spcPct val="115000"/>
                        </a:lnSpc>
                        <a:spcBef>
                          <a:spcPts val="0"/>
                        </a:spcBef>
                        <a:spcAft>
                          <a:spcPts val="0"/>
                        </a:spcAft>
                      </a:pPr>
                      <a:r>
                        <a:rPr lang="en-US" sz="2000" kern="1200" dirty="0" smtClean="0">
                          <a:ln>
                            <a:noFill/>
                          </a:ln>
                        </a:rPr>
                        <a:t>14 GB</a:t>
                      </a:r>
                      <a:endParaRPr lang="en-US" sz="2000" kern="1200" dirty="0">
                        <a:ln>
                          <a:noFill/>
                        </a:ln>
                        <a:solidFill>
                          <a:schemeClr val="tx1">
                            <a:lumMod val="85000"/>
                          </a:schemeClr>
                        </a:solidFill>
                        <a:latin typeface="+mn-lt"/>
                        <a:ea typeface="+mn-ea"/>
                        <a:cs typeface="Arial" pitchFamily="34" charset="0"/>
                      </a:endParaRPr>
                    </a:p>
                  </a:txBody>
                  <a:tcPr marL="9522" marR="9522" marT="9522" marB="9522" anchor="ctr"/>
                </a:tc>
              </a:tr>
              <a:tr h="362583">
                <a:tc>
                  <a:txBody>
                    <a:bodyPr/>
                    <a:lstStyle/>
                    <a:p>
                      <a:pPr marL="0" marR="0" algn="ctr">
                        <a:lnSpc>
                          <a:spcPct val="115000"/>
                        </a:lnSpc>
                        <a:spcBef>
                          <a:spcPts val="0"/>
                        </a:spcBef>
                        <a:spcAft>
                          <a:spcPts val="0"/>
                        </a:spcAft>
                      </a:pPr>
                      <a:r>
                        <a:rPr lang="en-US" sz="2000" kern="1200" dirty="0" smtClean="0">
                          <a:ln>
                            <a:noFill/>
                          </a:ln>
                        </a:rPr>
                        <a:t>D4</a:t>
                      </a:r>
                      <a:endParaRPr lang="en-US" sz="2000" kern="1200" dirty="0">
                        <a:ln>
                          <a:noFill/>
                        </a:ln>
                        <a:solidFill>
                          <a:schemeClr val="tx1">
                            <a:lumMod val="85000"/>
                          </a:schemeClr>
                        </a:solidFill>
                        <a:latin typeface="+mn-lt"/>
                        <a:ea typeface="+mn-ea"/>
                        <a:cs typeface="Arial" pitchFamily="34" charset="0"/>
                      </a:endParaRPr>
                    </a:p>
                  </a:txBody>
                  <a:tcPr marL="9522" marR="9522" marT="9522" marB="9522" anchor="ctr"/>
                </a:tc>
                <a:tc>
                  <a:txBody>
                    <a:bodyPr/>
                    <a:lstStyle/>
                    <a:p>
                      <a:pPr marL="0" marR="0" algn="ctr">
                        <a:lnSpc>
                          <a:spcPct val="115000"/>
                        </a:lnSpc>
                        <a:spcBef>
                          <a:spcPts val="0"/>
                        </a:spcBef>
                        <a:spcAft>
                          <a:spcPts val="0"/>
                        </a:spcAft>
                      </a:pPr>
                      <a:r>
                        <a:rPr lang="en-US" sz="2000" kern="1200" dirty="0" smtClean="0">
                          <a:ln>
                            <a:noFill/>
                          </a:ln>
                        </a:rPr>
                        <a:t>8</a:t>
                      </a:r>
                      <a:endParaRPr lang="en-US" sz="2000" kern="1200" dirty="0">
                        <a:ln>
                          <a:noFill/>
                        </a:ln>
                        <a:solidFill>
                          <a:schemeClr val="tx1">
                            <a:lumMod val="85000"/>
                          </a:schemeClr>
                        </a:solidFill>
                        <a:latin typeface="+mn-lt"/>
                        <a:ea typeface="+mn-ea"/>
                        <a:cs typeface="Arial" pitchFamily="34" charset="0"/>
                      </a:endParaRPr>
                    </a:p>
                  </a:txBody>
                  <a:tcPr marL="9522" marR="9522" marT="9522" marB="9522" anchor="ctr"/>
                </a:tc>
                <a:tc>
                  <a:txBody>
                    <a:bodyPr/>
                    <a:lstStyle/>
                    <a:p>
                      <a:pPr marL="0" marR="0" algn="ctr">
                        <a:lnSpc>
                          <a:spcPct val="115000"/>
                        </a:lnSpc>
                        <a:spcBef>
                          <a:spcPts val="0"/>
                        </a:spcBef>
                        <a:spcAft>
                          <a:spcPts val="0"/>
                        </a:spcAft>
                      </a:pPr>
                      <a:r>
                        <a:rPr lang="en-US" sz="2000" kern="1200" dirty="0" smtClean="0">
                          <a:ln>
                            <a:noFill/>
                          </a:ln>
                        </a:rPr>
                        <a:t>28 GB</a:t>
                      </a:r>
                      <a:endParaRPr lang="en-US" sz="2000" kern="1200" dirty="0">
                        <a:ln>
                          <a:noFill/>
                        </a:ln>
                        <a:solidFill>
                          <a:schemeClr val="tx1">
                            <a:lumMod val="85000"/>
                          </a:schemeClr>
                        </a:solidFill>
                        <a:latin typeface="+mn-lt"/>
                        <a:ea typeface="+mn-ea"/>
                        <a:cs typeface="Arial" pitchFamily="34" charset="0"/>
                      </a:endParaRPr>
                    </a:p>
                  </a:txBody>
                  <a:tcPr marL="9522" marR="9522" marT="9522" marB="9522" anchor="ctr"/>
                </a:tc>
              </a:tr>
              <a:tr h="362583">
                <a:tc>
                  <a:txBody>
                    <a:bodyPr/>
                    <a:lstStyle/>
                    <a:p>
                      <a:pPr marL="0" marR="0" algn="ctr">
                        <a:lnSpc>
                          <a:spcPct val="115000"/>
                        </a:lnSpc>
                        <a:spcBef>
                          <a:spcPts val="0"/>
                        </a:spcBef>
                        <a:spcAft>
                          <a:spcPts val="0"/>
                        </a:spcAft>
                      </a:pPr>
                      <a:r>
                        <a:rPr lang="en-US" sz="2000" kern="1200" dirty="0" smtClean="0">
                          <a:ln>
                            <a:noFill/>
                          </a:ln>
                        </a:rPr>
                        <a:t>D11</a:t>
                      </a:r>
                      <a:endParaRPr lang="en-US" sz="2000" kern="1200" dirty="0">
                        <a:ln>
                          <a:noFill/>
                        </a:ln>
                        <a:solidFill>
                          <a:schemeClr val="tx1">
                            <a:lumMod val="85000"/>
                          </a:schemeClr>
                        </a:solidFill>
                        <a:latin typeface="+mn-lt"/>
                        <a:ea typeface="+mn-ea"/>
                        <a:cs typeface="Arial" pitchFamily="34" charset="0"/>
                      </a:endParaRPr>
                    </a:p>
                  </a:txBody>
                  <a:tcPr marL="9522" marR="9522" marT="9522" marB="9522" anchor="ctr"/>
                </a:tc>
                <a:tc>
                  <a:txBody>
                    <a:bodyPr/>
                    <a:lstStyle/>
                    <a:p>
                      <a:pPr marL="0" marR="0" algn="ctr">
                        <a:lnSpc>
                          <a:spcPct val="115000"/>
                        </a:lnSpc>
                        <a:spcBef>
                          <a:spcPts val="0"/>
                        </a:spcBef>
                        <a:spcAft>
                          <a:spcPts val="0"/>
                        </a:spcAft>
                      </a:pPr>
                      <a:r>
                        <a:rPr lang="en-US" sz="2000" kern="1200" dirty="0" smtClean="0">
                          <a:ln>
                            <a:noFill/>
                          </a:ln>
                        </a:rPr>
                        <a:t>2</a:t>
                      </a:r>
                      <a:endParaRPr lang="en-US" sz="2000" kern="1200" dirty="0">
                        <a:ln>
                          <a:noFill/>
                        </a:ln>
                        <a:solidFill>
                          <a:schemeClr val="tx1">
                            <a:lumMod val="85000"/>
                          </a:schemeClr>
                        </a:solidFill>
                        <a:latin typeface="+mn-lt"/>
                        <a:ea typeface="+mn-ea"/>
                        <a:cs typeface="Arial" pitchFamily="34" charset="0"/>
                      </a:endParaRPr>
                    </a:p>
                  </a:txBody>
                  <a:tcPr marL="9522" marR="9522" marT="9522" marB="9522" anchor="ctr"/>
                </a:tc>
                <a:tc>
                  <a:txBody>
                    <a:bodyPr/>
                    <a:lstStyle/>
                    <a:p>
                      <a:pPr marL="0" marR="0" algn="ctr">
                        <a:lnSpc>
                          <a:spcPct val="115000"/>
                        </a:lnSpc>
                        <a:spcBef>
                          <a:spcPts val="0"/>
                        </a:spcBef>
                        <a:spcAft>
                          <a:spcPts val="0"/>
                        </a:spcAft>
                      </a:pPr>
                      <a:r>
                        <a:rPr lang="en-US" sz="2000" kern="1200" dirty="0" smtClean="0">
                          <a:ln>
                            <a:noFill/>
                          </a:ln>
                        </a:rPr>
                        <a:t>14</a:t>
                      </a:r>
                      <a:r>
                        <a:rPr lang="en-US" sz="2000" kern="1200" baseline="0" dirty="0" smtClean="0">
                          <a:ln>
                            <a:noFill/>
                          </a:ln>
                        </a:rPr>
                        <a:t> GB</a:t>
                      </a:r>
                      <a:endParaRPr lang="en-US" sz="2000" kern="1200" dirty="0">
                        <a:ln>
                          <a:noFill/>
                        </a:ln>
                        <a:solidFill>
                          <a:schemeClr val="tx1">
                            <a:lumMod val="85000"/>
                          </a:schemeClr>
                        </a:solidFill>
                        <a:latin typeface="+mn-lt"/>
                        <a:ea typeface="+mn-ea"/>
                        <a:cs typeface="Arial" pitchFamily="34" charset="0"/>
                      </a:endParaRPr>
                    </a:p>
                  </a:txBody>
                  <a:tcPr marL="9522" marR="9522" marT="9522" marB="9522" anchor="ctr"/>
                </a:tc>
              </a:tr>
              <a:tr h="362583">
                <a:tc>
                  <a:txBody>
                    <a:bodyPr/>
                    <a:lstStyle/>
                    <a:p>
                      <a:pPr marL="0" marR="0" algn="ctr">
                        <a:lnSpc>
                          <a:spcPct val="115000"/>
                        </a:lnSpc>
                        <a:spcBef>
                          <a:spcPts val="0"/>
                        </a:spcBef>
                        <a:spcAft>
                          <a:spcPts val="0"/>
                        </a:spcAft>
                      </a:pPr>
                      <a:r>
                        <a:rPr lang="en-US" sz="2000" kern="1200" dirty="0" smtClean="0">
                          <a:ln>
                            <a:noFill/>
                          </a:ln>
                        </a:rPr>
                        <a:t>D12</a:t>
                      </a:r>
                      <a:endParaRPr lang="en-US" sz="2000" kern="1200" dirty="0">
                        <a:ln>
                          <a:noFill/>
                        </a:ln>
                        <a:solidFill>
                          <a:schemeClr val="tx1">
                            <a:lumMod val="85000"/>
                          </a:schemeClr>
                        </a:solidFill>
                        <a:latin typeface="+mn-lt"/>
                        <a:ea typeface="+mn-ea"/>
                        <a:cs typeface="Arial" pitchFamily="34" charset="0"/>
                      </a:endParaRPr>
                    </a:p>
                  </a:txBody>
                  <a:tcPr marL="9522" marR="9522" marT="9522" marB="9522" anchor="ctr"/>
                </a:tc>
                <a:tc>
                  <a:txBody>
                    <a:bodyPr/>
                    <a:lstStyle/>
                    <a:p>
                      <a:pPr marL="0" marR="0" algn="ctr">
                        <a:lnSpc>
                          <a:spcPct val="115000"/>
                        </a:lnSpc>
                        <a:spcBef>
                          <a:spcPts val="0"/>
                        </a:spcBef>
                        <a:spcAft>
                          <a:spcPts val="0"/>
                        </a:spcAft>
                      </a:pPr>
                      <a:r>
                        <a:rPr lang="en-US" sz="2000" kern="1200" dirty="0" smtClean="0">
                          <a:ln>
                            <a:noFill/>
                          </a:ln>
                        </a:rPr>
                        <a:t>4</a:t>
                      </a:r>
                      <a:endParaRPr lang="en-US" sz="2000" kern="1200" dirty="0">
                        <a:ln>
                          <a:noFill/>
                        </a:ln>
                        <a:solidFill>
                          <a:schemeClr val="tx1">
                            <a:lumMod val="85000"/>
                          </a:schemeClr>
                        </a:solidFill>
                        <a:latin typeface="+mn-lt"/>
                        <a:ea typeface="+mn-ea"/>
                        <a:cs typeface="Arial" pitchFamily="34" charset="0"/>
                      </a:endParaRPr>
                    </a:p>
                  </a:txBody>
                  <a:tcPr marL="9522" marR="9522" marT="9522" marB="9522" anchor="ctr"/>
                </a:tc>
                <a:tc>
                  <a:txBody>
                    <a:bodyPr/>
                    <a:lstStyle/>
                    <a:p>
                      <a:pPr marL="0" marR="0" algn="ctr">
                        <a:lnSpc>
                          <a:spcPct val="115000"/>
                        </a:lnSpc>
                        <a:spcBef>
                          <a:spcPts val="0"/>
                        </a:spcBef>
                        <a:spcAft>
                          <a:spcPts val="0"/>
                        </a:spcAft>
                      </a:pPr>
                      <a:r>
                        <a:rPr lang="en-US" sz="2000" kern="1200" dirty="0" smtClean="0">
                          <a:ln>
                            <a:noFill/>
                          </a:ln>
                        </a:rPr>
                        <a:t>28 GB</a:t>
                      </a:r>
                      <a:endParaRPr lang="en-US" sz="2000" kern="1200" dirty="0">
                        <a:ln>
                          <a:noFill/>
                        </a:ln>
                        <a:solidFill>
                          <a:schemeClr val="tx1">
                            <a:lumMod val="85000"/>
                          </a:schemeClr>
                        </a:solidFill>
                        <a:latin typeface="+mn-lt"/>
                        <a:ea typeface="+mn-ea"/>
                        <a:cs typeface="Arial" pitchFamily="34" charset="0"/>
                      </a:endParaRPr>
                    </a:p>
                  </a:txBody>
                  <a:tcPr marL="9522" marR="9522" marT="9522" marB="9522" anchor="ctr"/>
                </a:tc>
              </a:tr>
              <a:tr h="383407">
                <a:tc>
                  <a:txBody>
                    <a:bodyPr/>
                    <a:lstStyle/>
                    <a:p>
                      <a:pPr marL="0" marR="0" algn="ctr">
                        <a:lnSpc>
                          <a:spcPct val="115000"/>
                        </a:lnSpc>
                        <a:spcBef>
                          <a:spcPts val="0"/>
                        </a:spcBef>
                        <a:spcAft>
                          <a:spcPts val="0"/>
                        </a:spcAft>
                      </a:pPr>
                      <a:r>
                        <a:rPr lang="en-US" sz="2000" kern="1200" dirty="0" smtClean="0">
                          <a:ln>
                            <a:noFill/>
                          </a:ln>
                        </a:rPr>
                        <a:t>D13</a:t>
                      </a:r>
                      <a:endParaRPr lang="en-US" sz="2000" kern="1200" dirty="0">
                        <a:ln>
                          <a:noFill/>
                        </a:ln>
                        <a:solidFill>
                          <a:schemeClr val="tx1">
                            <a:lumMod val="85000"/>
                          </a:schemeClr>
                        </a:solidFill>
                        <a:latin typeface="+mn-lt"/>
                        <a:ea typeface="+mn-ea"/>
                        <a:cs typeface="Arial" pitchFamily="34" charset="0"/>
                      </a:endParaRPr>
                    </a:p>
                  </a:txBody>
                  <a:tcPr marL="9522" marR="9522" marT="9522" marB="9522" anchor="ctr"/>
                </a:tc>
                <a:tc>
                  <a:txBody>
                    <a:bodyPr/>
                    <a:lstStyle/>
                    <a:p>
                      <a:pPr marL="0" marR="0" algn="ctr">
                        <a:lnSpc>
                          <a:spcPct val="115000"/>
                        </a:lnSpc>
                        <a:spcBef>
                          <a:spcPts val="0"/>
                        </a:spcBef>
                        <a:spcAft>
                          <a:spcPts val="0"/>
                        </a:spcAft>
                      </a:pPr>
                      <a:r>
                        <a:rPr lang="en-US" sz="2000" kern="1200" dirty="0" smtClean="0">
                          <a:ln>
                            <a:noFill/>
                          </a:ln>
                        </a:rPr>
                        <a:t>8</a:t>
                      </a:r>
                      <a:endParaRPr lang="en-US" sz="2000" kern="1200" dirty="0">
                        <a:ln>
                          <a:noFill/>
                        </a:ln>
                        <a:solidFill>
                          <a:schemeClr val="tx1">
                            <a:lumMod val="85000"/>
                          </a:schemeClr>
                        </a:solidFill>
                        <a:latin typeface="+mn-lt"/>
                        <a:ea typeface="+mn-ea"/>
                        <a:cs typeface="Arial" pitchFamily="34" charset="0"/>
                      </a:endParaRPr>
                    </a:p>
                  </a:txBody>
                  <a:tcPr marL="9522" marR="9522" marT="9522" marB="9522" anchor="ctr"/>
                </a:tc>
                <a:tc>
                  <a:txBody>
                    <a:bodyPr/>
                    <a:lstStyle/>
                    <a:p>
                      <a:pPr marL="0" marR="0" algn="ctr">
                        <a:lnSpc>
                          <a:spcPct val="115000"/>
                        </a:lnSpc>
                        <a:spcBef>
                          <a:spcPts val="0"/>
                        </a:spcBef>
                        <a:spcAft>
                          <a:spcPts val="0"/>
                        </a:spcAft>
                      </a:pPr>
                      <a:r>
                        <a:rPr lang="en-US" sz="2000" kern="1200" dirty="0" smtClean="0">
                          <a:ln>
                            <a:noFill/>
                          </a:ln>
                        </a:rPr>
                        <a:t>56 GB</a:t>
                      </a:r>
                      <a:endParaRPr lang="en-US" sz="2000" kern="1200" dirty="0">
                        <a:ln>
                          <a:noFill/>
                        </a:ln>
                        <a:solidFill>
                          <a:schemeClr val="tx1">
                            <a:lumMod val="85000"/>
                          </a:schemeClr>
                        </a:solidFill>
                        <a:latin typeface="+mn-lt"/>
                        <a:ea typeface="+mn-ea"/>
                        <a:cs typeface="Arial" pitchFamily="34" charset="0"/>
                      </a:endParaRPr>
                    </a:p>
                  </a:txBody>
                  <a:tcPr marL="9522" marR="9522" marT="9522" marB="9522" anchor="ctr"/>
                </a:tc>
              </a:tr>
              <a:tr h="362583">
                <a:tc>
                  <a:txBody>
                    <a:bodyPr/>
                    <a:lstStyle/>
                    <a:p>
                      <a:pPr marL="0" marR="0" algn="ctr">
                        <a:lnSpc>
                          <a:spcPct val="115000"/>
                        </a:lnSpc>
                        <a:spcBef>
                          <a:spcPts val="0"/>
                        </a:spcBef>
                        <a:spcAft>
                          <a:spcPts val="0"/>
                        </a:spcAft>
                      </a:pPr>
                      <a:r>
                        <a:rPr lang="en-US" sz="2000" kern="1200" dirty="0" smtClean="0">
                          <a:ln>
                            <a:noFill/>
                          </a:ln>
                        </a:rPr>
                        <a:t>D14</a:t>
                      </a:r>
                      <a:endParaRPr lang="en-US" sz="2000" kern="1200" dirty="0">
                        <a:ln>
                          <a:noFill/>
                        </a:ln>
                        <a:solidFill>
                          <a:schemeClr val="tx1">
                            <a:lumMod val="85000"/>
                          </a:schemeClr>
                        </a:solidFill>
                        <a:latin typeface="+mn-lt"/>
                        <a:ea typeface="+mn-ea"/>
                        <a:cs typeface="Arial" pitchFamily="34" charset="0"/>
                      </a:endParaRPr>
                    </a:p>
                  </a:txBody>
                  <a:tcPr marL="9522" marR="9522" marT="9522" marB="9522" anchor="ctr"/>
                </a:tc>
                <a:tc>
                  <a:txBody>
                    <a:bodyPr/>
                    <a:lstStyle/>
                    <a:p>
                      <a:pPr marL="0" marR="0" algn="ctr">
                        <a:lnSpc>
                          <a:spcPct val="115000"/>
                        </a:lnSpc>
                        <a:spcBef>
                          <a:spcPts val="0"/>
                        </a:spcBef>
                        <a:spcAft>
                          <a:spcPts val="0"/>
                        </a:spcAft>
                      </a:pPr>
                      <a:r>
                        <a:rPr lang="en-US" sz="2000" kern="1200" dirty="0" smtClean="0">
                          <a:ln>
                            <a:noFill/>
                          </a:ln>
                        </a:rPr>
                        <a:t>16</a:t>
                      </a:r>
                      <a:endParaRPr lang="en-US" sz="2000" kern="1200" dirty="0">
                        <a:ln>
                          <a:noFill/>
                        </a:ln>
                        <a:solidFill>
                          <a:schemeClr val="tx1">
                            <a:lumMod val="85000"/>
                          </a:schemeClr>
                        </a:solidFill>
                        <a:latin typeface="+mn-lt"/>
                        <a:ea typeface="+mn-ea"/>
                        <a:cs typeface="Arial" pitchFamily="34" charset="0"/>
                      </a:endParaRPr>
                    </a:p>
                  </a:txBody>
                  <a:tcPr marL="9522" marR="9522" marT="9522" marB="9522" anchor="ctr"/>
                </a:tc>
                <a:tc>
                  <a:txBody>
                    <a:bodyPr/>
                    <a:lstStyle/>
                    <a:p>
                      <a:pPr marL="0" marR="0" algn="ctr">
                        <a:lnSpc>
                          <a:spcPct val="115000"/>
                        </a:lnSpc>
                        <a:spcBef>
                          <a:spcPts val="0"/>
                        </a:spcBef>
                        <a:spcAft>
                          <a:spcPts val="0"/>
                        </a:spcAft>
                      </a:pPr>
                      <a:r>
                        <a:rPr lang="en-US" sz="2000" kern="1200" dirty="0" smtClean="0">
                          <a:ln>
                            <a:noFill/>
                          </a:ln>
                        </a:rPr>
                        <a:t>112GB</a:t>
                      </a:r>
                      <a:endParaRPr lang="en-US" sz="2000" kern="1200" dirty="0">
                        <a:ln>
                          <a:noFill/>
                        </a:ln>
                        <a:solidFill>
                          <a:schemeClr val="tx1">
                            <a:lumMod val="85000"/>
                          </a:schemeClr>
                        </a:solidFill>
                        <a:latin typeface="+mn-lt"/>
                        <a:ea typeface="+mn-ea"/>
                        <a:cs typeface="Arial" pitchFamily="34" charset="0"/>
                      </a:endParaRPr>
                    </a:p>
                  </a:txBody>
                  <a:tcPr marL="9522" marR="9522" marT="9522" marB="9522" anchor="ctr"/>
                </a:tc>
              </a:tr>
            </a:tbl>
          </a:graphicData>
        </a:graphic>
      </p:graphicFrame>
      <p:cxnSp>
        <p:nvCxnSpPr>
          <p:cNvPr id="5" name="Straight Connector 4"/>
          <p:cNvCxnSpPr/>
          <p:nvPr/>
        </p:nvCxnSpPr>
        <p:spPr>
          <a:xfrm>
            <a:off x="5567871" y="2483080"/>
            <a:ext cx="970874" cy="0"/>
          </a:xfrm>
          <a:prstGeom prst="line">
            <a:avLst/>
          </a:prstGeom>
          <a:ln w="9525">
            <a:solidFill>
              <a:schemeClr val="bg1">
                <a:lumMod val="65000"/>
              </a:schemeClr>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555659" y="5032599"/>
            <a:ext cx="970874" cy="0"/>
          </a:xfrm>
          <a:prstGeom prst="line">
            <a:avLst/>
          </a:prstGeom>
          <a:ln w="9525">
            <a:solidFill>
              <a:schemeClr val="bg1">
                <a:lumMod val="65000"/>
              </a:schemeClr>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360193"/>
      </p:ext>
    </p:extLst>
  </p:cSld>
  <p:clrMapOvr>
    <a:masterClrMapping/>
  </p:clrMapOvr>
  <p:transition spd="med">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p:cNvGraphicFramePr>
          <p:nvPr>
            <p:extLst/>
          </p:nvPr>
        </p:nvGraphicFramePr>
        <p:xfrm>
          <a:off x="791947" y="1399904"/>
          <a:ext cx="9616974" cy="4635136"/>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smtClean="0">
                <a:solidFill>
                  <a:schemeClr val="tx1"/>
                </a:solidFill>
              </a:rPr>
              <a:t>Scale numbers by Azure instance type</a:t>
            </a:r>
            <a:endParaRPr lang="en-US" dirty="0">
              <a:solidFill>
                <a:schemeClr val="tx1"/>
              </a:solidFill>
            </a:endParaRPr>
          </a:p>
        </p:txBody>
      </p:sp>
    </p:spTree>
    <p:extLst>
      <p:ext uri="{BB962C8B-B14F-4D97-AF65-F5344CB8AC3E}">
        <p14:creationId xmlns:p14="http://schemas.microsoft.com/office/powerpoint/2010/main" val="1597673412"/>
      </p:ext>
    </p:extLst>
  </p:cSld>
  <p:clrMapOvr>
    <a:masterClrMapping/>
  </p:clrMapOvr>
  <p:transition spd="med">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p:cNvGraphicFramePr>
          <p:nvPr>
            <p:extLst/>
          </p:nvPr>
        </p:nvGraphicFramePr>
        <p:xfrm>
          <a:off x="845837" y="1356877"/>
          <a:ext cx="10497151" cy="480005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smtClean="0">
                <a:solidFill>
                  <a:schemeClr val="tx1"/>
                </a:solidFill>
              </a:rPr>
              <a:t>Scale </a:t>
            </a:r>
            <a:r>
              <a:rPr lang="en-US" dirty="0">
                <a:solidFill>
                  <a:schemeClr val="tx1"/>
                </a:solidFill>
              </a:rPr>
              <a:t>n</a:t>
            </a:r>
            <a:r>
              <a:rPr lang="en-US" dirty="0" smtClean="0">
                <a:solidFill>
                  <a:schemeClr val="tx1"/>
                </a:solidFill>
              </a:rPr>
              <a:t>umbers by Azure instance type</a:t>
            </a:r>
            <a:endParaRPr lang="en-US" dirty="0">
              <a:solidFill>
                <a:schemeClr val="tx1"/>
              </a:solidFill>
            </a:endParaRPr>
          </a:p>
        </p:txBody>
      </p:sp>
      <p:sp>
        <p:nvSpPr>
          <p:cNvPr id="5" name="Rectangle 4"/>
          <p:cNvSpPr/>
          <p:nvPr/>
        </p:nvSpPr>
        <p:spPr>
          <a:xfrm>
            <a:off x="857455" y="6199302"/>
            <a:ext cx="5162275" cy="248860"/>
          </a:xfrm>
          <a:prstGeom prst="rect">
            <a:avLst/>
          </a:prstGeom>
        </p:spPr>
        <p:txBody>
          <a:bodyPr wrap="square">
            <a:spAutoFit/>
          </a:bodyPr>
          <a:lstStyle/>
          <a:p>
            <a:r>
              <a:rPr lang="en-US" sz="1029" dirty="0">
                <a:solidFill>
                  <a:srgbClr val="FFFFFF"/>
                </a:solidFill>
              </a:rPr>
              <a:t>* D instance type validation is still in progress and these are not final numbers</a:t>
            </a:r>
            <a:endParaRPr lang="en-US" sz="1372" dirty="0">
              <a:solidFill>
                <a:srgbClr val="FFFFFF"/>
              </a:solidFill>
            </a:endParaRPr>
          </a:p>
        </p:txBody>
      </p:sp>
    </p:spTree>
    <p:extLst>
      <p:ext uri="{BB962C8B-B14F-4D97-AF65-F5344CB8AC3E}">
        <p14:creationId xmlns:p14="http://schemas.microsoft.com/office/powerpoint/2010/main" val="1061756477"/>
      </p:ext>
    </p:extLst>
  </p:cSld>
  <p:clrMapOvr>
    <a:masterClrMapping/>
  </p:clrMapOvr>
  <p:transition spd="med">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Instance types - cost</a:t>
            </a:r>
          </a:p>
        </p:txBody>
      </p:sp>
      <p:graphicFrame>
        <p:nvGraphicFramePr>
          <p:cNvPr id="7" name="Table 6"/>
          <p:cNvGraphicFramePr>
            <a:graphicFrameLocks noGrp="1"/>
          </p:cNvGraphicFramePr>
          <p:nvPr>
            <p:extLst>
              <p:ext uri="{D42A27DB-BD31-4B8C-83A1-F6EECF244321}">
                <p14:modId xmlns:p14="http://schemas.microsoft.com/office/powerpoint/2010/main" val="868392233"/>
              </p:ext>
            </p:extLst>
          </p:nvPr>
        </p:nvGraphicFramePr>
        <p:xfrm>
          <a:off x="638818" y="1738746"/>
          <a:ext cx="4517798" cy="3350741"/>
        </p:xfrm>
        <a:graphic>
          <a:graphicData uri="http://schemas.openxmlformats.org/drawingml/2006/table">
            <a:tbl>
              <a:tblPr firstRow="1" bandRow="1">
                <a:tableStyleId>{72833802-FEF1-4C79-8D5D-14CF1EAF98D9}</a:tableStyleId>
              </a:tblPr>
              <a:tblGrid>
                <a:gridCol w="2344225"/>
                <a:gridCol w="2173573"/>
              </a:tblGrid>
              <a:tr h="394229">
                <a:tc>
                  <a:txBody>
                    <a:bodyPr/>
                    <a:lstStyle/>
                    <a:p>
                      <a:pPr marL="0" marR="0" indent="0" algn="ctr" defTabSz="1088291" rtl="0" eaLnBrk="1" fontAlgn="auto" latinLnBrk="0" hangingPunct="1">
                        <a:lnSpc>
                          <a:spcPct val="100000"/>
                        </a:lnSpc>
                        <a:spcBef>
                          <a:spcPts val="0"/>
                        </a:spcBef>
                        <a:spcAft>
                          <a:spcPts val="0"/>
                        </a:spcAft>
                        <a:buClrTx/>
                        <a:buSzTx/>
                        <a:buFontTx/>
                        <a:buNone/>
                        <a:tabLst/>
                        <a:defRPr/>
                      </a:pPr>
                      <a:r>
                        <a:rPr lang="en-US" sz="2000" kern="1200" dirty="0" smtClean="0">
                          <a:ln w="12700" cap="rnd" cmpd="sng">
                            <a:noFill/>
                            <a:prstDash val="solid"/>
                          </a:ln>
                          <a:effectLst/>
                        </a:rPr>
                        <a:t>Instance types</a:t>
                      </a:r>
                      <a:endParaRPr lang="en-US" sz="2000" b="0" kern="1200" dirty="0">
                        <a:ln w="12700" cap="rnd" cmpd="sng">
                          <a:noFill/>
                          <a:prstDash val="solid"/>
                        </a:ln>
                        <a:solidFill>
                          <a:schemeClr val="tx1"/>
                        </a:solidFill>
                        <a:effectLst/>
                        <a:latin typeface="+mn-lt"/>
                        <a:ea typeface="+mn-ea"/>
                        <a:cs typeface="Arial" pitchFamily="34" charset="0"/>
                      </a:endParaRPr>
                    </a:p>
                  </a:txBody>
                  <a:tcPr marL="9522" marR="9522" marT="9522" marB="9522"/>
                </a:tc>
                <a:tc>
                  <a:txBody>
                    <a:bodyPr/>
                    <a:lstStyle/>
                    <a:p>
                      <a:pPr marL="0" marR="0" indent="0" algn="ctr" defTabSz="1088291" rtl="0" eaLnBrk="1" fontAlgn="auto" latinLnBrk="0" hangingPunct="1">
                        <a:lnSpc>
                          <a:spcPct val="100000"/>
                        </a:lnSpc>
                        <a:spcBef>
                          <a:spcPts val="0"/>
                        </a:spcBef>
                        <a:spcAft>
                          <a:spcPts val="0"/>
                        </a:spcAft>
                        <a:buClrTx/>
                        <a:buSzTx/>
                        <a:buFontTx/>
                        <a:buNone/>
                        <a:tabLst/>
                        <a:defRPr/>
                      </a:pPr>
                      <a:r>
                        <a:rPr lang="en-US" sz="2000" kern="1200" dirty="0" smtClean="0">
                          <a:ln w="12700" cap="rnd" cmpd="sng">
                            <a:noFill/>
                            <a:prstDash val="solid"/>
                          </a:ln>
                          <a:effectLst/>
                        </a:rPr>
                        <a:t>Price per hour</a:t>
                      </a:r>
                      <a:endParaRPr lang="en-US" sz="2000" b="0" kern="1200" dirty="0">
                        <a:ln w="12700" cap="rnd" cmpd="sng">
                          <a:noFill/>
                          <a:prstDash val="solid"/>
                        </a:ln>
                        <a:solidFill>
                          <a:schemeClr val="tx1"/>
                        </a:solidFill>
                        <a:effectLst/>
                        <a:latin typeface="+mn-lt"/>
                        <a:ea typeface="+mn-ea"/>
                        <a:cs typeface="Arial" pitchFamily="34" charset="0"/>
                      </a:endParaRPr>
                    </a:p>
                  </a:txBody>
                  <a:tcPr marL="9522" marR="9522" marT="9522" marB="9522"/>
                </a:tc>
              </a:tr>
              <a:tr h="362583">
                <a:tc>
                  <a:txBody>
                    <a:bodyPr/>
                    <a:lstStyle/>
                    <a:p>
                      <a:pPr marL="0" marR="0" algn="ctr">
                        <a:lnSpc>
                          <a:spcPct val="115000"/>
                        </a:lnSpc>
                        <a:spcBef>
                          <a:spcPts val="0"/>
                        </a:spcBef>
                        <a:spcAft>
                          <a:spcPts val="0"/>
                        </a:spcAft>
                      </a:pPr>
                      <a:r>
                        <a:rPr lang="en-US" sz="2000" kern="1200" dirty="0" smtClean="0">
                          <a:ln>
                            <a:noFill/>
                          </a:ln>
                        </a:rPr>
                        <a:t>A0</a:t>
                      </a:r>
                      <a:endParaRPr lang="en-US" sz="2000" kern="1200" dirty="0">
                        <a:ln>
                          <a:noFill/>
                        </a:ln>
                        <a:solidFill>
                          <a:schemeClr val="tx1">
                            <a:lumMod val="85000"/>
                          </a:schemeClr>
                        </a:solidFill>
                        <a:latin typeface="+mn-lt"/>
                        <a:ea typeface="+mn-ea"/>
                        <a:cs typeface="Arial" pitchFamily="34" charset="0"/>
                      </a:endParaRPr>
                    </a:p>
                  </a:txBody>
                  <a:tcPr marL="9522" marR="9522" marT="9522" marB="9522" anchor="ctr"/>
                </a:tc>
                <a:tc>
                  <a:txBody>
                    <a:bodyPr/>
                    <a:lstStyle/>
                    <a:p>
                      <a:pPr algn="ctr" fontAlgn="b"/>
                      <a:r>
                        <a:rPr lang="en-US" sz="2000" kern="1200" dirty="0">
                          <a:ln>
                            <a:noFill/>
                          </a:ln>
                          <a:solidFill>
                            <a:schemeClr val="tx1">
                              <a:lumMod val="85000"/>
                            </a:schemeClr>
                          </a:solidFill>
                          <a:latin typeface="+mn-lt"/>
                          <a:ea typeface="+mn-ea"/>
                          <a:cs typeface="Arial" pitchFamily="34" charset="0"/>
                        </a:rPr>
                        <a:t>0.02</a:t>
                      </a:r>
                    </a:p>
                  </a:txBody>
                  <a:tcPr marL="9522" marR="9522" marT="9522" marB="0" anchor="b"/>
                </a:tc>
              </a:tr>
              <a:tr h="362583">
                <a:tc>
                  <a:txBody>
                    <a:bodyPr/>
                    <a:lstStyle/>
                    <a:p>
                      <a:pPr marL="0" marR="0" algn="ctr">
                        <a:lnSpc>
                          <a:spcPct val="115000"/>
                        </a:lnSpc>
                        <a:spcBef>
                          <a:spcPts val="0"/>
                        </a:spcBef>
                        <a:spcAft>
                          <a:spcPts val="0"/>
                        </a:spcAft>
                      </a:pPr>
                      <a:r>
                        <a:rPr lang="en-US" sz="2000" kern="1200" dirty="0" smtClean="0">
                          <a:ln>
                            <a:noFill/>
                          </a:ln>
                        </a:rPr>
                        <a:t>A1</a:t>
                      </a:r>
                      <a:endParaRPr lang="en-US" sz="2000" kern="1200" dirty="0">
                        <a:ln>
                          <a:noFill/>
                        </a:ln>
                        <a:solidFill>
                          <a:schemeClr val="tx1">
                            <a:lumMod val="85000"/>
                          </a:schemeClr>
                        </a:solidFill>
                        <a:latin typeface="+mn-lt"/>
                        <a:ea typeface="+mn-ea"/>
                        <a:cs typeface="Arial" pitchFamily="34" charset="0"/>
                      </a:endParaRPr>
                    </a:p>
                  </a:txBody>
                  <a:tcPr marL="9522" marR="9522" marT="9522" marB="9522" anchor="ctr"/>
                </a:tc>
                <a:tc>
                  <a:txBody>
                    <a:bodyPr/>
                    <a:lstStyle/>
                    <a:p>
                      <a:pPr algn="ctr" fontAlgn="b"/>
                      <a:r>
                        <a:rPr lang="en-US" sz="2000" kern="1200" dirty="0">
                          <a:ln>
                            <a:noFill/>
                          </a:ln>
                          <a:solidFill>
                            <a:schemeClr val="tx1">
                              <a:lumMod val="85000"/>
                            </a:schemeClr>
                          </a:solidFill>
                          <a:latin typeface="+mn-lt"/>
                          <a:ea typeface="+mn-ea"/>
                          <a:cs typeface="Arial" pitchFamily="34" charset="0"/>
                        </a:rPr>
                        <a:t>0.09</a:t>
                      </a:r>
                    </a:p>
                  </a:txBody>
                  <a:tcPr marL="9522" marR="9522" marT="9522" marB="0" anchor="b"/>
                </a:tc>
              </a:tr>
              <a:tr h="362583">
                <a:tc>
                  <a:txBody>
                    <a:bodyPr/>
                    <a:lstStyle/>
                    <a:p>
                      <a:pPr marL="0" marR="0" algn="ctr">
                        <a:lnSpc>
                          <a:spcPct val="115000"/>
                        </a:lnSpc>
                        <a:spcBef>
                          <a:spcPts val="0"/>
                        </a:spcBef>
                        <a:spcAft>
                          <a:spcPts val="0"/>
                        </a:spcAft>
                      </a:pPr>
                      <a:r>
                        <a:rPr lang="en-US" sz="2000" kern="1200" dirty="0" smtClean="0">
                          <a:ln>
                            <a:noFill/>
                          </a:ln>
                        </a:rPr>
                        <a:t>A2</a:t>
                      </a:r>
                      <a:endParaRPr lang="en-US" sz="2000" kern="1200" dirty="0">
                        <a:ln>
                          <a:noFill/>
                        </a:ln>
                        <a:solidFill>
                          <a:schemeClr val="tx1">
                            <a:lumMod val="85000"/>
                          </a:schemeClr>
                        </a:solidFill>
                        <a:latin typeface="+mn-lt"/>
                        <a:ea typeface="+mn-ea"/>
                        <a:cs typeface="Arial" pitchFamily="34" charset="0"/>
                      </a:endParaRPr>
                    </a:p>
                  </a:txBody>
                  <a:tcPr marL="9522" marR="9522" marT="9522" marB="9522" anchor="ctr"/>
                </a:tc>
                <a:tc>
                  <a:txBody>
                    <a:bodyPr/>
                    <a:lstStyle/>
                    <a:p>
                      <a:pPr algn="ctr" fontAlgn="b"/>
                      <a:r>
                        <a:rPr lang="en-US" sz="2000" kern="1200" dirty="0">
                          <a:ln>
                            <a:noFill/>
                          </a:ln>
                          <a:solidFill>
                            <a:schemeClr val="tx1">
                              <a:lumMod val="85000"/>
                            </a:schemeClr>
                          </a:solidFill>
                          <a:latin typeface="+mn-lt"/>
                          <a:ea typeface="+mn-ea"/>
                          <a:cs typeface="Arial" pitchFamily="34" charset="0"/>
                        </a:rPr>
                        <a:t>0.18</a:t>
                      </a:r>
                    </a:p>
                  </a:txBody>
                  <a:tcPr marL="9522" marR="9522" marT="9522" marB="0" anchor="b"/>
                </a:tc>
              </a:tr>
              <a:tr h="362583">
                <a:tc>
                  <a:txBody>
                    <a:bodyPr/>
                    <a:lstStyle/>
                    <a:p>
                      <a:pPr marL="0" marR="0" algn="ctr">
                        <a:lnSpc>
                          <a:spcPct val="115000"/>
                        </a:lnSpc>
                        <a:spcBef>
                          <a:spcPts val="0"/>
                        </a:spcBef>
                        <a:spcAft>
                          <a:spcPts val="0"/>
                        </a:spcAft>
                      </a:pPr>
                      <a:r>
                        <a:rPr lang="en-US" sz="2000" kern="1200" dirty="0" smtClean="0">
                          <a:ln>
                            <a:noFill/>
                          </a:ln>
                        </a:rPr>
                        <a:t>A3</a:t>
                      </a:r>
                      <a:endParaRPr lang="en-US" sz="2000" kern="1200" dirty="0">
                        <a:ln>
                          <a:noFill/>
                        </a:ln>
                        <a:solidFill>
                          <a:schemeClr val="tx1">
                            <a:lumMod val="85000"/>
                          </a:schemeClr>
                        </a:solidFill>
                        <a:latin typeface="+mn-lt"/>
                        <a:ea typeface="+mn-ea"/>
                        <a:cs typeface="Arial" pitchFamily="34" charset="0"/>
                      </a:endParaRPr>
                    </a:p>
                  </a:txBody>
                  <a:tcPr marL="9522" marR="9522" marT="9522" marB="9522" anchor="ctr"/>
                </a:tc>
                <a:tc>
                  <a:txBody>
                    <a:bodyPr/>
                    <a:lstStyle/>
                    <a:p>
                      <a:pPr algn="ctr" fontAlgn="b"/>
                      <a:r>
                        <a:rPr lang="en-US" sz="2000" kern="1200" dirty="0">
                          <a:ln>
                            <a:noFill/>
                          </a:ln>
                          <a:solidFill>
                            <a:schemeClr val="tx1">
                              <a:lumMod val="85000"/>
                            </a:schemeClr>
                          </a:solidFill>
                          <a:latin typeface="+mn-lt"/>
                          <a:ea typeface="+mn-ea"/>
                          <a:cs typeface="Arial" pitchFamily="34" charset="0"/>
                        </a:rPr>
                        <a:t>0.36</a:t>
                      </a:r>
                    </a:p>
                  </a:txBody>
                  <a:tcPr marL="9522" marR="9522" marT="9522" marB="0" anchor="b"/>
                </a:tc>
              </a:tr>
              <a:tr h="362583">
                <a:tc>
                  <a:txBody>
                    <a:bodyPr/>
                    <a:lstStyle/>
                    <a:p>
                      <a:pPr marL="0" marR="0" algn="ctr">
                        <a:lnSpc>
                          <a:spcPct val="115000"/>
                        </a:lnSpc>
                        <a:spcBef>
                          <a:spcPts val="0"/>
                        </a:spcBef>
                        <a:spcAft>
                          <a:spcPts val="0"/>
                        </a:spcAft>
                      </a:pPr>
                      <a:r>
                        <a:rPr lang="en-US" sz="2000" kern="1200" dirty="0" smtClean="0">
                          <a:ln>
                            <a:noFill/>
                          </a:ln>
                        </a:rPr>
                        <a:t>A4</a:t>
                      </a:r>
                      <a:endParaRPr lang="en-US" sz="2000" kern="1200" dirty="0">
                        <a:ln>
                          <a:noFill/>
                        </a:ln>
                        <a:solidFill>
                          <a:schemeClr val="tx1">
                            <a:lumMod val="85000"/>
                          </a:schemeClr>
                        </a:solidFill>
                        <a:latin typeface="+mn-lt"/>
                        <a:ea typeface="+mn-ea"/>
                        <a:cs typeface="Arial" pitchFamily="34" charset="0"/>
                      </a:endParaRPr>
                    </a:p>
                  </a:txBody>
                  <a:tcPr marL="9522" marR="9522" marT="9522" marB="9522" anchor="ctr"/>
                </a:tc>
                <a:tc>
                  <a:txBody>
                    <a:bodyPr/>
                    <a:lstStyle/>
                    <a:p>
                      <a:pPr algn="ctr" fontAlgn="b"/>
                      <a:r>
                        <a:rPr lang="en-US" sz="2000" kern="1200" dirty="0">
                          <a:ln>
                            <a:noFill/>
                          </a:ln>
                          <a:solidFill>
                            <a:schemeClr val="tx1">
                              <a:lumMod val="85000"/>
                            </a:schemeClr>
                          </a:solidFill>
                          <a:latin typeface="+mn-lt"/>
                          <a:ea typeface="+mn-ea"/>
                          <a:cs typeface="Arial" pitchFamily="34" charset="0"/>
                        </a:rPr>
                        <a:t>0.72</a:t>
                      </a:r>
                    </a:p>
                  </a:txBody>
                  <a:tcPr marL="9522" marR="9522" marT="9522" marB="0" anchor="b"/>
                </a:tc>
              </a:tr>
              <a:tr h="362583">
                <a:tc>
                  <a:txBody>
                    <a:bodyPr/>
                    <a:lstStyle/>
                    <a:p>
                      <a:pPr marL="0" marR="0" algn="ctr">
                        <a:lnSpc>
                          <a:spcPct val="115000"/>
                        </a:lnSpc>
                        <a:spcBef>
                          <a:spcPts val="0"/>
                        </a:spcBef>
                        <a:spcAft>
                          <a:spcPts val="0"/>
                        </a:spcAft>
                      </a:pPr>
                      <a:r>
                        <a:rPr lang="en-US" sz="2000" kern="1200" dirty="0" smtClean="0">
                          <a:ln>
                            <a:noFill/>
                          </a:ln>
                        </a:rPr>
                        <a:t>A5 </a:t>
                      </a:r>
                      <a:endParaRPr lang="en-US" sz="2000" kern="1200" dirty="0">
                        <a:ln>
                          <a:noFill/>
                        </a:ln>
                        <a:solidFill>
                          <a:schemeClr val="tx1">
                            <a:lumMod val="85000"/>
                          </a:schemeClr>
                        </a:solidFill>
                        <a:latin typeface="+mn-lt"/>
                        <a:ea typeface="+mn-ea"/>
                        <a:cs typeface="Arial" pitchFamily="34" charset="0"/>
                      </a:endParaRPr>
                    </a:p>
                  </a:txBody>
                  <a:tcPr marL="9522" marR="9522" marT="9522" marB="9522" anchor="ctr"/>
                </a:tc>
                <a:tc>
                  <a:txBody>
                    <a:bodyPr/>
                    <a:lstStyle/>
                    <a:p>
                      <a:pPr algn="ctr" fontAlgn="b"/>
                      <a:r>
                        <a:rPr lang="en-US" sz="2000" kern="1200" dirty="0">
                          <a:ln>
                            <a:noFill/>
                          </a:ln>
                          <a:solidFill>
                            <a:schemeClr val="tx1">
                              <a:lumMod val="85000"/>
                            </a:schemeClr>
                          </a:solidFill>
                          <a:latin typeface="+mn-lt"/>
                          <a:ea typeface="+mn-ea"/>
                          <a:cs typeface="Arial" pitchFamily="34" charset="0"/>
                        </a:rPr>
                        <a:t>0.33</a:t>
                      </a:r>
                    </a:p>
                  </a:txBody>
                  <a:tcPr marL="9522" marR="9522" marT="9522" marB="0" anchor="b"/>
                </a:tc>
              </a:tr>
              <a:tr h="362583">
                <a:tc>
                  <a:txBody>
                    <a:bodyPr/>
                    <a:lstStyle/>
                    <a:p>
                      <a:pPr marL="0" marR="0" algn="ctr">
                        <a:lnSpc>
                          <a:spcPct val="115000"/>
                        </a:lnSpc>
                        <a:spcBef>
                          <a:spcPts val="0"/>
                        </a:spcBef>
                        <a:spcAft>
                          <a:spcPts val="0"/>
                        </a:spcAft>
                      </a:pPr>
                      <a:r>
                        <a:rPr lang="en-US" sz="2000" kern="1200" dirty="0" smtClean="0">
                          <a:ln>
                            <a:noFill/>
                          </a:ln>
                        </a:rPr>
                        <a:t>A6</a:t>
                      </a:r>
                      <a:endParaRPr lang="en-US" sz="2000" kern="1200" dirty="0">
                        <a:ln>
                          <a:noFill/>
                        </a:ln>
                        <a:solidFill>
                          <a:schemeClr val="tx1">
                            <a:lumMod val="85000"/>
                          </a:schemeClr>
                        </a:solidFill>
                        <a:latin typeface="+mn-lt"/>
                        <a:ea typeface="+mn-ea"/>
                        <a:cs typeface="Arial" pitchFamily="34" charset="0"/>
                      </a:endParaRPr>
                    </a:p>
                  </a:txBody>
                  <a:tcPr marL="9522" marR="9522" marT="9522" marB="9522" anchor="ctr"/>
                </a:tc>
                <a:tc>
                  <a:txBody>
                    <a:bodyPr/>
                    <a:lstStyle/>
                    <a:p>
                      <a:pPr algn="ctr" fontAlgn="b"/>
                      <a:r>
                        <a:rPr lang="en-US" sz="2000" kern="1200" dirty="0">
                          <a:ln>
                            <a:noFill/>
                          </a:ln>
                          <a:solidFill>
                            <a:schemeClr val="tx1">
                              <a:lumMod val="85000"/>
                            </a:schemeClr>
                          </a:solidFill>
                          <a:latin typeface="+mn-lt"/>
                          <a:ea typeface="+mn-ea"/>
                          <a:cs typeface="Arial" pitchFamily="34" charset="0"/>
                        </a:rPr>
                        <a:t>0.66</a:t>
                      </a:r>
                    </a:p>
                  </a:txBody>
                  <a:tcPr marL="9522" marR="9522" marT="9522" marB="0" anchor="b"/>
                </a:tc>
              </a:tr>
              <a:tr h="362583">
                <a:tc>
                  <a:txBody>
                    <a:bodyPr/>
                    <a:lstStyle/>
                    <a:p>
                      <a:pPr marL="0" marR="0" algn="ctr">
                        <a:lnSpc>
                          <a:spcPct val="115000"/>
                        </a:lnSpc>
                        <a:spcBef>
                          <a:spcPts val="0"/>
                        </a:spcBef>
                        <a:spcAft>
                          <a:spcPts val="0"/>
                        </a:spcAft>
                      </a:pPr>
                      <a:r>
                        <a:rPr lang="en-US" sz="2000" kern="1200" dirty="0" smtClean="0">
                          <a:ln>
                            <a:noFill/>
                          </a:ln>
                        </a:rPr>
                        <a:t>A7</a:t>
                      </a:r>
                      <a:endParaRPr lang="en-US" sz="2000" kern="1200" dirty="0">
                        <a:ln>
                          <a:noFill/>
                        </a:ln>
                        <a:solidFill>
                          <a:schemeClr val="tx1">
                            <a:lumMod val="85000"/>
                          </a:schemeClr>
                        </a:solidFill>
                        <a:latin typeface="+mn-lt"/>
                        <a:ea typeface="+mn-ea"/>
                        <a:cs typeface="Arial" pitchFamily="34" charset="0"/>
                      </a:endParaRPr>
                    </a:p>
                  </a:txBody>
                  <a:tcPr marL="9522" marR="9522" marT="9522" marB="9522" anchor="ctr"/>
                </a:tc>
                <a:tc>
                  <a:txBody>
                    <a:bodyPr/>
                    <a:lstStyle/>
                    <a:p>
                      <a:pPr algn="ctr" fontAlgn="b"/>
                      <a:r>
                        <a:rPr lang="en-US" sz="2000" kern="1200" dirty="0">
                          <a:ln>
                            <a:noFill/>
                          </a:ln>
                          <a:solidFill>
                            <a:schemeClr val="tx1">
                              <a:lumMod val="85000"/>
                            </a:schemeClr>
                          </a:solidFill>
                          <a:latin typeface="+mn-lt"/>
                          <a:ea typeface="+mn-ea"/>
                          <a:cs typeface="Arial" pitchFamily="34" charset="0"/>
                        </a:rPr>
                        <a:t>1.32</a:t>
                      </a:r>
                    </a:p>
                  </a:txBody>
                  <a:tcPr marL="9522" marR="9522" marT="9522" marB="0" anchor="b"/>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912233833"/>
              </p:ext>
            </p:extLst>
          </p:nvPr>
        </p:nvGraphicFramePr>
        <p:xfrm>
          <a:off x="6703636" y="2091306"/>
          <a:ext cx="4389085" cy="3364584"/>
        </p:xfrm>
        <a:graphic>
          <a:graphicData uri="http://schemas.openxmlformats.org/drawingml/2006/table">
            <a:tbl>
              <a:tblPr firstRow="1" bandRow="1">
                <a:tableStyleId>{69012ECD-51FC-41F1-AA8D-1B2483CD663E}</a:tableStyleId>
              </a:tblPr>
              <a:tblGrid>
                <a:gridCol w="2275472"/>
                <a:gridCol w="2113613"/>
              </a:tblGrid>
              <a:tr h="394229">
                <a:tc>
                  <a:txBody>
                    <a:bodyPr/>
                    <a:lstStyle/>
                    <a:p>
                      <a:pPr marL="0" marR="0" indent="0" algn="ctr" defTabSz="1088291" rtl="0" eaLnBrk="1" fontAlgn="auto" latinLnBrk="0" hangingPunct="1">
                        <a:lnSpc>
                          <a:spcPct val="100000"/>
                        </a:lnSpc>
                        <a:spcBef>
                          <a:spcPts val="0"/>
                        </a:spcBef>
                        <a:spcAft>
                          <a:spcPts val="0"/>
                        </a:spcAft>
                        <a:buClrTx/>
                        <a:buSzTx/>
                        <a:buFontTx/>
                        <a:buNone/>
                        <a:tabLst/>
                        <a:defRPr/>
                      </a:pPr>
                      <a:r>
                        <a:rPr lang="en-US" sz="2000" kern="1200" dirty="0">
                          <a:ln w="12700" cap="rnd" cmpd="sng">
                            <a:noFill/>
                            <a:prstDash val="solid"/>
                          </a:ln>
                          <a:effectLst/>
                        </a:rPr>
                        <a:t>Instance types</a:t>
                      </a:r>
                      <a:endParaRPr lang="en-US" sz="2000" b="0" kern="1200" dirty="0">
                        <a:ln w="12700" cap="rnd" cmpd="sng">
                          <a:noFill/>
                          <a:prstDash val="solid"/>
                        </a:ln>
                        <a:solidFill>
                          <a:schemeClr val="tx1"/>
                        </a:solidFill>
                        <a:effectLst/>
                        <a:latin typeface="+mn-lt"/>
                        <a:ea typeface="+mn-ea"/>
                        <a:cs typeface="Arial" pitchFamily="34" charset="0"/>
                      </a:endParaRPr>
                    </a:p>
                  </a:txBody>
                  <a:tcPr marL="9522" marR="9522" marT="9522" marB="9522"/>
                </a:tc>
                <a:tc>
                  <a:txBody>
                    <a:bodyPr/>
                    <a:lstStyle/>
                    <a:p>
                      <a:pPr marL="0" marR="0" indent="0" algn="ctr" defTabSz="1088291" rtl="0" eaLnBrk="1" fontAlgn="auto" latinLnBrk="0" hangingPunct="1">
                        <a:lnSpc>
                          <a:spcPct val="100000"/>
                        </a:lnSpc>
                        <a:spcBef>
                          <a:spcPts val="0"/>
                        </a:spcBef>
                        <a:spcAft>
                          <a:spcPts val="0"/>
                        </a:spcAft>
                        <a:buClrTx/>
                        <a:buSzTx/>
                        <a:buFontTx/>
                        <a:buNone/>
                        <a:tabLst/>
                        <a:defRPr/>
                      </a:pPr>
                      <a:r>
                        <a:rPr lang="en-US" sz="2000" kern="1200" dirty="0" smtClean="0">
                          <a:ln w="12700" cap="rnd" cmpd="sng">
                            <a:noFill/>
                            <a:prstDash val="solid"/>
                          </a:ln>
                          <a:effectLst/>
                        </a:rPr>
                        <a:t>Price per hour</a:t>
                      </a:r>
                      <a:endParaRPr lang="en-US" sz="2000" b="0" kern="1200" dirty="0">
                        <a:ln w="12700" cap="rnd" cmpd="sng">
                          <a:noFill/>
                          <a:prstDash val="solid"/>
                        </a:ln>
                        <a:solidFill>
                          <a:schemeClr val="tx1"/>
                        </a:solidFill>
                        <a:effectLst/>
                        <a:latin typeface="+mn-lt"/>
                        <a:ea typeface="+mn-ea"/>
                        <a:cs typeface="Arial" pitchFamily="34" charset="0"/>
                      </a:endParaRPr>
                    </a:p>
                  </a:txBody>
                  <a:tcPr marL="9522" marR="9522" marT="9522" marB="9522"/>
                </a:tc>
              </a:tr>
              <a:tr h="362583">
                <a:tc>
                  <a:txBody>
                    <a:bodyPr/>
                    <a:lstStyle/>
                    <a:p>
                      <a:pPr marL="0" marR="0" algn="ctr">
                        <a:lnSpc>
                          <a:spcPct val="115000"/>
                        </a:lnSpc>
                        <a:spcBef>
                          <a:spcPts val="0"/>
                        </a:spcBef>
                        <a:spcAft>
                          <a:spcPts val="0"/>
                        </a:spcAft>
                      </a:pPr>
                      <a:r>
                        <a:rPr lang="en-US" sz="2000" kern="1200" smtClean="0">
                          <a:ln>
                            <a:noFill/>
                          </a:ln>
                        </a:rPr>
                        <a:t>D1</a:t>
                      </a:r>
                      <a:endParaRPr lang="en-US" sz="2000" kern="1200" dirty="0">
                        <a:ln>
                          <a:noFill/>
                        </a:ln>
                        <a:solidFill>
                          <a:schemeClr val="tx1">
                            <a:lumMod val="85000"/>
                          </a:schemeClr>
                        </a:solidFill>
                        <a:latin typeface="+mn-lt"/>
                        <a:ea typeface="+mn-ea"/>
                        <a:cs typeface="Arial" pitchFamily="34" charset="0"/>
                      </a:endParaRPr>
                    </a:p>
                  </a:txBody>
                  <a:tcPr marL="9522" marR="9522" marT="9522" marB="9522" anchor="ctr"/>
                </a:tc>
                <a:tc>
                  <a:txBody>
                    <a:bodyPr/>
                    <a:lstStyle/>
                    <a:p>
                      <a:pPr algn="ctr" fontAlgn="b"/>
                      <a:r>
                        <a:rPr lang="en-US" sz="2000" kern="1200" dirty="0" smtClean="0">
                          <a:ln>
                            <a:noFill/>
                          </a:ln>
                          <a:solidFill>
                            <a:schemeClr val="tx1">
                              <a:lumMod val="85000"/>
                            </a:schemeClr>
                          </a:solidFill>
                          <a:latin typeface="+mn-lt"/>
                          <a:ea typeface="+mn-ea"/>
                          <a:cs typeface="Arial" pitchFamily="34" charset="0"/>
                        </a:rPr>
                        <a:t>0.171</a:t>
                      </a:r>
                      <a:endParaRPr lang="en-US" sz="2000" kern="1200" dirty="0">
                        <a:ln>
                          <a:noFill/>
                        </a:ln>
                        <a:solidFill>
                          <a:schemeClr val="tx1">
                            <a:lumMod val="85000"/>
                          </a:schemeClr>
                        </a:solidFill>
                        <a:latin typeface="+mn-lt"/>
                        <a:ea typeface="+mn-ea"/>
                        <a:cs typeface="Arial" pitchFamily="34" charset="0"/>
                      </a:endParaRPr>
                    </a:p>
                  </a:txBody>
                  <a:tcPr marL="9522" marR="9522" marT="9522" marB="0" anchor="b"/>
                </a:tc>
              </a:tr>
              <a:tr h="362583">
                <a:tc>
                  <a:txBody>
                    <a:bodyPr/>
                    <a:lstStyle/>
                    <a:p>
                      <a:pPr marL="0" marR="0" algn="ctr">
                        <a:lnSpc>
                          <a:spcPct val="115000"/>
                        </a:lnSpc>
                        <a:spcBef>
                          <a:spcPts val="0"/>
                        </a:spcBef>
                        <a:spcAft>
                          <a:spcPts val="0"/>
                        </a:spcAft>
                      </a:pPr>
                      <a:r>
                        <a:rPr lang="en-US" sz="2000" kern="1200" dirty="0" smtClean="0">
                          <a:ln>
                            <a:noFill/>
                          </a:ln>
                        </a:rPr>
                        <a:t>D2</a:t>
                      </a:r>
                      <a:endParaRPr lang="en-US" sz="2000" kern="1200" dirty="0">
                        <a:ln>
                          <a:noFill/>
                        </a:ln>
                        <a:solidFill>
                          <a:schemeClr val="tx1">
                            <a:lumMod val="85000"/>
                          </a:schemeClr>
                        </a:solidFill>
                        <a:latin typeface="+mn-lt"/>
                        <a:ea typeface="+mn-ea"/>
                        <a:cs typeface="Arial" pitchFamily="34" charset="0"/>
                      </a:endParaRPr>
                    </a:p>
                  </a:txBody>
                  <a:tcPr marL="9522" marR="9522" marT="9522" marB="9522" anchor="ctr"/>
                </a:tc>
                <a:tc>
                  <a:txBody>
                    <a:bodyPr/>
                    <a:lstStyle/>
                    <a:p>
                      <a:pPr algn="ctr" fontAlgn="b"/>
                      <a:r>
                        <a:rPr lang="en-US" sz="2000" kern="1200" dirty="0" smtClean="0">
                          <a:ln>
                            <a:noFill/>
                          </a:ln>
                          <a:solidFill>
                            <a:schemeClr val="tx1">
                              <a:lumMod val="85000"/>
                            </a:schemeClr>
                          </a:solidFill>
                          <a:latin typeface="+mn-lt"/>
                          <a:ea typeface="+mn-ea"/>
                          <a:cs typeface="Arial" pitchFamily="34" charset="0"/>
                        </a:rPr>
                        <a:t>0.342</a:t>
                      </a:r>
                      <a:endParaRPr lang="en-US" sz="2000" kern="1200" dirty="0">
                        <a:ln>
                          <a:noFill/>
                        </a:ln>
                        <a:solidFill>
                          <a:schemeClr val="tx1">
                            <a:lumMod val="85000"/>
                          </a:schemeClr>
                        </a:solidFill>
                        <a:latin typeface="+mn-lt"/>
                        <a:ea typeface="+mn-ea"/>
                        <a:cs typeface="Arial" pitchFamily="34" charset="0"/>
                      </a:endParaRPr>
                    </a:p>
                  </a:txBody>
                  <a:tcPr marL="9522" marR="9522" marT="9522" marB="0" anchor="b"/>
                </a:tc>
              </a:tr>
              <a:tr h="362583">
                <a:tc>
                  <a:txBody>
                    <a:bodyPr/>
                    <a:lstStyle/>
                    <a:p>
                      <a:pPr marL="0" marR="0" algn="ctr">
                        <a:lnSpc>
                          <a:spcPct val="115000"/>
                        </a:lnSpc>
                        <a:spcBef>
                          <a:spcPts val="0"/>
                        </a:spcBef>
                        <a:spcAft>
                          <a:spcPts val="0"/>
                        </a:spcAft>
                      </a:pPr>
                      <a:r>
                        <a:rPr lang="en-US" sz="2000" kern="1200" dirty="0" smtClean="0">
                          <a:ln>
                            <a:noFill/>
                          </a:ln>
                        </a:rPr>
                        <a:t>D3</a:t>
                      </a:r>
                      <a:endParaRPr lang="en-US" sz="2000" kern="1200" dirty="0">
                        <a:ln>
                          <a:noFill/>
                        </a:ln>
                        <a:solidFill>
                          <a:schemeClr val="tx1">
                            <a:lumMod val="85000"/>
                          </a:schemeClr>
                        </a:solidFill>
                        <a:latin typeface="+mn-lt"/>
                        <a:ea typeface="+mn-ea"/>
                        <a:cs typeface="Arial" pitchFamily="34" charset="0"/>
                      </a:endParaRPr>
                    </a:p>
                  </a:txBody>
                  <a:tcPr marL="9522" marR="9522" marT="9522" marB="9522" anchor="ctr"/>
                </a:tc>
                <a:tc>
                  <a:txBody>
                    <a:bodyPr/>
                    <a:lstStyle/>
                    <a:p>
                      <a:pPr algn="ctr" fontAlgn="b"/>
                      <a:r>
                        <a:rPr lang="en-US" sz="2000" kern="1200" dirty="0" smtClean="0">
                          <a:ln>
                            <a:noFill/>
                          </a:ln>
                          <a:solidFill>
                            <a:schemeClr val="tx1">
                              <a:lumMod val="85000"/>
                            </a:schemeClr>
                          </a:solidFill>
                          <a:latin typeface="+mn-lt"/>
                          <a:ea typeface="+mn-ea"/>
                          <a:cs typeface="Arial" pitchFamily="34" charset="0"/>
                        </a:rPr>
                        <a:t>0.684</a:t>
                      </a:r>
                      <a:endParaRPr lang="en-US" sz="2000" kern="1200" dirty="0">
                        <a:ln>
                          <a:noFill/>
                        </a:ln>
                        <a:solidFill>
                          <a:schemeClr val="tx1">
                            <a:lumMod val="85000"/>
                          </a:schemeClr>
                        </a:solidFill>
                        <a:latin typeface="+mn-lt"/>
                        <a:ea typeface="+mn-ea"/>
                        <a:cs typeface="Arial" pitchFamily="34" charset="0"/>
                      </a:endParaRPr>
                    </a:p>
                  </a:txBody>
                  <a:tcPr marL="9522" marR="9522" marT="9522" marB="0" anchor="b"/>
                </a:tc>
              </a:tr>
              <a:tr h="362583">
                <a:tc>
                  <a:txBody>
                    <a:bodyPr/>
                    <a:lstStyle/>
                    <a:p>
                      <a:pPr marL="0" marR="0" algn="ctr">
                        <a:lnSpc>
                          <a:spcPct val="115000"/>
                        </a:lnSpc>
                        <a:spcBef>
                          <a:spcPts val="0"/>
                        </a:spcBef>
                        <a:spcAft>
                          <a:spcPts val="0"/>
                        </a:spcAft>
                      </a:pPr>
                      <a:r>
                        <a:rPr lang="en-US" sz="2000" kern="1200" dirty="0" smtClean="0">
                          <a:ln>
                            <a:noFill/>
                          </a:ln>
                        </a:rPr>
                        <a:t>D4</a:t>
                      </a:r>
                      <a:endParaRPr lang="en-US" sz="2000" kern="1200" dirty="0">
                        <a:ln>
                          <a:noFill/>
                        </a:ln>
                        <a:solidFill>
                          <a:schemeClr val="tx1">
                            <a:lumMod val="85000"/>
                          </a:schemeClr>
                        </a:solidFill>
                        <a:latin typeface="+mn-lt"/>
                        <a:ea typeface="+mn-ea"/>
                        <a:cs typeface="Arial" pitchFamily="34" charset="0"/>
                      </a:endParaRPr>
                    </a:p>
                  </a:txBody>
                  <a:tcPr marL="9522" marR="9522" marT="9522" marB="9522" anchor="ctr"/>
                </a:tc>
                <a:tc>
                  <a:txBody>
                    <a:bodyPr/>
                    <a:lstStyle/>
                    <a:p>
                      <a:pPr algn="ctr" fontAlgn="b"/>
                      <a:r>
                        <a:rPr lang="en-US" sz="2000" kern="1200" dirty="0" smtClean="0">
                          <a:ln>
                            <a:noFill/>
                          </a:ln>
                          <a:solidFill>
                            <a:schemeClr val="tx1">
                              <a:lumMod val="85000"/>
                            </a:schemeClr>
                          </a:solidFill>
                          <a:latin typeface="+mn-lt"/>
                          <a:ea typeface="+mn-ea"/>
                          <a:cs typeface="Arial" pitchFamily="34" charset="0"/>
                        </a:rPr>
                        <a:t>1.368</a:t>
                      </a:r>
                      <a:endParaRPr lang="en-US" sz="2000" kern="1200" dirty="0">
                        <a:ln>
                          <a:noFill/>
                        </a:ln>
                        <a:solidFill>
                          <a:schemeClr val="tx1">
                            <a:lumMod val="85000"/>
                          </a:schemeClr>
                        </a:solidFill>
                        <a:latin typeface="+mn-lt"/>
                        <a:ea typeface="+mn-ea"/>
                        <a:cs typeface="Arial" pitchFamily="34" charset="0"/>
                      </a:endParaRPr>
                    </a:p>
                  </a:txBody>
                  <a:tcPr marL="9522" marR="9522" marT="9522" marB="0" anchor="b"/>
                </a:tc>
              </a:tr>
              <a:tr h="362583">
                <a:tc>
                  <a:txBody>
                    <a:bodyPr/>
                    <a:lstStyle/>
                    <a:p>
                      <a:pPr marL="0" marR="0" algn="ctr">
                        <a:lnSpc>
                          <a:spcPct val="115000"/>
                        </a:lnSpc>
                        <a:spcBef>
                          <a:spcPts val="0"/>
                        </a:spcBef>
                        <a:spcAft>
                          <a:spcPts val="0"/>
                        </a:spcAft>
                      </a:pPr>
                      <a:r>
                        <a:rPr lang="en-US" sz="2000" kern="1200" dirty="0" smtClean="0">
                          <a:ln>
                            <a:noFill/>
                          </a:ln>
                        </a:rPr>
                        <a:t>D11</a:t>
                      </a:r>
                      <a:endParaRPr lang="en-US" sz="2000" kern="1200" dirty="0">
                        <a:ln>
                          <a:noFill/>
                        </a:ln>
                        <a:solidFill>
                          <a:schemeClr val="tx1">
                            <a:lumMod val="85000"/>
                          </a:schemeClr>
                        </a:solidFill>
                        <a:latin typeface="+mn-lt"/>
                        <a:ea typeface="+mn-ea"/>
                        <a:cs typeface="Arial" pitchFamily="34" charset="0"/>
                      </a:endParaRPr>
                    </a:p>
                  </a:txBody>
                  <a:tcPr marL="9522" marR="9522" marT="9522" marB="9522" anchor="ctr"/>
                </a:tc>
                <a:tc>
                  <a:txBody>
                    <a:bodyPr/>
                    <a:lstStyle/>
                    <a:p>
                      <a:pPr algn="ctr" fontAlgn="b"/>
                      <a:r>
                        <a:rPr lang="en-US" sz="2000" kern="1200" dirty="0" smtClean="0">
                          <a:ln>
                            <a:noFill/>
                          </a:ln>
                          <a:solidFill>
                            <a:schemeClr val="tx1">
                              <a:lumMod val="85000"/>
                            </a:schemeClr>
                          </a:solidFill>
                          <a:latin typeface="+mn-lt"/>
                          <a:ea typeface="+mn-ea"/>
                          <a:cs typeface="Arial" pitchFamily="34" charset="0"/>
                        </a:rPr>
                        <a:t>0.403</a:t>
                      </a:r>
                      <a:endParaRPr lang="en-US" sz="2000" kern="1200" dirty="0">
                        <a:ln>
                          <a:noFill/>
                        </a:ln>
                        <a:solidFill>
                          <a:schemeClr val="tx1">
                            <a:lumMod val="85000"/>
                          </a:schemeClr>
                        </a:solidFill>
                        <a:latin typeface="+mn-lt"/>
                        <a:ea typeface="+mn-ea"/>
                        <a:cs typeface="Arial" pitchFamily="34" charset="0"/>
                      </a:endParaRPr>
                    </a:p>
                  </a:txBody>
                  <a:tcPr marL="9522" marR="9522" marT="9522" marB="0" anchor="b"/>
                </a:tc>
              </a:tr>
              <a:tr h="362583">
                <a:tc>
                  <a:txBody>
                    <a:bodyPr/>
                    <a:lstStyle/>
                    <a:p>
                      <a:pPr marL="0" marR="0" algn="ctr">
                        <a:lnSpc>
                          <a:spcPct val="115000"/>
                        </a:lnSpc>
                        <a:spcBef>
                          <a:spcPts val="0"/>
                        </a:spcBef>
                        <a:spcAft>
                          <a:spcPts val="0"/>
                        </a:spcAft>
                      </a:pPr>
                      <a:r>
                        <a:rPr lang="en-US" sz="2000" kern="1200" dirty="0" smtClean="0">
                          <a:ln>
                            <a:noFill/>
                          </a:ln>
                        </a:rPr>
                        <a:t>D12</a:t>
                      </a:r>
                      <a:endParaRPr lang="en-US" sz="2000" kern="1200" dirty="0">
                        <a:ln>
                          <a:noFill/>
                        </a:ln>
                        <a:solidFill>
                          <a:schemeClr val="tx1">
                            <a:lumMod val="85000"/>
                          </a:schemeClr>
                        </a:solidFill>
                        <a:latin typeface="+mn-lt"/>
                        <a:ea typeface="+mn-ea"/>
                        <a:cs typeface="Arial" pitchFamily="34" charset="0"/>
                      </a:endParaRPr>
                    </a:p>
                  </a:txBody>
                  <a:tcPr marL="9522" marR="9522" marT="9522" marB="9522" anchor="ctr"/>
                </a:tc>
                <a:tc>
                  <a:txBody>
                    <a:bodyPr/>
                    <a:lstStyle/>
                    <a:p>
                      <a:pPr algn="ctr" fontAlgn="b"/>
                      <a:r>
                        <a:rPr lang="en-US" sz="2000" kern="1200" dirty="0" smtClean="0">
                          <a:ln>
                            <a:noFill/>
                          </a:ln>
                          <a:solidFill>
                            <a:schemeClr val="tx1">
                              <a:lumMod val="85000"/>
                            </a:schemeClr>
                          </a:solidFill>
                          <a:latin typeface="+mn-lt"/>
                          <a:ea typeface="+mn-ea"/>
                          <a:cs typeface="Arial" pitchFamily="34" charset="0"/>
                        </a:rPr>
                        <a:t>0.806</a:t>
                      </a:r>
                      <a:endParaRPr lang="en-US" sz="2000" kern="1200" dirty="0">
                        <a:ln>
                          <a:noFill/>
                        </a:ln>
                        <a:solidFill>
                          <a:schemeClr val="tx1">
                            <a:lumMod val="85000"/>
                          </a:schemeClr>
                        </a:solidFill>
                        <a:latin typeface="+mn-lt"/>
                        <a:ea typeface="+mn-ea"/>
                        <a:cs typeface="Arial" pitchFamily="34" charset="0"/>
                      </a:endParaRPr>
                    </a:p>
                  </a:txBody>
                  <a:tcPr marL="9522" marR="9522" marT="9522" marB="0" anchor="b"/>
                </a:tc>
              </a:tr>
              <a:tr h="383407">
                <a:tc>
                  <a:txBody>
                    <a:bodyPr/>
                    <a:lstStyle/>
                    <a:p>
                      <a:pPr marL="0" marR="0" algn="ctr">
                        <a:lnSpc>
                          <a:spcPct val="115000"/>
                        </a:lnSpc>
                        <a:spcBef>
                          <a:spcPts val="0"/>
                        </a:spcBef>
                        <a:spcAft>
                          <a:spcPts val="0"/>
                        </a:spcAft>
                      </a:pPr>
                      <a:r>
                        <a:rPr lang="en-US" sz="2000" kern="1200" dirty="0" smtClean="0">
                          <a:ln>
                            <a:noFill/>
                          </a:ln>
                        </a:rPr>
                        <a:t>D13</a:t>
                      </a:r>
                      <a:endParaRPr lang="en-US" sz="2000" kern="1200" dirty="0">
                        <a:ln>
                          <a:noFill/>
                        </a:ln>
                        <a:solidFill>
                          <a:schemeClr val="tx1">
                            <a:lumMod val="85000"/>
                          </a:schemeClr>
                        </a:solidFill>
                        <a:latin typeface="+mn-lt"/>
                        <a:ea typeface="+mn-ea"/>
                        <a:cs typeface="Arial" pitchFamily="34" charset="0"/>
                      </a:endParaRPr>
                    </a:p>
                  </a:txBody>
                  <a:tcPr marL="9522" marR="9522" marT="9522" marB="9522" anchor="ctr"/>
                </a:tc>
                <a:tc>
                  <a:txBody>
                    <a:bodyPr/>
                    <a:lstStyle/>
                    <a:p>
                      <a:pPr algn="ctr" fontAlgn="b"/>
                      <a:r>
                        <a:rPr lang="en-US" sz="2000" kern="1200" dirty="0" smtClean="0">
                          <a:ln>
                            <a:noFill/>
                          </a:ln>
                          <a:solidFill>
                            <a:schemeClr val="tx1">
                              <a:lumMod val="85000"/>
                            </a:schemeClr>
                          </a:solidFill>
                          <a:latin typeface="+mn-lt"/>
                          <a:ea typeface="+mn-ea"/>
                          <a:cs typeface="Arial" pitchFamily="34" charset="0"/>
                        </a:rPr>
                        <a:t>1.451</a:t>
                      </a:r>
                      <a:endParaRPr lang="en-US" sz="2000" kern="1200" dirty="0">
                        <a:ln>
                          <a:noFill/>
                        </a:ln>
                        <a:solidFill>
                          <a:schemeClr val="tx1">
                            <a:lumMod val="85000"/>
                          </a:schemeClr>
                        </a:solidFill>
                        <a:latin typeface="+mn-lt"/>
                        <a:ea typeface="+mn-ea"/>
                        <a:cs typeface="Arial" pitchFamily="34" charset="0"/>
                      </a:endParaRPr>
                    </a:p>
                  </a:txBody>
                  <a:tcPr marL="9522" marR="9522" marT="9522" marB="0" anchor="b"/>
                </a:tc>
              </a:tr>
              <a:tr h="362583">
                <a:tc>
                  <a:txBody>
                    <a:bodyPr/>
                    <a:lstStyle/>
                    <a:p>
                      <a:pPr marL="0" marR="0" algn="ctr">
                        <a:lnSpc>
                          <a:spcPct val="115000"/>
                        </a:lnSpc>
                        <a:spcBef>
                          <a:spcPts val="0"/>
                        </a:spcBef>
                        <a:spcAft>
                          <a:spcPts val="0"/>
                        </a:spcAft>
                      </a:pPr>
                      <a:r>
                        <a:rPr lang="en-US" sz="2000" kern="1200" dirty="0" smtClean="0">
                          <a:ln>
                            <a:noFill/>
                          </a:ln>
                        </a:rPr>
                        <a:t>D14</a:t>
                      </a:r>
                      <a:endParaRPr lang="en-US" sz="2000" kern="1200" dirty="0">
                        <a:ln>
                          <a:noFill/>
                        </a:ln>
                        <a:solidFill>
                          <a:schemeClr val="tx1">
                            <a:lumMod val="85000"/>
                          </a:schemeClr>
                        </a:solidFill>
                        <a:latin typeface="+mn-lt"/>
                        <a:ea typeface="+mn-ea"/>
                        <a:cs typeface="Arial" pitchFamily="34" charset="0"/>
                      </a:endParaRPr>
                    </a:p>
                  </a:txBody>
                  <a:tcPr marL="9522" marR="9522" marT="9522" marB="9522" anchor="ctr"/>
                </a:tc>
                <a:tc>
                  <a:txBody>
                    <a:bodyPr/>
                    <a:lstStyle/>
                    <a:p>
                      <a:pPr algn="ctr" fontAlgn="b"/>
                      <a:r>
                        <a:rPr lang="en-US" sz="2000" kern="1200" dirty="0" smtClean="0">
                          <a:ln>
                            <a:noFill/>
                          </a:ln>
                          <a:solidFill>
                            <a:schemeClr val="tx1">
                              <a:lumMod val="85000"/>
                            </a:schemeClr>
                          </a:solidFill>
                          <a:latin typeface="+mn-lt"/>
                          <a:ea typeface="+mn-ea"/>
                          <a:cs typeface="Arial" pitchFamily="34" charset="0"/>
                        </a:rPr>
                        <a:t>2.611</a:t>
                      </a:r>
                      <a:endParaRPr lang="en-US" sz="2000" kern="1200" dirty="0">
                        <a:ln>
                          <a:noFill/>
                        </a:ln>
                        <a:solidFill>
                          <a:schemeClr val="tx1">
                            <a:lumMod val="85000"/>
                          </a:schemeClr>
                        </a:solidFill>
                        <a:latin typeface="+mn-lt"/>
                        <a:ea typeface="+mn-ea"/>
                        <a:cs typeface="Arial" pitchFamily="34" charset="0"/>
                      </a:endParaRPr>
                    </a:p>
                  </a:txBody>
                  <a:tcPr marL="9522" marR="9522" marT="9522" marB="0" anchor="b"/>
                </a:tc>
              </a:tr>
            </a:tbl>
          </a:graphicData>
        </a:graphic>
      </p:graphicFrame>
      <p:cxnSp>
        <p:nvCxnSpPr>
          <p:cNvPr id="5" name="Straight Connector 4"/>
          <p:cNvCxnSpPr/>
          <p:nvPr/>
        </p:nvCxnSpPr>
        <p:spPr>
          <a:xfrm>
            <a:off x="5567871" y="2483080"/>
            <a:ext cx="970874" cy="0"/>
          </a:xfrm>
          <a:prstGeom prst="line">
            <a:avLst/>
          </a:prstGeom>
          <a:ln w="9525">
            <a:solidFill>
              <a:schemeClr val="bg1">
                <a:lumMod val="65000"/>
              </a:schemeClr>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555659" y="5032599"/>
            <a:ext cx="970874" cy="0"/>
          </a:xfrm>
          <a:prstGeom prst="line">
            <a:avLst/>
          </a:prstGeom>
          <a:ln w="9525">
            <a:solidFill>
              <a:schemeClr val="bg1">
                <a:lumMod val="65000"/>
              </a:schemeClr>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3777721"/>
      </p:ext>
    </p:extLst>
  </p:cSld>
  <p:clrMapOvr>
    <a:masterClrMapping/>
  </p:clrMapOvr>
  <p:transition spd="med">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Instance types - cost</a:t>
            </a:r>
            <a:endParaRPr lang="en-US" dirty="0"/>
          </a:p>
        </p:txBody>
      </p:sp>
      <p:graphicFrame>
        <p:nvGraphicFramePr>
          <p:cNvPr id="7" name="Table 6"/>
          <p:cNvGraphicFramePr>
            <a:graphicFrameLocks noGrp="1"/>
          </p:cNvGraphicFramePr>
          <p:nvPr>
            <p:extLst/>
          </p:nvPr>
        </p:nvGraphicFramePr>
        <p:xfrm>
          <a:off x="567899" y="1412569"/>
          <a:ext cx="5044499" cy="3899033"/>
        </p:xfrm>
        <a:graphic>
          <a:graphicData uri="http://schemas.openxmlformats.org/drawingml/2006/table">
            <a:tbl>
              <a:tblPr firstRow="1" bandRow="1">
                <a:tableStyleId>{5C22544A-7EE6-4342-B048-85BDC9FD1C3A}</a:tableStyleId>
              </a:tblPr>
              <a:tblGrid>
                <a:gridCol w="2430608"/>
                <a:gridCol w="2613891"/>
              </a:tblGrid>
              <a:tr h="457016">
                <a:tc>
                  <a:txBody>
                    <a:bodyPr/>
                    <a:lstStyle/>
                    <a:p>
                      <a:pPr marL="0" marR="0" indent="0" algn="l" defTabSz="1088291" rtl="0" eaLnBrk="1" fontAlgn="auto" latinLnBrk="0" hangingPunct="1">
                        <a:lnSpc>
                          <a:spcPct val="100000"/>
                        </a:lnSpc>
                        <a:spcBef>
                          <a:spcPts val="0"/>
                        </a:spcBef>
                        <a:spcAft>
                          <a:spcPts val="0"/>
                        </a:spcAft>
                        <a:buClrTx/>
                        <a:buSzTx/>
                        <a:buFontTx/>
                        <a:buNone/>
                        <a:tabLst/>
                        <a:defRPr/>
                      </a:pPr>
                      <a:r>
                        <a:rPr lang="en-US" sz="2400" b="0" kern="1200" dirty="0">
                          <a:ln w="12700" cap="rnd" cmpd="sng">
                            <a:noFill/>
                            <a:prstDash val="solid"/>
                          </a:ln>
                          <a:solidFill>
                            <a:schemeClr val="tx1"/>
                          </a:solidFill>
                          <a:effectLst/>
                          <a:latin typeface="+mn-lt"/>
                          <a:ea typeface="+mn-ea"/>
                          <a:cs typeface="Arial" pitchFamily="34" charset="0"/>
                        </a:rPr>
                        <a:t>Instance types</a:t>
                      </a:r>
                    </a:p>
                  </a:txBody>
                  <a:tcPr marL="9522" marR="9522" marT="9522" marB="952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1088291" rtl="0" eaLnBrk="1" fontAlgn="auto" latinLnBrk="0" hangingPunct="1">
                        <a:lnSpc>
                          <a:spcPct val="100000"/>
                        </a:lnSpc>
                        <a:spcBef>
                          <a:spcPts val="0"/>
                        </a:spcBef>
                        <a:spcAft>
                          <a:spcPts val="0"/>
                        </a:spcAft>
                        <a:buClrTx/>
                        <a:buSzTx/>
                        <a:buFontTx/>
                        <a:buNone/>
                        <a:tabLst/>
                        <a:defRPr/>
                      </a:pPr>
                      <a:r>
                        <a:rPr lang="en-US" sz="2400" b="0" kern="1200" dirty="0" smtClean="0">
                          <a:ln w="12700" cap="rnd" cmpd="sng">
                            <a:noFill/>
                            <a:prstDash val="solid"/>
                          </a:ln>
                          <a:solidFill>
                            <a:schemeClr val="tx1"/>
                          </a:solidFill>
                          <a:effectLst/>
                          <a:latin typeface="+mn-lt"/>
                          <a:ea typeface="+mn-ea"/>
                          <a:cs typeface="Arial" pitchFamily="34" charset="0"/>
                        </a:rPr>
                        <a:t>Price per hour * </a:t>
                      </a:r>
                    </a:p>
                  </a:txBody>
                  <a:tcPr marL="91403" marR="91403" marT="45701" marB="457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92723">
                <a:tc>
                  <a:txBody>
                    <a:bodyPr/>
                    <a:lstStyle/>
                    <a:p>
                      <a:pPr marL="0" marR="0">
                        <a:lnSpc>
                          <a:spcPct val="115000"/>
                        </a:lnSpc>
                        <a:spcBef>
                          <a:spcPts val="0"/>
                        </a:spcBef>
                        <a:spcAft>
                          <a:spcPts val="0"/>
                        </a:spcAft>
                      </a:pPr>
                      <a:r>
                        <a:rPr lang="en-US" sz="2000" kern="1200" dirty="0" smtClean="0">
                          <a:ln>
                            <a:noFill/>
                          </a:ln>
                          <a:solidFill>
                            <a:schemeClr val="tx1">
                              <a:lumMod val="85000"/>
                            </a:schemeClr>
                          </a:solidFill>
                          <a:latin typeface="+mn-lt"/>
                          <a:ea typeface="+mn-ea"/>
                          <a:cs typeface="Arial" pitchFamily="34" charset="0"/>
                        </a:rPr>
                        <a:t>A0</a:t>
                      </a:r>
                      <a:endParaRPr lang="en-US" sz="2000" kern="1200" dirty="0">
                        <a:ln>
                          <a:noFill/>
                        </a:ln>
                        <a:solidFill>
                          <a:schemeClr val="tx1">
                            <a:lumMod val="85000"/>
                          </a:schemeClr>
                        </a:solidFill>
                        <a:latin typeface="+mn-lt"/>
                        <a:ea typeface="+mn-ea"/>
                        <a:cs typeface="Arial" pitchFamily="34" charset="0"/>
                      </a:endParaRPr>
                    </a:p>
                  </a:txBody>
                  <a:tcPr marL="9522" marR="9522" marT="9522" marB="952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2000" kern="1200" dirty="0">
                          <a:ln>
                            <a:noFill/>
                          </a:ln>
                          <a:solidFill>
                            <a:schemeClr val="tx1">
                              <a:lumMod val="85000"/>
                            </a:schemeClr>
                          </a:solidFill>
                          <a:latin typeface="+mn-lt"/>
                          <a:ea typeface="+mn-ea"/>
                          <a:cs typeface="Arial" pitchFamily="34" charset="0"/>
                        </a:rPr>
                        <a:t>0.02</a:t>
                      </a:r>
                    </a:p>
                  </a:txBody>
                  <a:tcPr marL="9522" marR="9522" marT="952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92723">
                <a:tc>
                  <a:txBody>
                    <a:bodyPr/>
                    <a:lstStyle/>
                    <a:p>
                      <a:pPr marL="0" marR="0">
                        <a:lnSpc>
                          <a:spcPct val="115000"/>
                        </a:lnSpc>
                        <a:spcBef>
                          <a:spcPts val="0"/>
                        </a:spcBef>
                        <a:spcAft>
                          <a:spcPts val="0"/>
                        </a:spcAft>
                      </a:pPr>
                      <a:r>
                        <a:rPr lang="en-US" sz="2000" kern="1200" dirty="0" smtClean="0">
                          <a:ln>
                            <a:noFill/>
                          </a:ln>
                          <a:solidFill>
                            <a:schemeClr val="tx1">
                              <a:lumMod val="85000"/>
                            </a:schemeClr>
                          </a:solidFill>
                          <a:latin typeface="+mn-lt"/>
                          <a:ea typeface="+mn-ea"/>
                          <a:cs typeface="Arial" pitchFamily="34" charset="0"/>
                        </a:rPr>
                        <a:t>A1</a:t>
                      </a:r>
                      <a:endParaRPr lang="en-US" sz="2000" kern="1200" dirty="0">
                        <a:ln>
                          <a:noFill/>
                        </a:ln>
                        <a:solidFill>
                          <a:schemeClr val="tx1">
                            <a:lumMod val="85000"/>
                          </a:schemeClr>
                        </a:solidFill>
                        <a:latin typeface="+mn-lt"/>
                        <a:ea typeface="+mn-ea"/>
                        <a:cs typeface="Arial" pitchFamily="34" charset="0"/>
                      </a:endParaRPr>
                    </a:p>
                  </a:txBody>
                  <a:tcPr marL="9522" marR="9522" marT="9522" marB="952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2000" kern="1200" dirty="0">
                          <a:ln>
                            <a:noFill/>
                          </a:ln>
                          <a:solidFill>
                            <a:schemeClr val="tx1">
                              <a:lumMod val="85000"/>
                            </a:schemeClr>
                          </a:solidFill>
                          <a:latin typeface="+mn-lt"/>
                          <a:ea typeface="+mn-ea"/>
                          <a:cs typeface="Arial" pitchFamily="34" charset="0"/>
                        </a:rPr>
                        <a:t>0.09</a:t>
                      </a:r>
                    </a:p>
                  </a:txBody>
                  <a:tcPr marL="9522" marR="9522" marT="952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92723">
                <a:tc>
                  <a:txBody>
                    <a:bodyPr/>
                    <a:lstStyle/>
                    <a:p>
                      <a:pPr marL="0" marR="0">
                        <a:lnSpc>
                          <a:spcPct val="115000"/>
                        </a:lnSpc>
                        <a:spcBef>
                          <a:spcPts val="0"/>
                        </a:spcBef>
                        <a:spcAft>
                          <a:spcPts val="0"/>
                        </a:spcAft>
                      </a:pPr>
                      <a:r>
                        <a:rPr lang="en-US" sz="2000" kern="1200" dirty="0" smtClean="0">
                          <a:ln>
                            <a:noFill/>
                          </a:ln>
                          <a:solidFill>
                            <a:schemeClr val="tx1">
                              <a:lumMod val="85000"/>
                            </a:schemeClr>
                          </a:solidFill>
                          <a:latin typeface="+mn-lt"/>
                          <a:ea typeface="+mn-ea"/>
                          <a:cs typeface="Arial" pitchFamily="34" charset="0"/>
                        </a:rPr>
                        <a:t>A2</a:t>
                      </a:r>
                      <a:endParaRPr lang="en-US" sz="2000" kern="1200" dirty="0">
                        <a:ln>
                          <a:noFill/>
                        </a:ln>
                        <a:solidFill>
                          <a:schemeClr val="tx1">
                            <a:lumMod val="85000"/>
                          </a:schemeClr>
                        </a:solidFill>
                        <a:latin typeface="+mn-lt"/>
                        <a:ea typeface="+mn-ea"/>
                        <a:cs typeface="Arial" pitchFamily="34" charset="0"/>
                      </a:endParaRPr>
                    </a:p>
                  </a:txBody>
                  <a:tcPr marL="9522" marR="9522" marT="9522" marB="952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2000" kern="1200" dirty="0">
                          <a:ln>
                            <a:noFill/>
                          </a:ln>
                          <a:solidFill>
                            <a:schemeClr val="tx1">
                              <a:lumMod val="85000"/>
                            </a:schemeClr>
                          </a:solidFill>
                          <a:latin typeface="+mn-lt"/>
                          <a:ea typeface="+mn-ea"/>
                          <a:cs typeface="Arial" pitchFamily="34" charset="0"/>
                        </a:rPr>
                        <a:t>0.18</a:t>
                      </a:r>
                    </a:p>
                  </a:txBody>
                  <a:tcPr marL="9522" marR="9522" marT="952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92723">
                <a:tc>
                  <a:txBody>
                    <a:bodyPr/>
                    <a:lstStyle/>
                    <a:p>
                      <a:pPr marL="0" marR="0">
                        <a:lnSpc>
                          <a:spcPct val="115000"/>
                        </a:lnSpc>
                        <a:spcBef>
                          <a:spcPts val="0"/>
                        </a:spcBef>
                        <a:spcAft>
                          <a:spcPts val="0"/>
                        </a:spcAft>
                      </a:pPr>
                      <a:r>
                        <a:rPr lang="en-US" sz="2000" kern="1200" dirty="0" smtClean="0">
                          <a:ln>
                            <a:noFill/>
                          </a:ln>
                          <a:solidFill>
                            <a:schemeClr val="tx1">
                              <a:lumMod val="85000"/>
                            </a:schemeClr>
                          </a:solidFill>
                          <a:latin typeface="+mn-lt"/>
                          <a:ea typeface="+mn-ea"/>
                          <a:cs typeface="Arial" pitchFamily="34" charset="0"/>
                        </a:rPr>
                        <a:t>A3</a:t>
                      </a:r>
                      <a:endParaRPr lang="en-US" sz="2000" kern="1200" dirty="0">
                        <a:ln>
                          <a:noFill/>
                        </a:ln>
                        <a:solidFill>
                          <a:schemeClr val="tx1">
                            <a:lumMod val="85000"/>
                          </a:schemeClr>
                        </a:solidFill>
                        <a:latin typeface="+mn-lt"/>
                        <a:ea typeface="+mn-ea"/>
                        <a:cs typeface="Arial" pitchFamily="34" charset="0"/>
                      </a:endParaRPr>
                    </a:p>
                  </a:txBody>
                  <a:tcPr marL="9522" marR="9522" marT="9522" marB="952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2000" kern="1200" dirty="0">
                          <a:ln>
                            <a:noFill/>
                          </a:ln>
                          <a:solidFill>
                            <a:schemeClr val="tx1">
                              <a:lumMod val="85000"/>
                            </a:schemeClr>
                          </a:solidFill>
                          <a:latin typeface="+mn-lt"/>
                          <a:ea typeface="+mn-ea"/>
                          <a:cs typeface="Arial" pitchFamily="34" charset="0"/>
                        </a:rPr>
                        <a:t>0.36</a:t>
                      </a:r>
                    </a:p>
                  </a:txBody>
                  <a:tcPr marL="9522" marR="9522" marT="952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92723">
                <a:tc>
                  <a:txBody>
                    <a:bodyPr/>
                    <a:lstStyle/>
                    <a:p>
                      <a:pPr marL="0" marR="0">
                        <a:lnSpc>
                          <a:spcPct val="115000"/>
                        </a:lnSpc>
                        <a:spcBef>
                          <a:spcPts val="0"/>
                        </a:spcBef>
                        <a:spcAft>
                          <a:spcPts val="0"/>
                        </a:spcAft>
                      </a:pPr>
                      <a:r>
                        <a:rPr lang="en-US" sz="2000" kern="1200" dirty="0" smtClean="0">
                          <a:ln>
                            <a:noFill/>
                          </a:ln>
                          <a:solidFill>
                            <a:schemeClr val="tx1">
                              <a:lumMod val="85000"/>
                            </a:schemeClr>
                          </a:solidFill>
                          <a:latin typeface="+mn-lt"/>
                          <a:ea typeface="+mn-ea"/>
                          <a:cs typeface="Arial" pitchFamily="34" charset="0"/>
                        </a:rPr>
                        <a:t>A4</a:t>
                      </a:r>
                      <a:endParaRPr lang="en-US" sz="2000" kern="1200" dirty="0">
                        <a:ln>
                          <a:noFill/>
                        </a:ln>
                        <a:solidFill>
                          <a:schemeClr val="tx1">
                            <a:lumMod val="85000"/>
                          </a:schemeClr>
                        </a:solidFill>
                        <a:latin typeface="+mn-lt"/>
                        <a:ea typeface="+mn-ea"/>
                        <a:cs typeface="Arial" pitchFamily="34" charset="0"/>
                      </a:endParaRPr>
                    </a:p>
                  </a:txBody>
                  <a:tcPr marL="9522" marR="9522" marT="9522" marB="952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2000" kern="1200" dirty="0">
                          <a:ln>
                            <a:noFill/>
                          </a:ln>
                          <a:solidFill>
                            <a:schemeClr val="tx1">
                              <a:lumMod val="85000"/>
                            </a:schemeClr>
                          </a:solidFill>
                          <a:latin typeface="+mn-lt"/>
                          <a:ea typeface="+mn-ea"/>
                          <a:cs typeface="Arial" pitchFamily="34" charset="0"/>
                        </a:rPr>
                        <a:t>0.72</a:t>
                      </a:r>
                    </a:p>
                  </a:txBody>
                  <a:tcPr marL="9522" marR="9522" marT="952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69421">
                <a:tc>
                  <a:txBody>
                    <a:bodyPr/>
                    <a:lstStyle/>
                    <a:p>
                      <a:pPr marL="0" marR="0">
                        <a:lnSpc>
                          <a:spcPct val="115000"/>
                        </a:lnSpc>
                        <a:spcBef>
                          <a:spcPts val="0"/>
                        </a:spcBef>
                        <a:spcAft>
                          <a:spcPts val="0"/>
                        </a:spcAft>
                      </a:pPr>
                      <a:r>
                        <a:rPr lang="en-US" sz="2000" kern="1200" dirty="0" smtClean="0">
                          <a:ln>
                            <a:noFill/>
                          </a:ln>
                          <a:solidFill>
                            <a:schemeClr val="tx1">
                              <a:lumMod val="85000"/>
                            </a:schemeClr>
                          </a:solidFill>
                          <a:latin typeface="+mn-lt"/>
                          <a:ea typeface="+mn-ea"/>
                          <a:cs typeface="Arial" pitchFamily="34" charset="0"/>
                        </a:rPr>
                        <a:t>A5</a:t>
                      </a:r>
                      <a:endParaRPr lang="en-US" sz="2000" kern="1200" dirty="0">
                        <a:ln>
                          <a:noFill/>
                        </a:ln>
                        <a:solidFill>
                          <a:schemeClr val="tx1">
                            <a:lumMod val="85000"/>
                          </a:schemeClr>
                        </a:solidFill>
                        <a:latin typeface="+mn-lt"/>
                        <a:ea typeface="+mn-ea"/>
                        <a:cs typeface="Arial" pitchFamily="34" charset="0"/>
                      </a:endParaRPr>
                    </a:p>
                  </a:txBody>
                  <a:tcPr marL="9522" marR="9522" marT="9522" marB="952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2000" kern="1200" dirty="0">
                          <a:ln>
                            <a:noFill/>
                          </a:ln>
                          <a:solidFill>
                            <a:schemeClr val="tx1">
                              <a:lumMod val="85000"/>
                            </a:schemeClr>
                          </a:solidFill>
                          <a:latin typeface="+mn-lt"/>
                          <a:ea typeface="+mn-ea"/>
                          <a:cs typeface="Arial" pitchFamily="34" charset="0"/>
                        </a:rPr>
                        <a:t>0.33</a:t>
                      </a:r>
                    </a:p>
                  </a:txBody>
                  <a:tcPr marL="9522" marR="9522" marT="952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69421">
                <a:tc>
                  <a:txBody>
                    <a:bodyPr/>
                    <a:lstStyle/>
                    <a:p>
                      <a:pPr marL="0" marR="0">
                        <a:lnSpc>
                          <a:spcPct val="115000"/>
                        </a:lnSpc>
                        <a:spcBef>
                          <a:spcPts val="0"/>
                        </a:spcBef>
                        <a:spcAft>
                          <a:spcPts val="0"/>
                        </a:spcAft>
                      </a:pPr>
                      <a:r>
                        <a:rPr lang="en-US" sz="2000" kern="1200" dirty="0" smtClean="0">
                          <a:ln>
                            <a:noFill/>
                          </a:ln>
                          <a:solidFill>
                            <a:schemeClr val="tx1">
                              <a:lumMod val="85000"/>
                            </a:schemeClr>
                          </a:solidFill>
                          <a:latin typeface="+mn-lt"/>
                          <a:ea typeface="+mn-ea"/>
                          <a:cs typeface="Arial" pitchFamily="34" charset="0"/>
                        </a:rPr>
                        <a:t>A6</a:t>
                      </a:r>
                      <a:endParaRPr lang="en-US" sz="2000" kern="1200" dirty="0">
                        <a:ln>
                          <a:noFill/>
                        </a:ln>
                        <a:solidFill>
                          <a:schemeClr val="tx1">
                            <a:lumMod val="85000"/>
                          </a:schemeClr>
                        </a:solidFill>
                        <a:latin typeface="+mn-lt"/>
                        <a:ea typeface="+mn-ea"/>
                        <a:cs typeface="Arial" pitchFamily="34" charset="0"/>
                      </a:endParaRPr>
                    </a:p>
                  </a:txBody>
                  <a:tcPr marL="9522" marR="9522" marT="9522" marB="952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2000" kern="1200" dirty="0">
                          <a:ln>
                            <a:noFill/>
                          </a:ln>
                          <a:solidFill>
                            <a:schemeClr val="tx1">
                              <a:lumMod val="85000"/>
                            </a:schemeClr>
                          </a:solidFill>
                          <a:latin typeface="+mn-lt"/>
                          <a:ea typeface="+mn-ea"/>
                          <a:cs typeface="Arial" pitchFamily="34" charset="0"/>
                        </a:rPr>
                        <a:t>0.66</a:t>
                      </a:r>
                    </a:p>
                  </a:txBody>
                  <a:tcPr marL="9522" marR="9522" marT="952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69421">
                <a:tc>
                  <a:txBody>
                    <a:bodyPr/>
                    <a:lstStyle/>
                    <a:p>
                      <a:pPr marL="0" marR="0">
                        <a:lnSpc>
                          <a:spcPct val="115000"/>
                        </a:lnSpc>
                        <a:spcBef>
                          <a:spcPts val="0"/>
                        </a:spcBef>
                        <a:spcAft>
                          <a:spcPts val="0"/>
                        </a:spcAft>
                      </a:pPr>
                      <a:r>
                        <a:rPr lang="en-US" sz="2000" kern="1200" dirty="0" smtClean="0">
                          <a:ln>
                            <a:noFill/>
                          </a:ln>
                          <a:solidFill>
                            <a:schemeClr val="tx1">
                              <a:lumMod val="85000"/>
                            </a:schemeClr>
                          </a:solidFill>
                          <a:latin typeface="+mn-lt"/>
                          <a:ea typeface="+mn-ea"/>
                          <a:cs typeface="Arial" pitchFamily="34" charset="0"/>
                        </a:rPr>
                        <a:t>A7</a:t>
                      </a:r>
                      <a:endParaRPr lang="en-US" sz="2000" kern="1200" dirty="0">
                        <a:ln>
                          <a:noFill/>
                        </a:ln>
                        <a:solidFill>
                          <a:schemeClr val="tx1">
                            <a:lumMod val="85000"/>
                          </a:schemeClr>
                        </a:solidFill>
                        <a:latin typeface="+mn-lt"/>
                        <a:ea typeface="+mn-ea"/>
                        <a:cs typeface="Arial" pitchFamily="34" charset="0"/>
                      </a:endParaRPr>
                    </a:p>
                  </a:txBody>
                  <a:tcPr marL="9522" marR="9522" marT="9522" marB="952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2000" kern="1200" dirty="0">
                          <a:ln>
                            <a:noFill/>
                          </a:ln>
                          <a:solidFill>
                            <a:schemeClr val="tx1">
                              <a:lumMod val="85000"/>
                            </a:schemeClr>
                          </a:solidFill>
                          <a:latin typeface="+mn-lt"/>
                          <a:ea typeface="+mn-ea"/>
                          <a:cs typeface="Arial" pitchFamily="34" charset="0"/>
                        </a:rPr>
                        <a:t>1.32</a:t>
                      </a:r>
                    </a:p>
                  </a:txBody>
                  <a:tcPr marL="9522" marR="9522" marT="952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69421">
                <a:tc>
                  <a:txBody>
                    <a:bodyPr/>
                    <a:lstStyle/>
                    <a:p>
                      <a:pPr marL="0" marR="0">
                        <a:lnSpc>
                          <a:spcPct val="115000"/>
                        </a:lnSpc>
                        <a:spcBef>
                          <a:spcPts val="0"/>
                        </a:spcBef>
                        <a:spcAft>
                          <a:spcPts val="0"/>
                        </a:spcAft>
                      </a:pPr>
                      <a:endParaRPr lang="en-US" sz="2000" kern="1200" dirty="0">
                        <a:ln>
                          <a:noFill/>
                        </a:ln>
                        <a:solidFill>
                          <a:schemeClr val="tx1">
                            <a:lumMod val="85000"/>
                          </a:schemeClr>
                        </a:solidFill>
                        <a:latin typeface="+mn-lt"/>
                        <a:ea typeface="+mn-ea"/>
                        <a:cs typeface="Arial" pitchFamily="34" charset="0"/>
                      </a:endParaRPr>
                    </a:p>
                  </a:txBody>
                  <a:tcPr marL="9522" marR="9522" marT="9522" marB="952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US" sz="2000" kern="1200" dirty="0">
                        <a:ln>
                          <a:noFill/>
                        </a:ln>
                        <a:solidFill>
                          <a:schemeClr val="tx1">
                            <a:lumMod val="85000"/>
                          </a:schemeClr>
                        </a:solidFill>
                        <a:latin typeface="+mn-lt"/>
                        <a:ea typeface="+mn-ea"/>
                        <a:cs typeface="Arial" pitchFamily="34" charset="0"/>
                      </a:endParaRPr>
                    </a:p>
                  </a:txBody>
                  <a:tcPr marL="9522" marR="9522" marT="952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9" name="Rectangle 8"/>
          <p:cNvSpPr/>
          <p:nvPr/>
        </p:nvSpPr>
        <p:spPr>
          <a:xfrm>
            <a:off x="763648" y="5672830"/>
            <a:ext cx="6282947" cy="468915"/>
          </a:xfrm>
          <a:prstGeom prst="rect">
            <a:avLst/>
          </a:prstGeom>
        </p:spPr>
        <p:txBody>
          <a:bodyPr wrap="square">
            <a:spAutoFit/>
          </a:bodyPr>
          <a:lstStyle/>
          <a:p>
            <a:r>
              <a:rPr lang="en-US" sz="1200" dirty="0">
                <a:solidFill>
                  <a:srgbClr val="FFFFFF"/>
                </a:solidFill>
              </a:rPr>
              <a:t>* These prices are for Standard instances in US West region as of 1/27/2015</a:t>
            </a:r>
          </a:p>
          <a:p>
            <a:r>
              <a:rPr lang="en-US" sz="1200" dirty="0">
                <a:solidFill>
                  <a:srgbClr val="FFFFFF"/>
                </a:solidFill>
              </a:rPr>
              <a:t>Source </a:t>
            </a:r>
            <a:r>
              <a:rPr lang="en-US" sz="1200" dirty="0">
                <a:solidFill>
                  <a:srgbClr val="FFFFFF"/>
                </a:solidFill>
                <a:hlinkClick r:id="rId3"/>
              </a:rPr>
              <a:t>http://azure.microsoft.com/en-us/pricing/details/virtual-machines/</a:t>
            </a:r>
            <a:r>
              <a:rPr lang="en-US" sz="1200" dirty="0">
                <a:solidFill>
                  <a:srgbClr val="FFFFFF"/>
                </a:solidFill>
              </a:rPr>
              <a:t> </a:t>
            </a:r>
          </a:p>
        </p:txBody>
      </p:sp>
      <p:graphicFrame>
        <p:nvGraphicFramePr>
          <p:cNvPr id="5" name="Table 4"/>
          <p:cNvGraphicFramePr>
            <a:graphicFrameLocks noGrp="1"/>
          </p:cNvGraphicFramePr>
          <p:nvPr>
            <p:extLst/>
          </p:nvPr>
        </p:nvGraphicFramePr>
        <p:xfrm>
          <a:off x="6617191" y="1785983"/>
          <a:ext cx="5044500" cy="3934638"/>
        </p:xfrm>
        <a:graphic>
          <a:graphicData uri="http://schemas.openxmlformats.org/drawingml/2006/table">
            <a:tbl>
              <a:tblPr firstRow="1" bandRow="1">
                <a:tableStyleId>{5C22544A-7EE6-4342-B048-85BDC9FD1C3A}</a:tableStyleId>
              </a:tblPr>
              <a:tblGrid>
                <a:gridCol w="2505291"/>
                <a:gridCol w="2539209"/>
              </a:tblGrid>
              <a:tr h="457016">
                <a:tc>
                  <a:txBody>
                    <a:bodyPr/>
                    <a:lstStyle/>
                    <a:p>
                      <a:pPr marL="0" marR="0" indent="0" algn="l" defTabSz="1088291" rtl="0" eaLnBrk="1" fontAlgn="auto" latinLnBrk="0" hangingPunct="1">
                        <a:lnSpc>
                          <a:spcPct val="100000"/>
                        </a:lnSpc>
                        <a:spcBef>
                          <a:spcPts val="0"/>
                        </a:spcBef>
                        <a:spcAft>
                          <a:spcPts val="0"/>
                        </a:spcAft>
                        <a:buClrTx/>
                        <a:buSzTx/>
                        <a:buFontTx/>
                        <a:buNone/>
                        <a:tabLst/>
                        <a:defRPr/>
                      </a:pPr>
                      <a:r>
                        <a:rPr lang="en-US" sz="2400" b="0" kern="1200" dirty="0">
                          <a:ln w="12700" cap="rnd" cmpd="sng">
                            <a:noFill/>
                            <a:prstDash val="solid"/>
                          </a:ln>
                          <a:solidFill>
                            <a:schemeClr val="tx1"/>
                          </a:solidFill>
                          <a:effectLst/>
                          <a:latin typeface="+mn-lt"/>
                          <a:ea typeface="+mn-ea"/>
                          <a:cs typeface="Arial" pitchFamily="34" charset="0"/>
                        </a:rPr>
                        <a:t>Instance types</a:t>
                      </a:r>
                    </a:p>
                  </a:txBody>
                  <a:tcPr marL="9522" marR="9522" marT="9522" marB="952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1088291" rtl="0" eaLnBrk="1" fontAlgn="auto" latinLnBrk="0" hangingPunct="1">
                        <a:lnSpc>
                          <a:spcPct val="100000"/>
                        </a:lnSpc>
                        <a:spcBef>
                          <a:spcPts val="0"/>
                        </a:spcBef>
                        <a:spcAft>
                          <a:spcPts val="0"/>
                        </a:spcAft>
                        <a:buClrTx/>
                        <a:buSzTx/>
                        <a:buFontTx/>
                        <a:buNone/>
                        <a:tabLst/>
                        <a:defRPr/>
                      </a:pPr>
                      <a:r>
                        <a:rPr lang="en-US" sz="2400" b="0" kern="1200" dirty="0" smtClean="0">
                          <a:ln w="12700" cap="rnd" cmpd="sng">
                            <a:noFill/>
                            <a:prstDash val="solid"/>
                          </a:ln>
                          <a:solidFill>
                            <a:schemeClr val="tx1"/>
                          </a:solidFill>
                          <a:effectLst/>
                          <a:latin typeface="+mn-lt"/>
                          <a:ea typeface="+mn-ea"/>
                          <a:cs typeface="Arial" pitchFamily="34" charset="0"/>
                        </a:rPr>
                        <a:t>Price per hour * </a:t>
                      </a:r>
                    </a:p>
                  </a:txBody>
                  <a:tcPr marL="91403" marR="91403" marT="45701" marB="457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92723">
                <a:tc>
                  <a:txBody>
                    <a:bodyPr/>
                    <a:lstStyle/>
                    <a:p>
                      <a:pPr marL="0" marR="0">
                        <a:lnSpc>
                          <a:spcPct val="115000"/>
                        </a:lnSpc>
                        <a:spcBef>
                          <a:spcPts val="0"/>
                        </a:spcBef>
                        <a:spcAft>
                          <a:spcPts val="0"/>
                        </a:spcAft>
                      </a:pPr>
                      <a:r>
                        <a:rPr lang="en-US" sz="2000" kern="1200" dirty="0" smtClean="0">
                          <a:ln>
                            <a:noFill/>
                          </a:ln>
                          <a:solidFill>
                            <a:schemeClr val="tx1">
                              <a:lumMod val="85000"/>
                            </a:schemeClr>
                          </a:solidFill>
                          <a:latin typeface="+mn-lt"/>
                          <a:ea typeface="+mn-ea"/>
                          <a:cs typeface="Arial" pitchFamily="34" charset="0"/>
                        </a:rPr>
                        <a:t>D1</a:t>
                      </a:r>
                      <a:endParaRPr lang="en-US" sz="2000" kern="1200" dirty="0">
                        <a:ln>
                          <a:noFill/>
                        </a:ln>
                        <a:solidFill>
                          <a:schemeClr val="tx1">
                            <a:lumMod val="85000"/>
                          </a:schemeClr>
                        </a:solidFill>
                        <a:latin typeface="+mn-lt"/>
                        <a:ea typeface="+mn-ea"/>
                        <a:cs typeface="Arial" pitchFamily="34" charset="0"/>
                      </a:endParaRPr>
                    </a:p>
                  </a:txBody>
                  <a:tcPr marL="9522" marR="9522" marT="9522" marB="952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2000" kern="1200" dirty="0" smtClean="0">
                          <a:ln>
                            <a:noFill/>
                          </a:ln>
                          <a:solidFill>
                            <a:schemeClr val="tx1">
                              <a:lumMod val="85000"/>
                            </a:schemeClr>
                          </a:solidFill>
                          <a:latin typeface="+mn-lt"/>
                          <a:ea typeface="+mn-ea"/>
                          <a:cs typeface="Arial" pitchFamily="34" charset="0"/>
                        </a:rPr>
                        <a:t>0.171</a:t>
                      </a:r>
                      <a:endParaRPr lang="en-US" sz="2000" kern="1200" dirty="0">
                        <a:ln>
                          <a:noFill/>
                        </a:ln>
                        <a:solidFill>
                          <a:schemeClr val="tx1">
                            <a:lumMod val="85000"/>
                          </a:schemeClr>
                        </a:solidFill>
                        <a:latin typeface="+mn-lt"/>
                        <a:ea typeface="+mn-ea"/>
                        <a:cs typeface="Arial" pitchFamily="34" charset="0"/>
                      </a:endParaRPr>
                    </a:p>
                  </a:txBody>
                  <a:tcPr marL="9522" marR="9522" marT="952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1487">
                <a:tc>
                  <a:txBody>
                    <a:bodyPr/>
                    <a:lstStyle/>
                    <a:p>
                      <a:pPr marL="0" marR="0">
                        <a:lnSpc>
                          <a:spcPct val="115000"/>
                        </a:lnSpc>
                        <a:spcBef>
                          <a:spcPts val="0"/>
                        </a:spcBef>
                        <a:spcAft>
                          <a:spcPts val="0"/>
                        </a:spcAft>
                      </a:pPr>
                      <a:r>
                        <a:rPr lang="en-US" sz="2000" kern="1200" dirty="0" smtClean="0">
                          <a:ln>
                            <a:noFill/>
                          </a:ln>
                          <a:solidFill>
                            <a:schemeClr val="tx1">
                              <a:lumMod val="85000"/>
                            </a:schemeClr>
                          </a:solidFill>
                          <a:latin typeface="+mn-lt"/>
                          <a:ea typeface="+mn-ea"/>
                          <a:cs typeface="Arial" pitchFamily="34" charset="0"/>
                        </a:rPr>
                        <a:t>D2</a:t>
                      </a:r>
                      <a:endParaRPr lang="en-US" sz="2000" kern="1200" dirty="0">
                        <a:ln>
                          <a:noFill/>
                        </a:ln>
                        <a:solidFill>
                          <a:schemeClr val="tx1">
                            <a:lumMod val="85000"/>
                          </a:schemeClr>
                        </a:solidFill>
                        <a:latin typeface="+mn-lt"/>
                        <a:ea typeface="+mn-ea"/>
                        <a:cs typeface="Arial" pitchFamily="34" charset="0"/>
                      </a:endParaRPr>
                    </a:p>
                  </a:txBody>
                  <a:tcPr marL="9522" marR="9522" marT="9522" marB="952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2000" kern="1200" dirty="0" smtClean="0">
                          <a:ln>
                            <a:noFill/>
                          </a:ln>
                          <a:solidFill>
                            <a:schemeClr val="tx1">
                              <a:lumMod val="85000"/>
                            </a:schemeClr>
                          </a:solidFill>
                          <a:latin typeface="+mn-lt"/>
                          <a:ea typeface="+mn-ea"/>
                          <a:cs typeface="Arial" pitchFamily="34" charset="0"/>
                        </a:rPr>
                        <a:t>0.342</a:t>
                      </a:r>
                      <a:endParaRPr lang="en-US" sz="2000" kern="1200" dirty="0">
                        <a:ln>
                          <a:noFill/>
                        </a:ln>
                        <a:solidFill>
                          <a:schemeClr val="tx1">
                            <a:lumMod val="85000"/>
                          </a:schemeClr>
                        </a:solidFill>
                        <a:latin typeface="+mn-lt"/>
                        <a:ea typeface="+mn-ea"/>
                        <a:cs typeface="Arial" pitchFamily="34" charset="0"/>
                      </a:endParaRPr>
                    </a:p>
                  </a:txBody>
                  <a:tcPr marL="9522" marR="9522" marT="952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92723">
                <a:tc>
                  <a:txBody>
                    <a:bodyPr/>
                    <a:lstStyle/>
                    <a:p>
                      <a:pPr marL="0" marR="0">
                        <a:lnSpc>
                          <a:spcPct val="115000"/>
                        </a:lnSpc>
                        <a:spcBef>
                          <a:spcPts val="0"/>
                        </a:spcBef>
                        <a:spcAft>
                          <a:spcPts val="0"/>
                        </a:spcAft>
                      </a:pPr>
                      <a:r>
                        <a:rPr lang="en-US" sz="2000" kern="1200" dirty="0" smtClean="0">
                          <a:ln>
                            <a:noFill/>
                          </a:ln>
                          <a:solidFill>
                            <a:schemeClr val="tx1">
                              <a:lumMod val="85000"/>
                            </a:schemeClr>
                          </a:solidFill>
                          <a:latin typeface="+mn-lt"/>
                          <a:ea typeface="+mn-ea"/>
                          <a:cs typeface="Arial" pitchFamily="34" charset="0"/>
                        </a:rPr>
                        <a:t>D3</a:t>
                      </a:r>
                      <a:endParaRPr lang="en-US" sz="2000" kern="1200" dirty="0">
                        <a:ln>
                          <a:noFill/>
                        </a:ln>
                        <a:solidFill>
                          <a:schemeClr val="tx1">
                            <a:lumMod val="85000"/>
                          </a:schemeClr>
                        </a:solidFill>
                        <a:latin typeface="+mn-lt"/>
                        <a:ea typeface="+mn-ea"/>
                        <a:cs typeface="Arial" pitchFamily="34" charset="0"/>
                      </a:endParaRPr>
                    </a:p>
                  </a:txBody>
                  <a:tcPr marL="9522" marR="9522" marT="9522" marB="952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2000" kern="1200" dirty="0" smtClean="0">
                          <a:ln>
                            <a:noFill/>
                          </a:ln>
                          <a:solidFill>
                            <a:schemeClr val="tx1">
                              <a:lumMod val="85000"/>
                            </a:schemeClr>
                          </a:solidFill>
                          <a:latin typeface="+mn-lt"/>
                          <a:ea typeface="+mn-ea"/>
                          <a:cs typeface="Arial" pitchFamily="34" charset="0"/>
                        </a:rPr>
                        <a:t>0.684</a:t>
                      </a:r>
                      <a:endParaRPr lang="en-US" sz="2000" kern="1200" dirty="0">
                        <a:ln>
                          <a:noFill/>
                        </a:ln>
                        <a:solidFill>
                          <a:schemeClr val="tx1">
                            <a:lumMod val="85000"/>
                          </a:schemeClr>
                        </a:solidFill>
                        <a:latin typeface="+mn-lt"/>
                        <a:ea typeface="+mn-ea"/>
                        <a:cs typeface="Arial" pitchFamily="34" charset="0"/>
                      </a:endParaRPr>
                    </a:p>
                  </a:txBody>
                  <a:tcPr marL="9522" marR="9522" marT="952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92723">
                <a:tc>
                  <a:txBody>
                    <a:bodyPr/>
                    <a:lstStyle/>
                    <a:p>
                      <a:pPr marL="0" marR="0">
                        <a:lnSpc>
                          <a:spcPct val="115000"/>
                        </a:lnSpc>
                        <a:spcBef>
                          <a:spcPts val="0"/>
                        </a:spcBef>
                        <a:spcAft>
                          <a:spcPts val="0"/>
                        </a:spcAft>
                      </a:pPr>
                      <a:r>
                        <a:rPr lang="en-US" sz="2000" kern="1200" dirty="0" smtClean="0">
                          <a:ln>
                            <a:noFill/>
                          </a:ln>
                          <a:solidFill>
                            <a:schemeClr val="tx1">
                              <a:lumMod val="85000"/>
                            </a:schemeClr>
                          </a:solidFill>
                          <a:latin typeface="+mn-lt"/>
                          <a:ea typeface="+mn-ea"/>
                          <a:cs typeface="Arial" pitchFamily="34" charset="0"/>
                        </a:rPr>
                        <a:t>D4</a:t>
                      </a:r>
                      <a:endParaRPr lang="en-US" sz="2000" kern="1200" dirty="0">
                        <a:ln>
                          <a:noFill/>
                        </a:ln>
                        <a:solidFill>
                          <a:schemeClr val="tx1">
                            <a:lumMod val="85000"/>
                          </a:schemeClr>
                        </a:solidFill>
                        <a:latin typeface="+mn-lt"/>
                        <a:ea typeface="+mn-ea"/>
                        <a:cs typeface="Arial" pitchFamily="34" charset="0"/>
                      </a:endParaRPr>
                    </a:p>
                  </a:txBody>
                  <a:tcPr marL="9522" marR="9522" marT="9522" marB="952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2000" kern="1200" dirty="0" smtClean="0">
                          <a:ln>
                            <a:noFill/>
                          </a:ln>
                          <a:solidFill>
                            <a:schemeClr val="tx1">
                              <a:lumMod val="85000"/>
                            </a:schemeClr>
                          </a:solidFill>
                          <a:latin typeface="+mn-lt"/>
                          <a:ea typeface="+mn-ea"/>
                          <a:cs typeface="Arial" pitchFamily="34" charset="0"/>
                        </a:rPr>
                        <a:t>1.368</a:t>
                      </a:r>
                      <a:endParaRPr lang="en-US" sz="2000" kern="1200" dirty="0">
                        <a:ln>
                          <a:noFill/>
                        </a:ln>
                        <a:solidFill>
                          <a:schemeClr val="tx1">
                            <a:lumMod val="85000"/>
                          </a:schemeClr>
                        </a:solidFill>
                        <a:latin typeface="+mn-lt"/>
                        <a:ea typeface="+mn-ea"/>
                        <a:cs typeface="Arial" pitchFamily="34" charset="0"/>
                      </a:endParaRPr>
                    </a:p>
                  </a:txBody>
                  <a:tcPr marL="9522" marR="9522" marT="952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69421">
                <a:tc>
                  <a:txBody>
                    <a:bodyPr/>
                    <a:lstStyle/>
                    <a:p>
                      <a:pPr marL="0" marR="0">
                        <a:lnSpc>
                          <a:spcPct val="115000"/>
                        </a:lnSpc>
                        <a:spcBef>
                          <a:spcPts val="0"/>
                        </a:spcBef>
                        <a:spcAft>
                          <a:spcPts val="0"/>
                        </a:spcAft>
                      </a:pPr>
                      <a:r>
                        <a:rPr lang="en-US" sz="2000" kern="1200" dirty="0" smtClean="0">
                          <a:ln>
                            <a:noFill/>
                          </a:ln>
                          <a:solidFill>
                            <a:schemeClr val="tx1">
                              <a:lumMod val="85000"/>
                            </a:schemeClr>
                          </a:solidFill>
                          <a:latin typeface="+mn-lt"/>
                          <a:ea typeface="+mn-ea"/>
                          <a:cs typeface="Arial" pitchFamily="34" charset="0"/>
                        </a:rPr>
                        <a:t>D11</a:t>
                      </a:r>
                      <a:endParaRPr lang="en-US" sz="2000" kern="1200" dirty="0">
                        <a:ln>
                          <a:noFill/>
                        </a:ln>
                        <a:solidFill>
                          <a:schemeClr val="tx1">
                            <a:lumMod val="85000"/>
                          </a:schemeClr>
                        </a:solidFill>
                        <a:latin typeface="+mn-lt"/>
                        <a:ea typeface="+mn-ea"/>
                        <a:cs typeface="Arial" pitchFamily="34" charset="0"/>
                      </a:endParaRPr>
                    </a:p>
                  </a:txBody>
                  <a:tcPr marL="9522" marR="9522" marT="9522" marB="952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2000" kern="1200" dirty="0" smtClean="0">
                          <a:ln>
                            <a:noFill/>
                          </a:ln>
                          <a:solidFill>
                            <a:schemeClr val="tx1">
                              <a:lumMod val="85000"/>
                            </a:schemeClr>
                          </a:solidFill>
                          <a:latin typeface="+mn-lt"/>
                          <a:ea typeface="+mn-ea"/>
                          <a:cs typeface="Arial" pitchFamily="34" charset="0"/>
                        </a:rPr>
                        <a:t>0.403</a:t>
                      </a:r>
                      <a:endParaRPr lang="en-US" sz="2000" kern="1200" dirty="0">
                        <a:ln>
                          <a:noFill/>
                        </a:ln>
                        <a:solidFill>
                          <a:schemeClr val="tx1">
                            <a:lumMod val="85000"/>
                          </a:schemeClr>
                        </a:solidFill>
                        <a:latin typeface="+mn-lt"/>
                        <a:ea typeface="+mn-ea"/>
                        <a:cs typeface="Arial" pitchFamily="34" charset="0"/>
                      </a:endParaRPr>
                    </a:p>
                  </a:txBody>
                  <a:tcPr marL="9522" marR="9522" marT="952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69421">
                <a:tc>
                  <a:txBody>
                    <a:bodyPr/>
                    <a:lstStyle/>
                    <a:p>
                      <a:pPr marL="0" marR="0">
                        <a:lnSpc>
                          <a:spcPct val="115000"/>
                        </a:lnSpc>
                        <a:spcBef>
                          <a:spcPts val="0"/>
                        </a:spcBef>
                        <a:spcAft>
                          <a:spcPts val="0"/>
                        </a:spcAft>
                      </a:pPr>
                      <a:r>
                        <a:rPr lang="en-US" sz="2000" kern="1200" dirty="0" smtClean="0">
                          <a:ln>
                            <a:noFill/>
                          </a:ln>
                          <a:solidFill>
                            <a:schemeClr val="tx1">
                              <a:lumMod val="85000"/>
                            </a:schemeClr>
                          </a:solidFill>
                          <a:latin typeface="+mn-lt"/>
                          <a:ea typeface="+mn-ea"/>
                          <a:cs typeface="Arial" pitchFamily="34" charset="0"/>
                        </a:rPr>
                        <a:t>D12</a:t>
                      </a:r>
                      <a:endParaRPr lang="en-US" sz="2000" kern="1200" dirty="0">
                        <a:ln>
                          <a:noFill/>
                        </a:ln>
                        <a:solidFill>
                          <a:schemeClr val="tx1">
                            <a:lumMod val="85000"/>
                          </a:schemeClr>
                        </a:solidFill>
                        <a:latin typeface="+mn-lt"/>
                        <a:ea typeface="+mn-ea"/>
                        <a:cs typeface="Arial" pitchFamily="34" charset="0"/>
                      </a:endParaRPr>
                    </a:p>
                  </a:txBody>
                  <a:tcPr marL="9522" marR="9522" marT="9522" marB="952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2000" kern="1200" dirty="0" smtClean="0">
                          <a:ln>
                            <a:noFill/>
                          </a:ln>
                          <a:solidFill>
                            <a:schemeClr val="tx1">
                              <a:lumMod val="85000"/>
                            </a:schemeClr>
                          </a:solidFill>
                          <a:latin typeface="+mn-lt"/>
                          <a:ea typeface="+mn-ea"/>
                          <a:cs typeface="Arial" pitchFamily="34" charset="0"/>
                        </a:rPr>
                        <a:t>0.806</a:t>
                      </a:r>
                      <a:endParaRPr lang="en-US" sz="2000" kern="1200" dirty="0">
                        <a:ln>
                          <a:noFill/>
                        </a:ln>
                        <a:solidFill>
                          <a:schemeClr val="tx1">
                            <a:lumMod val="85000"/>
                          </a:schemeClr>
                        </a:solidFill>
                        <a:latin typeface="+mn-lt"/>
                        <a:ea typeface="+mn-ea"/>
                        <a:cs typeface="Arial" pitchFamily="34" charset="0"/>
                      </a:endParaRPr>
                    </a:p>
                  </a:txBody>
                  <a:tcPr marL="9522" marR="9522" marT="952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69421">
                <a:tc>
                  <a:txBody>
                    <a:bodyPr/>
                    <a:lstStyle/>
                    <a:p>
                      <a:pPr marL="0" marR="0">
                        <a:lnSpc>
                          <a:spcPct val="115000"/>
                        </a:lnSpc>
                        <a:spcBef>
                          <a:spcPts val="0"/>
                        </a:spcBef>
                        <a:spcAft>
                          <a:spcPts val="0"/>
                        </a:spcAft>
                      </a:pPr>
                      <a:r>
                        <a:rPr lang="en-US" sz="2000" kern="1200" dirty="0" smtClean="0">
                          <a:ln>
                            <a:noFill/>
                          </a:ln>
                          <a:solidFill>
                            <a:schemeClr val="tx1">
                              <a:lumMod val="85000"/>
                            </a:schemeClr>
                          </a:solidFill>
                          <a:latin typeface="+mn-lt"/>
                          <a:ea typeface="+mn-ea"/>
                          <a:cs typeface="Arial" pitchFamily="34" charset="0"/>
                        </a:rPr>
                        <a:t>D13</a:t>
                      </a:r>
                      <a:endParaRPr lang="en-US" sz="2000" kern="1200" dirty="0">
                        <a:ln>
                          <a:noFill/>
                        </a:ln>
                        <a:solidFill>
                          <a:schemeClr val="tx1">
                            <a:lumMod val="85000"/>
                          </a:schemeClr>
                        </a:solidFill>
                        <a:latin typeface="+mn-lt"/>
                        <a:ea typeface="+mn-ea"/>
                        <a:cs typeface="Arial" pitchFamily="34" charset="0"/>
                      </a:endParaRPr>
                    </a:p>
                  </a:txBody>
                  <a:tcPr marL="9522" marR="9522" marT="9522" marB="952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2000" kern="1200" dirty="0" smtClean="0">
                          <a:ln>
                            <a:noFill/>
                          </a:ln>
                          <a:solidFill>
                            <a:schemeClr val="tx1">
                              <a:lumMod val="85000"/>
                            </a:schemeClr>
                          </a:solidFill>
                          <a:latin typeface="+mn-lt"/>
                          <a:ea typeface="+mn-ea"/>
                          <a:cs typeface="Arial" pitchFamily="34" charset="0"/>
                        </a:rPr>
                        <a:t>1.451</a:t>
                      </a:r>
                      <a:endParaRPr lang="en-US" sz="2000" kern="1200" dirty="0">
                        <a:ln>
                          <a:noFill/>
                        </a:ln>
                        <a:solidFill>
                          <a:schemeClr val="tx1">
                            <a:lumMod val="85000"/>
                          </a:schemeClr>
                        </a:solidFill>
                        <a:latin typeface="+mn-lt"/>
                        <a:ea typeface="+mn-ea"/>
                        <a:cs typeface="Arial" pitchFamily="34" charset="0"/>
                      </a:endParaRPr>
                    </a:p>
                  </a:txBody>
                  <a:tcPr marL="9522" marR="9522" marT="952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69421">
                <a:tc>
                  <a:txBody>
                    <a:bodyPr/>
                    <a:lstStyle/>
                    <a:p>
                      <a:pPr marL="0" marR="0">
                        <a:lnSpc>
                          <a:spcPct val="115000"/>
                        </a:lnSpc>
                        <a:spcBef>
                          <a:spcPts val="0"/>
                        </a:spcBef>
                        <a:spcAft>
                          <a:spcPts val="0"/>
                        </a:spcAft>
                      </a:pPr>
                      <a:r>
                        <a:rPr lang="en-US" sz="2000" kern="1200" dirty="0" smtClean="0">
                          <a:ln>
                            <a:noFill/>
                          </a:ln>
                          <a:solidFill>
                            <a:schemeClr val="tx1">
                              <a:lumMod val="85000"/>
                            </a:schemeClr>
                          </a:solidFill>
                          <a:latin typeface="+mn-lt"/>
                          <a:ea typeface="+mn-ea"/>
                          <a:cs typeface="Arial" pitchFamily="34" charset="0"/>
                        </a:rPr>
                        <a:t>D14</a:t>
                      </a:r>
                      <a:endParaRPr lang="en-US" sz="2000" kern="1200" dirty="0">
                        <a:ln>
                          <a:noFill/>
                        </a:ln>
                        <a:solidFill>
                          <a:schemeClr val="tx1">
                            <a:lumMod val="85000"/>
                          </a:schemeClr>
                        </a:solidFill>
                        <a:latin typeface="+mn-lt"/>
                        <a:ea typeface="+mn-ea"/>
                        <a:cs typeface="Arial" pitchFamily="34" charset="0"/>
                      </a:endParaRPr>
                    </a:p>
                  </a:txBody>
                  <a:tcPr marL="9522" marR="9522" marT="9522" marB="952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2000" kern="1200" dirty="0" smtClean="0">
                          <a:ln>
                            <a:noFill/>
                          </a:ln>
                          <a:solidFill>
                            <a:schemeClr val="tx1">
                              <a:lumMod val="85000"/>
                            </a:schemeClr>
                          </a:solidFill>
                          <a:latin typeface="+mn-lt"/>
                          <a:ea typeface="+mn-ea"/>
                          <a:cs typeface="Arial" pitchFamily="34" charset="0"/>
                        </a:rPr>
                        <a:t>2.611</a:t>
                      </a:r>
                      <a:endParaRPr lang="en-US" sz="2000" kern="1200" dirty="0">
                        <a:ln>
                          <a:noFill/>
                        </a:ln>
                        <a:solidFill>
                          <a:schemeClr val="tx1">
                            <a:lumMod val="85000"/>
                          </a:schemeClr>
                        </a:solidFill>
                        <a:latin typeface="+mn-lt"/>
                        <a:ea typeface="+mn-ea"/>
                        <a:cs typeface="Arial" pitchFamily="34" charset="0"/>
                      </a:endParaRPr>
                    </a:p>
                  </a:txBody>
                  <a:tcPr marL="9522" marR="9522" marT="952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69421">
                <a:tc>
                  <a:txBody>
                    <a:bodyPr/>
                    <a:lstStyle/>
                    <a:p>
                      <a:pPr marL="0" marR="0">
                        <a:lnSpc>
                          <a:spcPct val="115000"/>
                        </a:lnSpc>
                        <a:spcBef>
                          <a:spcPts val="0"/>
                        </a:spcBef>
                        <a:spcAft>
                          <a:spcPts val="0"/>
                        </a:spcAft>
                      </a:pPr>
                      <a:endParaRPr lang="en-US" sz="2000" kern="1200" dirty="0">
                        <a:ln>
                          <a:noFill/>
                        </a:ln>
                        <a:solidFill>
                          <a:schemeClr val="tx1">
                            <a:lumMod val="85000"/>
                          </a:schemeClr>
                        </a:solidFill>
                        <a:latin typeface="+mn-lt"/>
                        <a:ea typeface="+mn-ea"/>
                        <a:cs typeface="Arial" pitchFamily="34" charset="0"/>
                      </a:endParaRPr>
                    </a:p>
                  </a:txBody>
                  <a:tcPr marL="9522" marR="9522" marT="9522" marB="952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US" sz="2000" kern="1200" dirty="0">
                        <a:ln>
                          <a:noFill/>
                        </a:ln>
                        <a:solidFill>
                          <a:schemeClr val="tx1">
                            <a:lumMod val="85000"/>
                          </a:schemeClr>
                        </a:solidFill>
                        <a:latin typeface="+mn-lt"/>
                        <a:ea typeface="+mn-ea"/>
                        <a:cs typeface="Arial" pitchFamily="34" charset="0"/>
                      </a:endParaRPr>
                    </a:p>
                  </a:txBody>
                  <a:tcPr marL="9522" marR="9522" marT="952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cxnSp>
        <p:nvCxnSpPr>
          <p:cNvPr id="6" name="Straight Connector 5"/>
          <p:cNvCxnSpPr/>
          <p:nvPr/>
        </p:nvCxnSpPr>
        <p:spPr>
          <a:xfrm>
            <a:off x="5717236" y="2248081"/>
            <a:ext cx="821509" cy="0"/>
          </a:xfrm>
          <a:prstGeom prst="line">
            <a:avLst/>
          </a:prstGeom>
          <a:ln>
            <a:solidFill>
              <a:schemeClr val="tx1"/>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720999" y="4922652"/>
            <a:ext cx="821509" cy="0"/>
          </a:xfrm>
          <a:prstGeom prst="line">
            <a:avLst/>
          </a:prstGeom>
          <a:ln>
            <a:solidFill>
              <a:schemeClr val="tx1"/>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3786215"/>
      </p:ext>
    </p:extLst>
  </p:cSld>
  <p:clrMapOvr>
    <a:masterClrMapping/>
  </p:clrMapOvr>
  <p:transition spd="med">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model* by Azure </a:t>
            </a:r>
            <a:r>
              <a:rPr lang="en-US" dirty="0"/>
              <a:t>i</a:t>
            </a:r>
            <a:r>
              <a:rPr lang="en-US" dirty="0" smtClean="0"/>
              <a:t>nstance type (1)</a:t>
            </a:r>
            <a:endParaRPr lang="en-US" dirty="0"/>
          </a:p>
        </p:txBody>
      </p:sp>
      <p:sp>
        <p:nvSpPr>
          <p:cNvPr id="4" name="Rectangle 3"/>
          <p:cNvSpPr/>
          <p:nvPr/>
        </p:nvSpPr>
        <p:spPr>
          <a:xfrm>
            <a:off x="843011" y="6050040"/>
            <a:ext cx="8725961" cy="280605"/>
          </a:xfrm>
          <a:prstGeom prst="rect">
            <a:avLst/>
          </a:prstGeom>
        </p:spPr>
        <p:txBody>
          <a:bodyPr wrap="square">
            <a:spAutoFit/>
          </a:bodyPr>
          <a:lstStyle/>
          <a:p>
            <a:r>
              <a:rPr lang="en-US" sz="1200" dirty="0">
                <a:solidFill>
                  <a:srgbClr val="FFFFFF"/>
                </a:solidFill>
              </a:rPr>
              <a:t>* This price reflects the total Azure infrastructure costs (no Citrix/Microsoft licensing included)</a:t>
            </a:r>
            <a:endParaRPr lang="en-US" sz="1799" dirty="0">
              <a:solidFill>
                <a:srgbClr val="FFFFFF"/>
              </a:solidFill>
            </a:endParaRPr>
          </a:p>
        </p:txBody>
      </p:sp>
      <p:graphicFrame>
        <p:nvGraphicFramePr>
          <p:cNvPr id="6" name="Chart 5"/>
          <p:cNvGraphicFramePr>
            <a:graphicFrameLocks/>
          </p:cNvGraphicFramePr>
          <p:nvPr>
            <p:extLst/>
          </p:nvPr>
        </p:nvGraphicFramePr>
        <p:xfrm>
          <a:off x="838343" y="1487252"/>
          <a:ext cx="9783422" cy="4205809"/>
        </p:xfrm>
        <a:graphic>
          <a:graphicData uri="http://schemas.openxmlformats.org/drawingml/2006/chart">
            <c:chart xmlns:c="http://schemas.openxmlformats.org/drawingml/2006/chart" xmlns:r="http://schemas.openxmlformats.org/officeDocument/2006/relationships" r:id="rId3"/>
          </a:graphicData>
        </a:graphic>
      </p:graphicFrame>
      <p:sp>
        <p:nvSpPr>
          <p:cNvPr id="3" name="Rounded Rectangle 2"/>
          <p:cNvSpPr/>
          <p:nvPr/>
        </p:nvSpPr>
        <p:spPr bwMode="auto">
          <a:xfrm>
            <a:off x="4167267" y="3417757"/>
            <a:ext cx="1109272" cy="1933732"/>
          </a:xfrm>
          <a:prstGeom prst="roundRect">
            <a:avLst/>
          </a:prstGeom>
          <a:noFill/>
          <a:ln w="38100" cap="flat" cmpd="sng" algn="ctr">
            <a:solidFill>
              <a:srgbClr val="B2B2B2"/>
            </a:solidFill>
            <a:prstDash val="solid"/>
            <a:round/>
            <a:headEnd type="none" w="med" len="med"/>
            <a:tailEnd type="none" w="med" len="med"/>
          </a:ln>
          <a:effectLst/>
        </p:spPr>
        <p:txBody>
          <a:bodyPr rot="0" spcFirstLastPara="0" vertOverflow="overflow" horzOverflow="overflow" vert="horz" wrap="square" lIns="138239" tIns="69119" rIns="138239" bIns="69119" numCol="1" spcCol="0" rtlCol="0" fromWordArt="0" anchor="ctr" anchorCtr="0" forceAA="0" compatLnSpc="1">
            <a:prstTxWarp prst="textNoShape">
              <a:avLst/>
            </a:prstTxWarp>
            <a:noAutofit/>
          </a:bodyPr>
          <a:lstStyle/>
          <a:p>
            <a:pPr algn="ctr" defTabSz="1461590" fontAlgn="base">
              <a:spcBef>
                <a:spcPct val="0"/>
              </a:spcBef>
              <a:spcAft>
                <a:spcPct val="0"/>
              </a:spcAft>
            </a:pPr>
            <a:endParaRPr lang="en-US" sz="2000" dirty="0" smtClean="0">
              <a:solidFill>
                <a:schemeClr val="bg1"/>
              </a:solidFill>
              <a:latin typeface="Arial" charset="0"/>
              <a:cs typeface="Arial" charset="0"/>
            </a:endParaRPr>
          </a:p>
        </p:txBody>
      </p:sp>
    </p:spTree>
    <p:extLst>
      <p:ext uri="{BB962C8B-B14F-4D97-AF65-F5344CB8AC3E}">
        <p14:creationId xmlns:p14="http://schemas.microsoft.com/office/powerpoint/2010/main" val="236969126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model* by Azure </a:t>
            </a:r>
            <a:r>
              <a:rPr lang="en-US" dirty="0"/>
              <a:t>i</a:t>
            </a:r>
            <a:r>
              <a:rPr lang="en-US" dirty="0" smtClean="0"/>
              <a:t>nstance type (2)</a:t>
            </a:r>
            <a:endParaRPr lang="en-US" dirty="0"/>
          </a:p>
        </p:txBody>
      </p:sp>
      <p:sp>
        <p:nvSpPr>
          <p:cNvPr id="4" name="Rectangle 3"/>
          <p:cNvSpPr/>
          <p:nvPr/>
        </p:nvSpPr>
        <p:spPr>
          <a:xfrm>
            <a:off x="843011" y="6050040"/>
            <a:ext cx="8725961" cy="280605"/>
          </a:xfrm>
          <a:prstGeom prst="rect">
            <a:avLst/>
          </a:prstGeom>
        </p:spPr>
        <p:txBody>
          <a:bodyPr wrap="square">
            <a:spAutoFit/>
          </a:bodyPr>
          <a:lstStyle/>
          <a:p>
            <a:r>
              <a:rPr lang="en-US" sz="1200" dirty="0">
                <a:solidFill>
                  <a:srgbClr val="FFFFFF"/>
                </a:solidFill>
              </a:rPr>
              <a:t>* This price reflects the total Azure infrastructure costs (no Citrix/Microsoft licensing included)</a:t>
            </a:r>
            <a:endParaRPr lang="en-US" sz="1799" dirty="0">
              <a:solidFill>
                <a:srgbClr val="FFFFFF"/>
              </a:solidFill>
            </a:endParaRPr>
          </a:p>
        </p:txBody>
      </p:sp>
      <p:graphicFrame>
        <p:nvGraphicFramePr>
          <p:cNvPr id="7" name="Chart 6"/>
          <p:cNvGraphicFramePr>
            <a:graphicFrameLocks/>
          </p:cNvGraphicFramePr>
          <p:nvPr>
            <p:extLst/>
          </p:nvPr>
        </p:nvGraphicFramePr>
        <p:xfrm>
          <a:off x="493216" y="1190078"/>
          <a:ext cx="11127710" cy="4703448"/>
        </p:xfrm>
        <a:graphic>
          <a:graphicData uri="http://schemas.openxmlformats.org/drawingml/2006/chart">
            <c:chart xmlns:c="http://schemas.openxmlformats.org/drawingml/2006/chart" xmlns:r="http://schemas.openxmlformats.org/officeDocument/2006/relationships" r:id="rId3"/>
          </a:graphicData>
        </a:graphic>
      </p:graphicFrame>
      <p:sp>
        <p:nvSpPr>
          <p:cNvPr id="5" name="Rounded Rectangle 4"/>
          <p:cNvSpPr/>
          <p:nvPr/>
        </p:nvSpPr>
        <p:spPr bwMode="auto">
          <a:xfrm>
            <a:off x="4167267" y="2323475"/>
            <a:ext cx="1439054" cy="3222886"/>
          </a:xfrm>
          <a:prstGeom prst="roundRect">
            <a:avLst/>
          </a:prstGeom>
          <a:noFill/>
          <a:ln w="38100" cap="flat" cmpd="sng" algn="ctr">
            <a:solidFill>
              <a:srgbClr val="B2B2B2"/>
            </a:solidFill>
            <a:prstDash val="solid"/>
            <a:round/>
            <a:headEnd type="none" w="med" len="med"/>
            <a:tailEnd type="none" w="med" len="med"/>
          </a:ln>
          <a:effectLst/>
        </p:spPr>
        <p:txBody>
          <a:bodyPr rot="0" spcFirstLastPara="0" vertOverflow="overflow" horzOverflow="overflow" vert="horz" wrap="square" lIns="138239" tIns="69119" rIns="138239" bIns="69119" numCol="1" spcCol="0" rtlCol="0" fromWordArt="0" anchor="ctr" anchorCtr="0" forceAA="0" compatLnSpc="1">
            <a:prstTxWarp prst="textNoShape">
              <a:avLst/>
            </a:prstTxWarp>
            <a:noAutofit/>
          </a:bodyPr>
          <a:lstStyle/>
          <a:p>
            <a:pPr algn="ctr" defTabSz="1461590" fontAlgn="base">
              <a:spcBef>
                <a:spcPct val="0"/>
              </a:spcBef>
              <a:spcAft>
                <a:spcPct val="0"/>
              </a:spcAft>
            </a:pPr>
            <a:endParaRPr lang="en-US" sz="2000" dirty="0" smtClean="0">
              <a:solidFill>
                <a:schemeClr val="bg1"/>
              </a:solidFill>
              <a:latin typeface="Arial" charset="0"/>
              <a:cs typeface="Arial" charset="0"/>
            </a:endParaRPr>
          </a:p>
        </p:txBody>
      </p:sp>
    </p:spTree>
    <p:extLst>
      <p:ext uri="{BB962C8B-B14F-4D97-AF65-F5344CB8AC3E}">
        <p14:creationId xmlns:p14="http://schemas.microsoft.com/office/powerpoint/2010/main" val="363909723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Why Azure?</a:t>
            </a:r>
            <a:endParaRPr lang="en-US" dirty="0"/>
          </a:p>
        </p:txBody>
      </p:sp>
    </p:spTree>
    <p:extLst>
      <p:ext uri="{BB962C8B-B14F-4D97-AF65-F5344CB8AC3E}">
        <p14:creationId xmlns:p14="http://schemas.microsoft.com/office/powerpoint/2010/main" val="3940433144"/>
      </p:ext>
    </p:extLst>
  </p:cSld>
  <p:clrMapOvr>
    <a:masterClrMapping/>
  </p:clrMapOvr>
  <p:transition spd="med">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Demo</a:t>
            </a:r>
            <a:endParaRPr lang="en-US" dirty="0"/>
          </a:p>
        </p:txBody>
      </p:sp>
      <p:sp>
        <p:nvSpPr>
          <p:cNvPr id="5" name="Text Placeholder 4"/>
          <p:cNvSpPr>
            <a:spLocks noGrp="1"/>
          </p:cNvSpPr>
          <p:nvPr>
            <p:ph type="body" sz="quarter" idx="16"/>
          </p:nvPr>
        </p:nvSpPr>
        <p:spPr/>
        <p:txBody>
          <a:bodyPr/>
          <a:lstStyle/>
          <a:p>
            <a:r>
              <a:rPr lang="en-US" dirty="0" smtClean="0"/>
              <a:t>Excel Calculator</a:t>
            </a:r>
            <a:endParaRPr lang="en-US" dirty="0"/>
          </a:p>
        </p:txBody>
      </p:sp>
    </p:spTree>
    <p:extLst>
      <p:ext uri="{BB962C8B-B14F-4D97-AF65-F5344CB8AC3E}">
        <p14:creationId xmlns:p14="http://schemas.microsoft.com/office/powerpoint/2010/main" val="1808914817"/>
      </p:ext>
    </p:extLst>
  </p:cSld>
  <p:clrMapOvr>
    <a:masterClrMapping/>
  </p:clrMapOvr>
  <p:transition spd="med">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8831" y="78828"/>
            <a:ext cx="11309783" cy="685670"/>
          </a:xfrm>
        </p:spPr>
        <p:txBody>
          <a:bodyPr/>
          <a:lstStyle/>
          <a:p>
            <a:r>
              <a:rPr lang="en-US" dirty="0" smtClean="0"/>
              <a:t>Useful References</a:t>
            </a:r>
            <a:endParaRPr lang="en-US" dirty="0"/>
          </a:p>
        </p:txBody>
      </p:sp>
      <p:sp>
        <p:nvSpPr>
          <p:cNvPr id="13" name="Text Placeholder 7"/>
          <p:cNvSpPr txBox="1">
            <a:spLocks/>
          </p:cNvSpPr>
          <p:nvPr/>
        </p:nvSpPr>
        <p:spPr>
          <a:xfrm>
            <a:off x="269170" y="1243303"/>
            <a:ext cx="11829659" cy="615361"/>
          </a:xfrm>
          <a:prstGeom prst="rect">
            <a:avLst/>
          </a:prstGeom>
        </p:spPr>
        <p:txBody>
          <a:bodyPr vert="horz" wrap="square" lIns="143391" tIns="89619" rIns="143391" bIns="89619"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3"/>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352"/>
              </a:spcBef>
              <a:buClr>
                <a:srgbClr val="68217A"/>
              </a:buClr>
            </a:pPr>
            <a:endParaRPr lang="en-US" sz="3136" dirty="0">
              <a:gradFill>
                <a:gsLst>
                  <a:gs pos="1250">
                    <a:schemeClr val="tx1"/>
                  </a:gs>
                  <a:gs pos="100000">
                    <a:schemeClr val="tx1"/>
                  </a:gs>
                </a:gsLst>
                <a:lin ang="5400000" scaled="0"/>
              </a:gradFill>
            </a:endParaRPr>
          </a:p>
        </p:txBody>
      </p:sp>
      <p:sp>
        <p:nvSpPr>
          <p:cNvPr id="14" name="Text Placeholder 7"/>
          <p:cNvSpPr txBox="1">
            <a:spLocks/>
          </p:cNvSpPr>
          <p:nvPr/>
        </p:nvSpPr>
        <p:spPr>
          <a:xfrm>
            <a:off x="357522" y="6890611"/>
            <a:ext cx="11829659" cy="615361"/>
          </a:xfrm>
          <a:prstGeom prst="rect">
            <a:avLst/>
          </a:prstGeom>
        </p:spPr>
        <p:txBody>
          <a:bodyPr vert="horz" wrap="square" lIns="143391" tIns="89619" rIns="143391" bIns="89619"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3"/>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352"/>
              </a:spcBef>
              <a:buClr>
                <a:srgbClr val="68217A"/>
              </a:buClr>
            </a:pPr>
            <a:r>
              <a:rPr lang="en-US" sz="3136" dirty="0">
                <a:gradFill>
                  <a:gsLst>
                    <a:gs pos="1250">
                      <a:srgbClr val="FFFFFF"/>
                    </a:gs>
                    <a:gs pos="100000">
                      <a:srgbClr val="FFFFFF"/>
                    </a:gs>
                  </a:gsLst>
                  <a:lin ang="5400000" scaled="0"/>
                </a:gradFill>
              </a:rPr>
              <a:t>	 </a:t>
            </a:r>
          </a:p>
        </p:txBody>
      </p:sp>
      <p:graphicFrame>
        <p:nvGraphicFramePr>
          <p:cNvPr id="3" name="Table 2"/>
          <p:cNvGraphicFramePr>
            <a:graphicFrameLocks noGrp="1"/>
          </p:cNvGraphicFramePr>
          <p:nvPr>
            <p:extLst>
              <p:ext uri="{D42A27DB-BD31-4B8C-83A1-F6EECF244321}">
                <p14:modId xmlns:p14="http://schemas.microsoft.com/office/powerpoint/2010/main" val="1751466185"/>
              </p:ext>
            </p:extLst>
          </p:nvPr>
        </p:nvGraphicFramePr>
        <p:xfrm>
          <a:off x="269170" y="941728"/>
          <a:ext cx="11499001" cy="5437905"/>
        </p:xfrm>
        <a:graphic>
          <a:graphicData uri="http://schemas.openxmlformats.org/drawingml/2006/table">
            <a:tbl>
              <a:tblPr firstRow="1" bandRow="1">
                <a:tableStyleId>{5C22544A-7EE6-4342-B048-85BDC9FD1C3A}</a:tableStyleId>
              </a:tblPr>
              <a:tblGrid>
                <a:gridCol w="3088627"/>
                <a:gridCol w="8410374"/>
              </a:tblGrid>
              <a:tr h="666957">
                <a:tc>
                  <a:txBody>
                    <a:bodyPr/>
                    <a:lstStyle/>
                    <a:p>
                      <a:r>
                        <a:rPr lang="en-US" dirty="0" smtClean="0"/>
                        <a:t>Description</a:t>
                      </a:r>
                      <a:endParaRPr lang="en-US" dirty="0"/>
                    </a:p>
                  </a:txBody>
                  <a:tcPr/>
                </a:tc>
                <a:tc>
                  <a:txBody>
                    <a:bodyPr/>
                    <a:lstStyle/>
                    <a:p>
                      <a:r>
                        <a:rPr lang="en-US" dirty="0" smtClean="0"/>
                        <a:t>Link</a:t>
                      </a:r>
                      <a:endParaRPr lang="en-US" dirty="0"/>
                    </a:p>
                  </a:txBody>
                  <a:tcPr/>
                </a:tc>
              </a:tr>
              <a:tr h="666957">
                <a:tc>
                  <a:txBody>
                    <a:bodyPr/>
                    <a:lstStyle/>
                    <a:p>
                      <a:r>
                        <a:rPr lang="en-US" dirty="0" smtClean="0"/>
                        <a:t>Citrix &amp; Azure solutions</a:t>
                      </a:r>
                      <a:endParaRPr lang="en-US" dirty="0"/>
                    </a:p>
                  </a:txBody>
                  <a:tcPr/>
                </a:tc>
                <a:tc>
                  <a:txBody>
                    <a:bodyPr/>
                    <a:lstStyle/>
                    <a:p>
                      <a:pPr marL="0" marR="0" indent="0" algn="l" defTabSz="1088291" rtl="0" eaLnBrk="1" fontAlgn="auto" latinLnBrk="0" hangingPunct="1">
                        <a:lnSpc>
                          <a:spcPct val="100000"/>
                        </a:lnSpc>
                        <a:spcBef>
                          <a:spcPts val="0"/>
                        </a:spcBef>
                        <a:spcAft>
                          <a:spcPts val="0"/>
                        </a:spcAft>
                        <a:buClrTx/>
                        <a:buSzTx/>
                        <a:buFontTx/>
                        <a:buNone/>
                        <a:tabLst/>
                        <a:defRPr/>
                      </a:pPr>
                      <a:r>
                        <a:rPr lang="en-US" sz="2000" dirty="0" smtClean="0">
                          <a:gradFill>
                            <a:gsLst>
                              <a:gs pos="1250">
                                <a:schemeClr val="tx1"/>
                              </a:gs>
                              <a:gs pos="100000">
                                <a:schemeClr val="tx1"/>
                              </a:gs>
                            </a:gsLst>
                            <a:lin ang="5400000" scaled="0"/>
                          </a:gradFill>
                          <a:hlinkClick r:id="rId4"/>
                        </a:rPr>
                        <a:t>http://www.microsoftandcitrix.com/Solutions/AzureCloud.aspx</a:t>
                      </a:r>
                      <a:r>
                        <a:rPr lang="en-US" sz="2000" dirty="0" smtClean="0">
                          <a:gradFill>
                            <a:gsLst>
                              <a:gs pos="1250">
                                <a:schemeClr val="tx1"/>
                              </a:gs>
                              <a:gs pos="100000">
                                <a:schemeClr val="tx1"/>
                              </a:gs>
                            </a:gsLst>
                            <a:lin ang="5400000" scaled="0"/>
                          </a:gradFill>
                        </a:rPr>
                        <a:t> </a:t>
                      </a:r>
                    </a:p>
                  </a:txBody>
                  <a:tcPr/>
                </a:tc>
              </a:tr>
              <a:tr h="666957">
                <a:tc>
                  <a:txBody>
                    <a:bodyPr/>
                    <a:lstStyle/>
                    <a:p>
                      <a:r>
                        <a:rPr lang="en-US" dirty="0" smtClean="0"/>
                        <a:t>Azure scale paper</a:t>
                      </a:r>
                      <a:endParaRPr lang="en-US" dirty="0"/>
                    </a:p>
                  </a:txBody>
                  <a:tcPr/>
                </a:tc>
                <a:tc>
                  <a:txBody>
                    <a:bodyPr/>
                    <a:lstStyle/>
                    <a:p>
                      <a:pPr marL="0" marR="0" indent="0" algn="l" defTabSz="1088291" rtl="0" eaLnBrk="1" fontAlgn="auto" latinLnBrk="0" hangingPunct="1">
                        <a:lnSpc>
                          <a:spcPct val="100000"/>
                        </a:lnSpc>
                        <a:spcBef>
                          <a:spcPts val="0"/>
                        </a:spcBef>
                        <a:spcAft>
                          <a:spcPts val="0"/>
                        </a:spcAft>
                        <a:buClrTx/>
                        <a:buSzTx/>
                        <a:buFontTx/>
                        <a:buNone/>
                        <a:tabLst/>
                        <a:defRPr/>
                      </a:pPr>
                      <a:r>
                        <a:rPr lang="en-US" sz="2000" dirty="0" smtClean="0">
                          <a:gradFill>
                            <a:gsLst>
                              <a:gs pos="1250">
                                <a:srgbClr val="FFFFFF"/>
                              </a:gs>
                              <a:gs pos="100000">
                                <a:srgbClr val="FFFFFF"/>
                              </a:gs>
                            </a:gsLst>
                            <a:lin ang="5400000" scaled="0"/>
                          </a:gradFill>
                          <a:hlinkClick r:id="rId5" invalidUrl="http://www.microsoftandcitrix.com/Documents/Citrix XenApp 7.5 on Azure.pdf"/>
                        </a:rPr>
                        <a:t>http://www.microsoftandcitrix.com/Documents/Citrix%20XenApp%207.5%20on%20Azure.pdf</a:t>
                      </a:r>
                      <a:endParaRPr lang="en-US" sz="2000" dirty="0" smtClean="0">
                        <a:gradFill>
                          <a:gsLst>
                            <a:gs pos="1250">
                              <a:srgbClr val="FFFFFF"/>
                            </a:gs>
                            <a:gs pos="100000">
                              <a:srgbClr val="FFFFFF"/>
                            </a:gs>
                          </a:gsLst>
                          <a:lin ang="5400000" scaled="0"/>
                        </a:gradFill>
                      </a:endParaRPr>
                    </a:p>
                  </a:txBody>
                  <a:tcPr/>
                </a:tc>
              </a:tr>
              <a:tr h="666957">
                <a:tc>
                  <a:txBody>
                    <a:bodyPr/>
                    <a:lstStyle/>
                    <a:p>
                      <a:r>
                        <a:rPr lang="en-US" dirty="0" smtClean="0"/>
                        <a:t>Cost</a:t>
                      </a:r>
                      <a:r>
                        <a:rPr lang="en-US" baseline="0" dirty="0" smtClean="0"/>
                        <a:t> Calculator</a:t>
                      </a:r>
                      <a:endParaRPr lang="en-US" dirty="0"/>
                    </a:p>
                  </a:txBody>
                  <a:tcPr/>
                </a:tc>
                <a:tc>
                  <a:txBody>
                    <a:bodyPr/>
                    <a:lstStyle/>
                    <a:p>
                      <a:pPr marL="0" marR="0" indent="0" algn="l" defTabSz="1088291" rtl="0" eaLnBrk="1" fontAlgn="auto" latinLnBrk="0" hangingPunct="1">
                        <a:lnSpc>
                          <a:spcPct val="100000"/>
                        </a:lnSpc>
                        <a:spcBef>
                          <a:spcPts val="0"/>
                        </a:spcBef>
                        <a:spcAft>
                          <a:spcPts val="0"/>
                        </a:spcAft>
                        <a:buClrTx/>
                        <a:buSzTx/>
                        <a:buFontTx/>
                        <a:buNone/>
                        <a:tabLst/>
                        <a:defRPr/>
                      </a:pPr>
                      <a:r>
                        <a:rPr lang="en-US" sz="2000" dirty="0" smtClean="0">
                          <a:solidFill>
                            <a:schemeClr val="tx1"/>
                          </a:solidFill>
                          <a:hlinkClick r:id="rId6" invalidUrl="http://microsoftandcitrix.com/Documents/XA_XD_Azure_Calculator (version 6 Customer Release).xlsm"/>
                        </a:rPr>
                        <a:t>http://microsoftandcitrix.com/Documents/XA_XD_Azure_Calculator%20(version%206%20Customer%20Release).xlsm</a:t>
                      </a:r>
                      <a:r>
                        <a:rPr lang="en-US" sz="2000" dirty="0" smtClean="0">
                          <a:solidFill>
                            <a:schemeClr val="tx1"/>
                          </a:solidFill>
                        </a:rPr>
                        <a:t> </a:t>
                      </a:r>
                    </a:p>
                  </a:txBody>
                  <a:tcPr/>
                </a:tc>
              </a:tr>
              <a:tr h="666957">
                <a:tc>
                  <a:txBody>
                    <a:bodyPr/>
                    <a:lstStyle/>
                    <a:p>
                      <a:r>
                        <a:rPr lang="en-US" dirty="0" smtClean="0"/>
                        <a:t>Citrix</a:t>
                      </a:r>
                      <a:r>
                        <a:rPr lang="en-US" baseline="0" dirty="0" smtClean="0"/>
                        <a:t> Workspace Cloud</a:t>
                      </a:r>
                      <a:endParaRPr lang="en-US" dirty="0"/>
                    </a:p>
                  </a:txBody>
                  <a:tcPr/>
                </a:tc>
                <a:tc>
                  <a:txBody>
                    <a:bodyPr/>
                    <a:lstStyle/>
                    <a:p>
                      <a:pPr marL="0" marR="0" indent="0" algn="l" defTabSz="1088291" rtl="0" eaLnBrk="1" fontAlgn="auto" latinLnBrk="0" hangingPunct="1">
                        <a:lnSpc>
                          <a:spcPct val="100000"/>
                        </a:lnSpc>
                        <a:spcBef>
                          <a:spcPts val="0"/>
                        </a:spcBef>
                        <a:spcAft>
                          <a:spcPts val="0"/>
                        </a:spcAft>
                        <a:buClrTx/>
                        <a:buSzTx/>
                        <a:buFontTx/>
                        <a:buNone/>
                        <a:tabLst/>
                        <a:defRPr/>
                      </a:pPr>
                      <a:r>
                        <a:rPr lang="en-US" sz="2000" dirty="0" smtClean="0">
                          <a:solidFill>
                            <a:schemeClr val="tx1"/>
                          </a:solidFill>
                          <a:hlinkClick r:id="rId7"/>
                        </a:rPr>
                        <a:t>http://www.citrix.com/products/workspace-cloud/overview.html</a:t>
                      </a:r>
                      <a:r>
                        <a:rPr lang="en-US" sz="2000" dirty="0" smtClean="0">
                          <a:solidFill>
                            <a:schemeClr val="tx1"/>
                          </a:solidFill>
                        </a:rPr>
                        <a:t> </a:t>
                      </a:r>
                    </a:p>
                  </a:txBody>
                  <a:tcPr/>
                </a:tc>
              </a:tr>
              <a:tr h="666957">
                <a:tc>
                  <a:txBody>
                    <a:bodyPr/>
                    <a:lstStyle/>
                    <a:p>
                      <a:r>
                        <a:rPr lang="en-US" dirty="0" smtClean="0"/>
                        <a:t>Citrix </a:t>
                      </a:r>
                      <a:r>
                        <a:rPr lang="en-US" smtClean="0"/>
                        <a:t>Service Provider</a:t>
                      </a:r>
                      <a:endParaRPr lang="en-US" dirty="0"/>
                    </a:p>
                  </a:txBody>
                  <a:tcPr/>
                </a:tc>
                <a:tc>
                  <a:txBody>
                    <a:bodyPr/>
                    <a:lstStyle/>
                    <a:p>
                      <a:pPr marL="0" marR="0" indent="0" algn="l" defTabSz="1088291" rtl="0" eaLnBrk="1" fontAlgn="auto" latinLnBrk="0" hangingPunct="1">
                        <a:lnSpc>
                          <a:spcPct val="100000"/>
                        </a:lnSpc>
                        <a:spcBef>
                          <a:spcPts val="0"/>
                        </a:spcBef>
                        <a:spcAft>
                          <a:spcPts val="0"/>
                        </a:spcAft>
                        <a:buClrTx/>
                        <a:buSzTx/>
                        <a:buFontTx/>
                        <a:buNone/>
                        <a:tabLst/>
                        <a:defRPr/>
                      </a:pPr>
                      <a:r>
                        <a:rPr lang="en-US" sz="2000" dirty="0" smtClean="0">
                          <a:gradFill>
                            <a:gsLst>
                              <a:gs pos="1250">
                                <a:srgbClr val="FFFFFF"/>
                              </a:gs>
                              <a:gs pos="100000">
                                <a:srgbClr val="FFFFFF"/>
                              </a:gs>
                            </a:gsLst>
                            <a:lin ang="5400000" scaled="0"/>
                          </a:gradFill>
                          <a:hlinkClick r:id="rId8"/>
                        </a:rPr>
                        <a:t>http://www.citrix.com/partner-programs/service-provider.html</a:t>
                      </a:r>
                      <a:endParaRPr lang="en-US" sz="2000" dirty="0" smtClean="0">
                        <a:gradFill>
                          <a:gsLst>
                            <a:gs pos="1250">
                              <a:srgbClr val="FFFFFF"/>
                            </a:gs>
                            <a:gs pos="100000">
                              <a:srgbClr val="FFFFFF"/>
                            </a:gs>
                          </a:gsLst>
                          <a:lin ang="5400000" scaled="0"/>
                        </a:gradFill>
                      </a:endParaRPr>
                    </a:p>
                  </a:txBody>
                  <a:tcPr/>
                </a:tc>
              </a:tr>
              <a:tr h="666957">
                <a:tc>
                  <a:txBody>
                    <a:bodyPr/>
                    <a:lstStyle/>
                    <a:p>
                      <a:r>
                        <a:rPr lang="en-US" dirty="0" smtClean="0"/>
                        <a:t>Private cloud solutions</a:t>
                      </a:r>
                      <a:endParaRPr lang="en-US" dirty="0"/>
                    </a:p>
                  </a:txBody>
                  <a:tcPr/>
                </a:tc>
                <a:tc>
                  <a:txBody>
                    <a:bodyPr/>
                    <a:lstStyle/>
                    <a:p>
                      <a:pPr marL="0" marR="0" indent="0" algn="l" defTabSz="1088291" rtl="0" eaLnBrk="1" fontAlgn="auto" latinLnBrk="0" hangingPunct="1">
                        <a:lnSpc>
                          <a:spcPct val="100000"/>
                        </a:lnSpc>
                        <a:spcBef>
                          <a:spcPts val="0"/>
                        </a:spcBef>
                        <a:spcAft>
                          <a:spcPts val="0"/>
                        </a:spcAft>
                        <a:buClrTx/>
                        <a:buSzTx/>
                        <a:buFontTx/>
                        <a:buNone/>
                        <a:tabLst/>
                        <a:defRPr/>
                      </a:pPr>
                      <a:r>
                        <a:rPr lang="en-US" sz="2000" dirty="0" smtClean="0">
                          <a:gradFill>
                            <a:gsLst>
                              <a:gs pos="1250">
                                <a:srgbClr val="FFFFFF"/>
                              </a:gs>
                              <a:gs pos="100000">
                                <a:srgbClr val="FFFFFF"/>
                              </a:gs>
                            </a:gsLst>
                            <a:lin ang="5400000" scaled="0"/>
                          </a:gradFill>
                          <a:hlinkClick r:id="rId9"/>
                        </a:rPr>
                        <a:t>http://www.citrix.com/go/xendesktop-for-the-private-cloud.html</a:t>
                      </a:r>
                      <a:endParaRPr lang="en-US" sz="2000" dirty="0" smtClean="0">
                        <a:gradFill>
                          <a:gsLst>
                            <a:gs pos="1250">
                              <a:srgbClr val="FFFFFF"/>
                            </a:gs>
                            <a:gs pos="100000">
                              <a:srgbClr val="FFFFFF"/>
                            </a:gs>
                          </a:gsLst>
                          <a:lin ang="5400000" scaled="0"/>
                        </a:gradFill>
                      </a:endParaRPr>
                    </a:p>
                  </a:txBody>
                  <a:tcPr/>
                </a:tc>
              </a:tr>
              <a:tr h="666957">
                <a:tc>
                  <a:txBody>
                    <a:bodyPr/>
                    <a:lstStyle/>
                    <a:p>
                      <a:r>
                        <a:rPr lang="en-US" dirty="0" smtClean="0"/>
                        <a:t>Netscaler in Azure </a:t>
                      </a:r>
                      <a:endParaRPr lang="en-US" dirty="0"/>
                    </a:p>
                  </a:txBody>
                  <a:tcPr/>
                </a:tc>
                <a:tc>
                  <a:txBody>
                    <a:bodyPr/>
                    <a:lstStyle/>
                    <a:p>
                      <a:pPr marL="0" marR="0" indent="0" algn="l" defTabSz="1088291" rtl="0" eaLnBrk="1" fontAlgn="auto" latinLnBrk="0" hangingPunct="1">
                        <a:lnSpc>
                          <a:spcPct val="100000"/>
                        </a:lnSpc>
                        <a:spcBef>
                          <a:spcPts val="0"/>
                        </a:spcBef>
                        <a:spcAft>
                          <a:spcPts val="0"/>
                        </a:spcAft>
                        <a:buClrTx/>
                        <a:buSzTx/>
                        <a:buFontTx/>
                        <a:buNone/>
                        <a:tabLst/>
                        <a:defRPr/>
                      </a:pPr>
                      <a:r>
                        <a:rPr lang="en-US" sz="2000" dirty="0" smtClean="0">
                          <a:solidFill>
                            <a:schemeClr val="tx1"/>
                          </a:solidFill>
                          <a:hlinkClick r:id="rId10"/>
                        </a:rPr>
                        <a:t>http://support.citrix.com/proddocs/topic/netscaler-vpx-10-5/nsvpx-azure.html</a:t>
                      </a:r>
                      <a:r>
                        <a:rPr lang="en-US" sz="2000" dirty="0" smtClean="0">
                          <a:solidFill>
                            <a:schemeClr val="tx1"/>
                          </a:solidFill>
                        </a:rPr>
                        <a:t> </a:t>
                      </a:r>
                    </a:p>
                  </a:txBody>
                  <a:tcPr/>
                </a:tc>
              </a:tr>
            </a:tbl>
          </a:graphicData>
        </a:graphic>
      </p:graphicFrame>
      <p:sp>
        <p:nvSpPr>
          <p:cNvPr id="4" name="Rectangle 3"/>
          <p:cNvSpPr/>
          <p:nvPr/>
        </p:nvSpPr>
        <p:spPr>
          <a:xfrm>
            <a:off x="5386526" y="3198168"/>
            <a:ext cx="184731" cy="415498"/>
          </a:xfrm>
          <a:prstGeom prst="rect">
            <a:avLst/>
          </a:prstGeom>
        </p:spPr>
        <p:txBody>
          <a:bodyPr wrap="none">
            <a:spAutoFit/>
          </a:bodyPr>
          <a:lstStyle/>
          <a:p>
            <a:endParaRPr lang="en-US" dirty="0"/>
          </a:p>
        </p:txBody>
      </p:sp>
    </p:spTree>
    <p:extLst>
      <p:ext uri="{BB962C8B-B14F-4D97-AF65-F5344CB8AC3E}">
        <p14:creationId xmlns:p14="http://schemas.microsoft.com/office/powerpoint/2010/main" val="2487474905"/>
      </p:ext>
    </p:extLst>
  </p:cSld>
  <p:clrMapOvr>
    <a:masterClrMapping/>
  </p:clrMapOvr>
  <p:transition spd="slow">
    <p:push/>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36575" y="2698182"/>
            <a:ext cx="11234738" cy="579646"/>
          </a:xfrm>
        </p:spPr>
        <p:txBody>
          <a:bodyPr/>
          <a:lstStyle/>
          <a:p>
            <a:r>
              <a:rPr lang="en-US" sz="3600" dirty="0" smtClean="0"/>
              <a:t>Microsoft will support you !!! Big Time !!</a:t>
            </a:r>
            <a:endParaRPr lang="en-US" sz="3600" dirty="0"/>
          </a:p>
        </p:txBody>
      </p:sp>
    </p:spTree>
    <p:extLst>
      <p:ext uri="{BB962C8B-B14F-4D97-AF65-F5344CB8AC3E}">
        <p14:creationId xmlns:p14="http://schemas.microsoft.com/office/powerpoint/2010/main" val="323010664"/>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6"/>
          <p:cNvSpPr>
            <a:spLocks noGrp="1"/>
          </p:cNvSpPr>
          <p:nvPr>
            <p:ph type="title"/>
          </p:nvPr>
        </p:nvSpPr>
        <p:spPr/>
        <p:txBody>
          <a:bodyPr/>
          <a:lstStyle/>
          <a:p>
            <a:r>
              <a:rPr lang="en-US" dirty="0" smtClean="0">
                <a:latin typeface="Arial" charset="0"/>
              </a:rPr>
              <a:t>Why? Other reasons… </a:t>
            </a:r>
            <a:endParaRPr lang="en-US" dirty="0">
              <a:latin typeface="Arial" charset="0"/>
            </a:endParaRPr>
          </a:p>
        </p:txBody>
      </p:sp>
      <p:sp>
        <p:nvSpPr>
          <p:cNvPr id="20" name="Content Placeholder 3"/>
          <p:cNvSpPr>
            <a:spLocks noGrp="1"/>
          </p:cNvSpPr>
          <p:nvPr>
            <p:ph sz="quarter" idx="20"/>
          </p:nvPr>
        </p:nvSpPr>
        <p:spPr>
          <a:xfrm>
            <a:off x="448055" y="1319134"/>
            <a:ext cx="11309783" cy="4916774"/>
          </a:xfrm>
        </p:spPr>
        <p:txBody>
          <a:bodyPr/>
          <a:lstStyle/>
          <a:p>
            <a:endParaRPr lang="en-US" dirty="0"/>
          </a:p>
          <a:p>
            <a:r>
              <a:rPr lang="en-US" dirty="0" smtClean="0"/>
              <a:t>CAPEX vs OPEX</a:t>
            </a:r>
            <a:endParaRPr lang="en-US" dirty="0"/>
          </a:p>
          <a:p>
            <a:r>
              <a:rPr lang="en-US" dirty="0" smtClean="0"/>
              <a:t>Disaster Recovery site</a:t>
            </a:r>
          </a:p>
          <a:p>
            <a:r>
              <a:rPr lang="en-US" dirty="0" smtClean="0"/>
              <a:t>Geo-dispersed sites</a:t>
            </a:r>
          </a:p>
          <a:p>
            <a:r>
              <a:rPr lang="en-US" dirty="0" smtClean="0"/>
              <a:t>Burst Capacity</a:t>
            </a:r>
          </a:p>
          <a:p>
            <a:r>
              <a:rPr lang="en-US" dirty="0" smtClean="0"/>
              <a:t>Reduce time to ROI</a:t>
            </a:r>
            <a:endParaRPr lang="en-US" dirty="0"/>
          </a:p>
          <a:p>
            <a:pPr marL="0" indent="0">
              <a:buNone/>
            </a:pPr>
            <a:endParaRPr lang="en-US" dirty="0"/>
          </a:p>
        </p:txBody>
      </p:sp>
    </p:spTree>
    <p:extLst>
      <p:ext uri="{BB962C8B-B14F-4D97-AF65-F5344CB8AC3E}">
        <p14:creationId xmlns:p14="http://schemas.microsoft.com/office/powerpoint/2010/main" val="398212318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0">
                                            <p:txEl>
                                              <p:pRg st="1" end="1"/>
                                            </p:txEl>
                                          </p:spTgt>
                                        </p:tgtEl>
                                      </p:cBhvr>
                                    </p:animEffect>
                                    <p:set>
                                      <p:cBhvr>
                                        <p:cTn id="7" dur="1" fill="hold">
                                          <p:stCondLst>
                                            <p:cond delay="499"/>
                                          </p:stCondLst>
                                        </p:cTn>
                                        <p:tgtEl>
                                          <p:spTgt spid="20">
                                            <p:txEl>
                                              <p:pRg st="1" end="1"/>
                                            </p:tx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20">
                                            <p:txEl>
                                              <p:pRg st="2" end="2"/>
                                            </p:txEl>
                                          </p:spTgt>
                                        </p:tgtEl>
                                      </p:cBhvr>
                                    </p:animEffect>
                                    <p:set>
                                      <p:cBhvr>
                                        <p:cTn id="12" dur="1" fill="hold">
                                          <p:stCondLst>
                                            <p:cond delay="499"/>
                                          </p:stCondLst>
                                        </p:cTn>
                                        <p:tgtEl>
                                          <p:spTgt spid="20">
                                            <p:txEl>
                                              <p:pRg st="2" end="2"/>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20">
                                            <p:txEl>
                                              <p:pRg st="3" end="3"/>
                                            </p:txEl>
                                          </p:spTgt>
                                        </p:tgtEl>
                                      </p:cBhvr>
                                    </p:animEffect>
                                    <p:set>
                                      <p:cBhvr>
                                        <p:cTn id="17" dur="1" fill="hold">
                                          <p:stCondLst>
                                            <p:cond delay="499"/>
                                          </p:stCondLst>
                                        </p:cTn>
                                        <p:tgtEl>
                                          <p:spTgt spid="20">
                                            <p:txEl>
                                              <p:pRg st="3" end="3"/>
                                            </p:txEl>
                                          </p:spTgt>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20">
                                            <p:txEl>
                                              <p:pRg st="4" end="4"/>
                                            </p:txEl>
                                          </p:spTgt>
                                        </p:tgtEl>
                                      </p:cBhvr>
                                    </p:animEffect>
                                    <p:set>
                                      <p:cBhvr>
                                        <p:cTn id="22" dur="1" fill="hold">
                                          <p:stCondLst>
                                            <p:cond delay="499"/>
                                          </p:stCondLst>
                                        </p:cTn>
                                        <p:tgtEl>
                                          <p:spTgt spid="20">
                                            <p:txEl>
                                              <p:pRg st="4" end="4"/>
                                            </p:txEl>
                                          </p:spTgt>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20">
                                            <p:txEl>
                                              <p:pRg st="5" end="5"/>
                                            </p:txEl>
                                          </p:spTgt>
                                        </p:tgtEl>
                                      </p:cBhvr>
                                    </p:animEffect>
                                    <p:set>
                                      <p:cBhvr>
                                        <p:cTn id="27" dur="1" fill="hold">
                                          <p:stCondLst>
                                            <p:cond delay="499"/>
                                          </p:stCondLst>
                                        </p:cTn>
                                        <p:tgtEl>
                                          <p:spTgt spid="20">
                                            <p:txEl>
                                              <p:pRg st="5" end="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Terminology / Definitions </a:t>
            </a:r>
            <a:r>
              <a:rPr lang="en-US" smtClean="0"/>
              <a:t>- Summery</a:t>
            </a:r>
            <a:endParaRPr lang="en-US" dirty="0"/>
          </a:p>
        </p:txBody>
      </p:sp>
    </p:spTree>
    <p:extLst>
      <p:ext uri="{BB962C8B-B14F-4D97-AF65-F5344CB8AC3E}">
        <p14:creationId xmlns:p14="http://schemas.microsoft.com/office/powerpoint/2010/main" val="521404399"/>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Citrix Corporate Template 2015">
  <a:themeElements>
    <a:clrScheme name="Citrix">
      <a:dk1>
        <a:srgbClr val="000000"/>
      </a:dk1>
      <a:lt1>
        <a:srgbClr val="FFFFFF"/>
      </a:lt1>
      <a:dk2>
        <a:srgbClr val="6B359D"/>
      </a:dk2>
      <a:lt2>
        <a:srgbClr val="414141"/>
      </a:lt2>
      <a:accent1>
        <a:srgbClr val="00A1E0"/>
      </a:accent1>
      <a:accent2>
        <a:srgbClr val="B5BE00"/>
      </a:accent2>
      <a:accent3>
        <a:srgbClr val="D65F00"/>
      </a:accent3>
      <a:accent4>
        <a:srgbClr val="E1261C"/>
      </a:accent4>
      <a:accent5>
        <a:srgbClr val="326195"/>
      </a:accent5>
      <a:accent6>
        <a:srgbClr val="497629"/>
      </a:accent6>
      <a:hlink>
        <a:srgbClr val="00A1E0"/>
      </a:hlink>
      <a:folHlink>
        <a:srgbClr val="6B359D"/>
      </a:folHlink>
    </a:clrScheme>
    <a:fontScheme name="Summit Synerg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22225" cap="flat" cmpd="sng" algn="ctr">
          <a:noFill/>
          <a:prstDash val="solid"/>
          <a:round/>
          <a:headEnd type="none" w="med" len="med"/>
          <a:tailEnd type="none" w="med" len="med"/>
        </a:ln>
        <a:effectLst/>
      </a:spPr>
      <a:bodyPr rot="0" spcFirstLastPara="0" vertOverflow="overflow" horzOverflow="overflow" vert="horz" wrap="square" lIns="138239" tIns="69119" rIns="138239" bIns="69119" numCol="1" spcCol="0" rtlCol="0" fromWordArt="0" anchor="ctr" anchorCtr="0" forceAA="0" compatLnSpc="1">
        <a:prstTxWarp prst="textNoShape">
          <a:avLst/>
        </a:prstTxWarp>
        <a:noAutofit/>
      </a:bodyPr>
      <a:lstStyle>
        <a:defPPr algn="ctr" defTabSz="1461590" fontAlgn="base">
          <a:spcBef>
            <a:spcPct val="0"/>
          </a:spcBef>
          <a:spcAft>
            <a:spcPct val="0"/>
          </a:spcAft>
          <a:defRPr sz="2000" dirty="0" smtClean="0">
            <a:solidFill>
              <a:schemeClr val="bg1"/>
            </a:solidFill>
            <a:latin typeface="Arial" charset="0"/>
            <a:cs typeface="Arial" charset="0"/>
          </a:defRPr>
        </a:defPPr>
      </a:lstStyle>
    </a:spDef>
    <a:lnDef>
      <a:spPr bwMode="auto">
        <a:noFill/>
        <a:ln w="19050" cap="flat" cmpd="sng" algn="ctr">
          <a:solidFill>
            <a:schemeClr val="bg2"/>
          </a:solidFill>
          <a:prstDash val="solid"/>
          <a:round/>
          <a:headEnd type="none" w="med" len="med"/>
          <a:tailEnd type="none" w="med" len="med"/>
        </a:ln>
        <a:effectLst/>
      </a:spPr>
      <a:bodyPr/>
      <a:lstStyle/>
    </a:lnDef>
    <a:txDef>
      <a:spPr>
        <a:noFill/>
      </a:spPr>
      <a:bodyPr wrap="square" rtlCol="0">
        <a:spAutoFit/>
      </a:bodyPr>
      <a:lstStyle>
        <a:defPPr>
          <a:defRPr sz="2400" dirty="0" err="1" smtClean="0">
            <a:solidFill>
              <a:schemeClr val="bg2"/>
            </a:solidFill>
          </a:defRPr>
        </a:defPPr>
      </a:lstStyle>
    </a:txDef>
  </a:objectDefaults>
  <a:extraClrSchemeLst/>
  <a:extLst>
    <a:ext uri="{05A4C25C-085E-4340-85A3-A5531E510DB2}">
      <thm15:themeFamily xmlns:thm15="http://schemas.microsoft.com/office/thememl/2012/main" name="Presentation2" id="{EF7B0A31-5CFA-4E3D-950A-6158DE6D6CCF}" vid="{975651D2-BB2F-4414-9CE7-9F89F2CA0AC8}"/>
    </a:ext>
  </a:extLst>
</a:theme>
</file>

<file path=ppt/theme/theme2.xml><?xml version="1.0" encoding="utf-8"?>
<a:theme xmlns:a="http://schemas.openxmlformats.org/drawingml/2006/main" name="Office Theme">
  <a:themeElements>
    <a:clrScheme name="Summit Synergy">
      <a:dk1>
        <a:srgbClr val="FFFFFF"/>
      </a:dk1>
      <a:lt1>
        <a:srgbClr val="706F5C"/>
      </a:lt1>
      <a:dk2>
        <a:srgbClr val="D6D5CC"/>
      </a:dk2>
      <a:lt2>
        <a:srgbClr val="4D4F53"/>
      </a:lt2>
      <a:accent1>
        <a:srgbClr val="0079BD"/>
      </a:accent1>
      <a:accent2>
        <a:srgbClr val="70963E"/>
      </a:accent2>
      <a:accent3>
        <a:srgbClr val="844CB0"/>
      </a:accent3>
      <a:accent4>
        <a:srgbClr val="FFA200"/>
      </a:accent4>
      <a:accent5>
        <a:srgbClr val="A90050"/>
      </a:accent5>
      <a:accent6>
        <a:srgbClr val="AB9C33"/>
      </a:accent6>
      <a:hlink>
        <a:srgbClr val="0079BD"/>
      </a:hlink>
      <a:folHlink>
        <a:srgbClr val="844CB0"/>
      </a:folHlink>
    </a:clrScheme>
    <a:fontScheme name="Summit Synerg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Summit Synergy">
      <a:dk1>
        <a:srgbClr val="FFFFFF"/>
      </a:dk1>
      <a:lt1>
        <a:srgbClr val="706F5C"/>
      </a:lt1>
      <a:dk2>
        <a:srgbClr val="D6D5CC"/>
      </a:dk2>
      <a:lt2>
        <a:srgbClr val="4D4F53"/>
      </a:lt2>
      <a:accent1>
        <a:srgbClr val="0079BD"/>
      </a:accent1>
      <a:accent2>
        <a:srgbClr val="70963E"/>
      </a:accent2>
      <a:accent3>
        <a:srgbClr val="844CB0"/>
      </a:accent3>
      <a:accent4>
        <a:srgbClr val="FFA200"/>
      </a:accent4>
      <a:accent5>
        <a:srgbClr val="A90050"/>
      </a:accent5>
      <a:accent6>
        <a:srgbClr val="AB9C33"/>
      </a:accent6>
      <a:hlink>
        <a:srgbClr val="0079BD"/>
      </a:hlink>
      <a:folHlink>
        <a:srgbClr val="844CB0"/>
      </a:folHlink>
    </a:clrScheme>
    <a:fontScheme name="Summit Synerg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Citrix Synergy 2015</Template>
  <TotalTime>0</TotalTime>
  <Words>4818</Words>
  <Application>Microsoft Macintosh PowerPoint</Application>
  <PresentationFormat>Custom</PresentationFormat>
  <Paragraphs>872</Paragraphs>
  <Slides>62</Slides>
  <Notes>45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62</vt:i4>
      </vt:variant>
    </vt:vector>
  </HeadingPairs>
  <TitlesOfParts>
    <vt:vector size="69" baseType="lpstr">
      <vt:lpstr>Arial</vt:lpstr>
      <vt:lpstr>Consolas</vt:lpstr>
      <vt:lpstr>Lucida Grande</vt:lpstr>
      <vt:lpstr>Segoe Semibold</vt:lpstr>
      <vt:lpstr>Segoe UI</vt:lpstr>
      <vt:lpstr>Segoe UI Light</vt:lpstr>
      <vt:lpstr>Citrix Corporate Template 2015</vt:lpstr>
      <vt:lpstr>PowerPoint Presentation</vt:lpstr>
      <vt:lpstr>PowerPoint Presentation</vt:lpstr>
      <vt:lpstr>PowerPoint Presentation</vt:lpstr>
      <vt:lpstr>Demo</vt:lpstr>
      <vt:lpstr>Desktop &amp; App Virtualization</vt:lpstr>
      <vt:lpstr>Why Azure?</vt:lpstr>
      <vt:lpstr>PowerPoint Presentation</vt:lpstr>
      <vt:lpstr>Why? Other reasons… </vt:lpstr>
      <vt:lpstr>Terminology / Definitions - Summery</vt:lpstr>
      <vt:lpstr>Azure building blocks</vt:lpstr>
      <vt:lpstr>Azure infrastructure services hierarchy</vt:lpstr>
      <vt:lpstr>Demo</vt:lpstr>
      <vt:lpstr>Architecture</vt:lpstr>
      <vt:lpstr>Simple Citrix deployment on Azure</vt:lpstr>
      <vt:lpstr>Simple hybrid deployment</vt:lpstr>
      <vt:lpstr>PowerPoint Presentation</vt:lpstr>
      <vt:lpstr>Framework</vt:lpstr>
      <vt:lpstr>Framework</vt:lpstr>
      <vt:lpstr>Customer Requirements</vt:lpstr>
      <vt:lpstr>Framework</vt:lpstr>
      <vt:lpstr>Instance types evaluated by Citrix</vt:lpstr>
      <vt:lpstr>Scale numbers by Azure instance type</vt:lpstr>
      <vt:lpstr>Scale numbers by Azure instance type</vt:lpstr>
      <vt:lpstr>Summary of scale</vt:lpstr>
      <vt:lpstr>Framework</vt:lpstr>
      <vt:lpstr>Azure limits and constraints</vt:lpstr>
      <vt:lpstr>Framework</vt:lpstr>
      <vt:lpstr>Therefore, for a site, we need…</vt:lpstr>
      <vt:lpstr>PowerPoint Presentation</vt:lpstr>
      <vt:lpstr>How do I do this?</vt:lpstr>
      <vt:lpstr>Recipe for success</vt:lpstr>
      <vt:lpstr>Configure your Azure topology</vt:lpstr>
      <vt:lpstr>Configure your Azure topology (continued)</vt:lpstr>
      <vt:lpstr>Configure your Azure topology (continued)</vt:lpstr>
      <vt:lpstr>Provisioning script used to create infrastructure VMs</vt:lpstr>
      <vt:lpstr>Provisioning script (continued)</vt:lpstr>
      <vt:lpstr>Recipe for success</vt:lpstr>
      <vt:lpstr>Install software components</vt:lpstr>
      <vt:lpstr>Recipe for success</vt:lpstr>
      <vt:lpstr>Prepare – XenApp worker server</vt:lpstr>
      <vt:lpstr>Prepare – Server VDI</vt:lpstr>
      <vt:lpstr>Capture Image in Azure</vt:lpstr>
      <vt:lpstr>Recipe for success</vt:lpstr>
      <vt:lpstr>Clone Golden Image</vt:lpstr>
      <vt:lpstr>Provisioning input XML </vt:lpstr>
      <vt:lpstr>Provisioning input XML (continued)</vt:lpstr>
      <vt:lpstr>Recipe for success</vt:lpstr>
      <vt:lpstr>Recipe for success</vt:lpstr>
      <vt:lpstr>Netscaler in Azure Now</vt:lpstr>
      <vt:lpstr>Netscaler Configuration in Azure (continued)</vt:lpstr>
      <vt:lpstr>Recipe for success</vt:lpstr>
      <vt:lpstr>Economics</vt:lpstr>
      <vt:lpstr>Instance types evaluated by Citrix</vt:lpstr>
      <vt:lpstr>Scale numbers by Azure instance type</vt:lpstr>
      <vt:lpstr>Scale numbers by Azure instance type</vt:lpstr>
      <vt:lpstr>Instance types - cost</vt:lpstr>
      <vt:lpstr>Instance types - cost</vt:lpstr>
      <vt:lpstr>Cost model* by Azure instance type (1)</vt:lpstr>
      <vt:lpstr>Cost model* by Azure instance type (2)</vt:lpstr>
      <vt:lpstr>Demo</vt:lpstr>
      <vt:lpstr>Useful References</vt:lpstr>
      <vt:lpstr>PowerPoint Presentation</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Contact brand@citrix.com for information.</dc:description>
  <cp:lastModifiedBy/>
  <cp:revision>1</cp:revision>
  <dcterms:created xsi:type="dcterms:W3CDTF">2015-04-17T04:57:33Z</dcterms:created>
  <dcterms:modified xsi:type="dcterms:W3CDTF">2015-10-14T18:25:36Z</dcterms:modified>
  <cp:category/>
</cp:coreProperties>
</file>