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4" r:id="rId3"/>
  </p:sldMasterIdLst>
  <p:notesMasterIdLst>
    <p:notesMasterId r:id="rId35"/>
  </p:notesMasterIdLst>
  <p:handoutMasterIdLst>
    <p:handoutMasterId r:id="rId36"/>
  </p:handoutMasterIdLst>
  <p:sldIdLst>
    <p:sldId id="336" r:id="rId4"/>
    <p:sldId id="257" r:id="rId5"/>
    <p:sldId id="334" r:id="rId6"/>
    <p:sldId id="303" r:id="rId7"/>
    <p:sldId id="287" r:id="rId8"/>
    <p:sldId id="304" r:id="rId9"/>
    <p:sldId id="338" r:id="rId10"/>
    <p:sldId id="329" r:id="rId11"/>
    <p:sldId id="327" r:id="rId12"/>
    <p:sldId id="328" r:id="rId13"/>
    <p:sldId id="330" r:id="rId14"/>
    <p:sldId id="323" r:id="rId15"/>
    <p:sldId id="292" r:id="rId16"/>
    <p:sldId id="296" r:id="rId17"/>
    <p:sldId id="314" r:id="rId18"/>
    <p:sldId id="320" r:id="rId19"/>
    <p:sldId id="321" r:id="rId20"/>
    <p:sldId id="322" r:id="rId21"/>
    <p:sldId id="305" r:id="rId22"/>
    <p:sldId id="278" r:id="rId23"/>
    <p:sldId id="308" r:id="rId24"/>
    <p:sldId id="312" r:id="rId25"/>
    <p:sldId id="309" r:id="rId26"/>
    <p:sldId id="310" r:id="rId27"/>
    <p:sldId id="311" r:id="rId28"/>
    <p:sldId id="335" r:id="rId29"/>
    <p:sldId id="290" r:id="rId30"/>
    <p:sldId id="331" r:id="rId31"/>
    <p:sldId id="280" r:id="rId32"/>
    <p:sldId id="339" r:id="rId33"/>
    <p:sldId id="307"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8E79E1D-EAA8-42A5-A66A-D0D91151A516}">
          <p14:sldIdLst>
            <p14:sldId id="336"/>
            <p14:sldId id="257"/>
            <p14:sldId id="334"/>
            <p14:sldId id="303"/>
            <p14:sldId id="287"/>
            <p14:sldId id="304"/>
            <p14:sldId id="338"/>
            <p14:sldId id="329"/>
            <p14:sldId id="327"/>
            <p14:sldId id="328"/>
            <p14:sldId id="330"/>
            <p14:sldId id="323"/>
            <p14:sldId id="292"/>
            <p14:sldId id="296"/>
            <p14:sldId id="314"/>
            <p14:sldId id="320"/>
            <p14:sldId id="321"/>
            <p14:sldId id="322"/>
            <p14:sldId id="305"/>
            <p14:sldId id="278"/>
            <p14:sldId id="308"/>
            <p14:sldId id="312"/>
            <p14:sldId id="309"/>
            <p14:sldId id="310"/>
            <p14:sldId id="311"/>
            <p14:sldId id="335"/>
            <p14:sldId id="290"/>
            <p14:sldId id="331"/>
            <p14:sldId id="280"/>
            <p14:sldId id="339"/>
            <p14:sldId id="307"/>
          </p14:sldIdLst>
        </p14:section>
        <p14:section name="For Content Only" id="{9B50C137-D18F-440A-B8A3-4481908E1BE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12" userDrawn="1">
          <p15:clr>
            <a:srgbClr val="C35EA4"/>
          </p15:clr>
        </p15:guide>
        <p15:guide id="5" pos="7368" userDrawn="1">
          <p15:clr>
            <a:srgbClr val="C35E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evey" initials="SP" lastIdx="2" clrIdx="0">
    <p:extLst>
      <p:ext uri="{19B8F6BF-5375-455C-9EA6-DF929625EA0E}">
        <p15:presenceInfo xmlns:p15="http://schemas.microsoft.com/office/powerpoint/2012/main" userId="S-1-5-21-1021536284-3108289583-1013727718-1704" providerId="AD"/>
      </p:ext>
    </p:extLst>
  </p:cmAuthor>
  <p:cmAuthor id="2" name="Shea Williamson" initials="SW" lastIdx="23" clrIdx="1">
    <p:extLst>
      <p:ext uri="{19B8F6BF-5375-455C-9EA6-DF929625EA0E}">
        <p15:presenceInfo xmlns:p15="http://schemas.microsoft.com/office/powerpoint/2012/main" userId="S-1-5-21-1021536284-3108289583-1013727718-14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E00"/>
    <a:srgbClr val="F1910D"/>
    <a:srgbClr val="0090DA"/>
    <a:srgbClr val="218ECD"/>
    <a:srgbClr val="FFFFFF"/>
    <a:srgbClr val="00BCF2"/>
    <a:srgbClr val="E6E7E8"/>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60323" autoAdjust="0"/>
  </p:normalViewPr>
  <p:slideViewPr>
    <p:cSldViewPr snapToGrid="0">
      <p:cViewPr varScale="1">
        <p:scale>
          <a:sx n="68" d="100"/>
          <a:sy n="68" d="100"/>
        </p:scale>
        <p:origin x="1446" y="54"/>
      </p:cViewPr>
      <p:guideLst>
        <p:guide orient="horz" pos="2160"/>
        <p:guide pos="3840"/>
        <p:guide pos="312"/>
        <p:guide pos="736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D3C7BD8-9E8A-4174-9236-200A173383E3}" type="datetimeFigureOut">
              <a:rPr lang="en-US" smtClean="0"/>
              <a:t>10/21/2015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5ADC253-4CBB-4E5E-945A-E3325FA4D38A}" type="slidenum">
              <a:rPr lang="en-US" smtClean="0"/>
              <a:t>‹#›</a:t>
            </a:fld>
            <a:endParaRPr lang="en-US"/>
          </a:p>
        </p:txBody>
      </p:sp>
    </p:spTree>
    <p:extLst>
      <p:ext uri="{BB962C8B-B14F-4D97-AF65-F5344CB8AC3E}">
        <p14:creationId xmlns:p14="http://schemas.microsoft.com/office/powerpoint/2010/main" val="4031212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BB30AE-78A5-440D-920A-CF1741BE0AAA}" type="datetimeFigureOut">
              <a:rPr lang="en-US" smtClean="0"/>
              <a:t>10/21/2015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64F2ED6-F443-4E32-BDA2-3A717FF946FA}" type="slidenum">
              <a:rPr lang="en-US" smtClean="0"/>
              <a:t>‹#›</a:t>
            </a:fld>
            <a:endParaRPr lang="en-US"/>
          </a:p>
        </p:txBody>
      </p:sp>
    </p:spTree>
    <p:extLst>
      <p:ext uri="{BB962C8B-B14F-4D97-AF65-F5344CB8AC3E}">
        <p14:creationId xmlns:p14="http://schemas.microsoft.com/office/powerpoint/2010/main" val="167138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itrixandmicrosoft.com/Solutions/AzureCloud.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Header Placeholder 3"/>
          <p:cNvSpPr>
            <a:spLocks noGrp="1"/>
          </p:cNvSpPr>
          <p:nvPr>
            <p:ph type="hdr" sz="quarter" idx="10"/>
          </p:nvPr>
        </p:nvSpPr>
        <p:spPr>
          <a:xfrm>
            <a:off x="0" y="0"/>
            <a:ext cx="3043343" cy="465455"/>
          </a:xfrm>
          <a:prstGeom prst="rect">
            <a:avLst/>
          </a:prstGeom>
        </p:spPr>
        <p:txBody>
          <a:bodyPr lIns="93317" tIns="46659" rIns="93317" bIns="46659"/>
          <a:lstStyle/>
          <a:p>
            <a:endParaRPr lang="en-US" dirty="0">
              <a:solidFill>
                <a:prstClr val="black"/>
              </a:solidFill>
            </a:endParaRPr>
          </a:p>
        </p:txBody>
      </p:sp>
      <p:sp>
        <p:nvSpPr>
          <p:cNvPr id="5" name="Date Placeholder 4"/>
          <p:cNvSpPr>
            <a:spLocks noGrp="1"/>
          </p:cNvSpPr>
          <p:nvPr>
            <p:ph type="dt" idx="11"/>
          </p:nvPr>
        </p:nvSpPr>
        <p:spPr>
          <a:xfrm>
            <a:off x="3978132" y="0"/>
            <a:ext cx="3043343" cy="465455"/>
          </a:xfrm>
          <a:prstGeom prst="rect">
            <a:avLst/>
          </a:prstGeom>
        </p:spPr>
        <p:txBody>
          <a:bodyPr lIns="93317" tIns="46659" rIns="93317" bIns="46659"/>
          <a:lstStyle/>
          <a:p>
            <a:fld id="{81331B57-0BE5-4F82-AA58-76F53EFF3ADA}" type="datetime8">
              <a:rPr lang="en-US" smtClean="0">
                <a:solidFill>
                  <a:prstClr val="black"/>
                </a:solidFill>
              </a:rPr>
              <a:pPr/>
              <a:t>10/21/2015 11:55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a:t>
            </a:fld>
            <a:endParaRPr lang="en-US" dirty="0">
              <a:solidFill>
                <a:prstClr val="black"/>
              </a:solidFill>
            </a:endParaRPr>
          </a:p>
        </p:txBody>
      </p:sp>
      <p:sp>
        <p:nvSpPr>
          <p:cNvPr id="8" name="Footer Placeholder 3"/>
          <p:cNvSpPr>
            <a:spLocks noGrp="1"/>
          </p:cNvSpPr>
          <p:nvPr>
            <p:ph type="ftr" sz="quarter" idx="4"/>
          </p:nvPr>
        </p:nvSpPr>
        <p:spPr>
          <a:xfrm>
            <a:off x="2" y="8842030"/>
            <a:ext cx="6398824" cy="465455"/>
          </a:xfrm>
          <a:prstGeom prst="rect">
            <a:avLst/>
          </a:prstGeom>
        </p:spPr>
        <p:txBody>
          <a:bodyPr vert="horz" lIns="93317" tIns="46659" rIns="93317" bIns="46659"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250446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Citrix Workspace Cloud - the next step</a:t>
            </a:r>
            <a:r>
              <a:rPr lang="en-US" sz="1200" b="1" i="1" baseline="0" dirty="0" smtClean="0"/>
              <a:t> to the cloud. Subscription model.</a:t>
            </a:r>
          </a:p>
          <a:p>
            <a:r>
              <a:rPr lang="en-US" sz="1200" b="1" i="1" dirty="0" smtClean="0"/>
              <a:t>Change</a:t>
            </a:r>
            <a:r>
              <a:rPr lang="en-US" sz="1200" b="1" i="1" baseline="0" dirty="0" smtClean="0"/>
              <a:t> is the only constant and Citrix is enabling new ways of working, continuing to make IT simpler, and help people work better</a:t>
            </a:r>
            <a:endParaRPr lang="en-US" sz="1200" b="1" i="1" dirty="0" smtClean="0"/>
          </a:p>
          <a:p>
            <a:endParaRPr lang="en-US" sz="1200" b="1" i="1" dirty="0" smtClean="0"/>
          </a:p>
          <a:p>
            <a:r>
              <a:rPr lang="en-US" sz="1200" b="1" baseline="0" dirty="0" smtClean="0"/>
              <a:t>SCRIPT:</a:t>
            </a:r>
          </a:p>
          <a:p>
            <a:endParaRPr lang="en-US" sz="1200" b="1" baseline="0" dirty="0" smtClean="0"/>
          </a:p>
          <a:p>
            <a:endParaRPr lang="en-US" sz="1200" b="1" baseline="0" dirty="0" smtClean="0"/>
          </a:p>
          <a:p>
            <a:pPr marL="0" indent="0">
              <a:buFontTx/>
              <a:buNone/>
            </a:pPr>
            <a:r>
              <a:rPr lang="en-US" sz="1200" b="1" baseline="0" dirty="0" smtClean="0"/>
              <a:t>Today Citrix is the backbone for the worlds largest clouds. Enabling business to grow and thrive in this always changing world. Citrix is providing the worlds most comprehensive workspace platform so everything works simply, seamlessly, and securely across devices, locations, and networks. Today we are enabling a new mobile workforce with Citrix-as-a-Service allowing people to work on their own terms and focus on what really matters, enjoying their lives work</a:t>
            </a: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10</a:t>
            </a:fld>
            <a:endParaRPr lang="en-US"/>
          </a:p>
        </p:txBody>
      </p:sp>
    </p:spTree>
    <p:extLst>
      <p:ext uri="{BB962C8B-B14F-4D97-AF65-F5344CB8AC3E}">
        <p14:creationId xmlns:p14="http://schemas.microsoft.com/office/powerpoint/2010/main" val="3562913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a:t>
            </a:r>
            <a:r>
              <a:rPr lang="en-US" sz="1200" b="1" i="1" baseline="0" dirty="0" smtClean="0"/>
              <a:t> Azure is a great cloud for Citrix</a:t>
            </a:r>
            <a:endParaRPr lang="en-US" sz="1200" b="1" i="1" dirty="0" smtClean="0"/>
          </a:p>
          <a:p>
            <a:endParaRPr lang="en-US" sz="1200" b="1" i="1" dirty="0" smtClean="0"/>
          </a:p>
          <a:p>
            <a:r>
              <a:rPr lang="en-US" sz="1200" b="1" baseline="0" dirty="0" smtClean="0"/>
              <a:t>SCRIPT:</a:t>
            </a:r>
          </a:p>
          <a:p>
            <a:endParaRPr lang="en-US" sz="1200" b="1" baseline="0" dirty="0" smtClean="0"/>
          </a:p>
          <a:p>
            <a:r>
              <a:rPr lang="en-US" sz="1200" b="1" baseline="0" dirty="0" smtClean="0"/>
              <a:t>Who better than Microsoft to run your datacenter?</a:t>
            </a:r>
          </a:p>
          <a:p>
            <a:r>
              <a:rPr lang="en-US" b="1" dirty="0" smtClean="0"/>
              <a:t>There are over thirty-five factors in site selection criteria.  But really, the top elements are around proximity to customers, energy, and fiber infrastructure, ensuring that the capacity and the growth platforms can</a:t>
            </a:r>
            <a:r>
              <a:rPr lang="en-US" b="1" baseline="0" dirty="0" smtClean="0"/>
              <a:t> </a:t>
            </a:r>
            <a:r>
              <a:rPr lang="en-US" b="1" dirty="0" smtClean="0"/>
              <a:t>grow our</a:t>
            </a:r>
            <a:r>
              <a:rPr lang="en-US" b="1" baseline="0" dirty="0" smtClean="0"/>
              <a:t> joint</a:t>
            </a:r>
            <a:r>
              <a:rPr lang="en-US" b="1" dirty="0" smtClean="0"/>
              <a:t> services. Intentionally</a:t>
            </a:r>
            <a:r>
              <a:rPr lang="en-US" b="1" baseline="0" dirty="0" smtClean="0"/>
              <a:t> located.</a:t>
            </a:r>
            <a:endParaRPr lang="en-US" sz="1200" b="1" baseline="0" dirty="0" smtClean="0"/>
          </a:p>
          <a:p>
            <a:endParaRPr lang="en-US" sz="1200" b="1" baseline="0" dirty="0" smtClean="0"/>
          </a:p>
          <a:p>
            <a:r>
              <a:rPr lang="en-US" b="1" dirty="0" smtClean="0"/>
              <a:t>Infrastructure by the numbers:</a:t>
            </a:r>
          </a:p>
          <a:p>
            <a:pPr marL="0" lvl="1" indent="-387988" defTabSz="930959">
              <a:buSzPct val="100000"/>
              <a:buFont typeface="Wingdings" panose="05000000000000000000" pitchFamily="2" charset="2"/>
              <a:buChar char="§"/>
            </a:pPr>
            <a:r>
              <a:rPr lang="en-US" sz="1000" b="1" spc="-30" dirty="0" smtClean="0">
                <a:ea typeface="Segoe UI" panose="020B0502040204020203" pitchFamily="34" charset="0"/>
                <a:cs typeface="Segoe UI" panose="020B0502040204020203" pitchFamily="34" charset="0"/>
              </a:rPr>
              <a:t>100+ datacenters</a:t>
            </a:r>
          </a:p>
          <a:p>
            <a:pPr marL="0" lvl="1" indent="-387988" defTabSz="930959">
              <a:buSzPct val="100000"/>
              <a:buFont typeface="Wingdings" panose="05000000000000000000" pitchFamily="2" charset="2"/>
              <a:buChar char="§"/>
            </a:pPr>
            <a:r>
              <a:rPr lang="en-US" sz="1000" b="1" spc="-30" dirty="0" smtClean="0">
                <a:ea typeface="Segoe UI" panose="020B0502040204020203" pitchFamily="34" charset="0"/>
                <a:cs typeface="Segoe UI" panose="020B0502040204020203" pitchFamily="34" charset="0"/>
              </a:rPr>
              <a:t>SLA uptime 99.95%</a:t>
            </a:r>
            <a:r>
              <a:rPr lang="en-US" sz="1000" b="1" spc="-30" baseline="0" dirty="0" smtClean="0">
                <a:ea typeface="Segoe UI" panose="020B0502040204020203" pitchFamily="34" charset="0"/>
                <a:cs typeface="Segoe UI" panose="020B0502040204020203" pitchFamily="34" charset="0"/>
              </a:rPr>
              <a:t> </a:t>
            </a:r>
            <a:endParaRPr lang="en-US" sz="1000" b="1" spc="-30" dirty="0" smtClean="0">
              <a:ea typeface="Segoe UI" panose="020B0502040204020203" pitchFamily="34" charset="0"/>
              <a:cs typeface="Segoe UI" panose="020B0502040204020203" pitchFamily="34" charset="0"/>
            </a:endParaRPr>
          </a:p>
          <a:p>
            <a:pPr marL="0" lvl="1" indent="-387988" defTabSz="930959">
              <a:buSzPct val="100000"/>
              <a:buFont typeface="Wingdings" panose="05000000000000000000" pitchFamily="2" charset="2"/>
              <a:buChar char="§"/>
            </a:pPr>
            <a:r>
              <a:rPr lang="en-US" sz="1000" b="1" spc="-30" dirty="0" smtClean="0">
                <a:ea typeface="Segoe UI" panose="020B0502040204020203" pitchFamily="34" charset="0"/>
                <a:cs typeface="Segoe UI" panose="020B0502040204020203" pitchFamily="34" charset="0"/>
              </a:rPr>
              <a:t>One of the top 3 networks in the world (coverage, speed, connections)</a:t>
            </a:r>
          </a:p>
          <a:p>
            <a:pPr marL="0" lvl="1" indent="-387988" defTabSz="930959">
              <a:buSzPct val="100000"/>
              <a:buFont typeface="Wingdings" panose="05000000000000000000" pitchFamily="2" charset="2"/>
              <a:buChar char="§"/>
            </a:pPr>
            <a:r>
              <a:rPr lang="en-US" sz="1000" b="1" spc="-30" dirty="0" smtClean="0">
                <a:ea typeface="Segoe UI" panose="020B0502040204020203" pitchFamily="34" charset="0"/>
                <a:cs typeface="Segoe UI" panose="020B0502040204020203" pitchFamily="34" charset="0"/>
              </a:rPr>
              <a:t>2x AWS and 6x Google number of offered regions</a:t>
            </a:r>
          </a:p>
          <a:p>
            <a:pPr marL="0" lvl="1" indent="-387988" defTabSz="930959">
              <a:buSzPct val="100000"/>
              <a:buFont typeface="Wingdings" panose="05000000000000000000" pitchFamily="2" charset="2"/>
              <a:buChar char="§"/>
            </a:pPr>
            <a:r>
              <a:rPr lang="en-US" sz="1000" b="1" spc="-30" dirty="0" smtClean="0">
                <a:ea typeface="Segoe UI" panose="020B0502040204020203" pitchFamily="34" charset="0"/>
                <a:cs typeface="Segoe UI" panose="020B0502040204020203" pitchFamily="34" charset="0"/>
              </a:rPr>
              <a:t>G Series – Largest VM available in the market – 32 cores, 448GB Ram, SSD…</a:t>
            </a:r>
          </a:p>
          <a:p>
            <a:pPr marL="0" indent="0">
              <a:buFontTx/>
              <a:buNone/>
            </a:pPr>
            <a:endParaRPr lang="en-US" sz="1200" b="1" baseline="0" dirty="0" smtClean="0"/>
          </a:p>
          <a:p>
            <a:pPr marL="0" indent="0">
              <a:buFontTx/>
              <a:buNone/>
            </a:pPr>
            <a:r>
              <a:rPr lang="en-US" sz="1200" b="1" baseline="0" dirty="0" smtClean="0"/>
              <a:t>&lt;&lt;Next&gt;&gt;</a:t>
            </a:r>
          </a:p>
          <a:p>
            <a:endParaRPr lang="en-US" dirty="0" smtClean="0"/>
          </a:p>
          <a:p>
            <a:endParaRPr lang="en-US" dirty="0" smtClean="0"/>
          </a:p>
          <a:p>
            <a:pPr lvl="1"/>
            <a:endParaRPr lang="en-US" sz="1000" dirty="0" smtClean="0"/>
          </a:p>
        </p:txBody>
      </p:sp>
      <p:sp>
        <p:nvSpPr>
          <p:cNvPr id="4" name="Slide Number Placeholder 3"/>
          <p:cNvSpPr>
            <a:spLocks noGrp="1"/>
          </p:cNvSpPr>
          <p:nvPr>
            <p:ph type="sldNum" sz="quarter" idx="10"/>
          </p:nvPr>
        </p:nvSpPr>
        <p:spPr/>
        <p:txBody>
          <a:bodyPr/>
          <a:lstStyle/>
          <a:p>
            <a:fld id="{764F2ED6-F443-4E32-BDA2-3A717FF946FA}" type="slidenum">
              <a:rPr lang="en-US" smtClean="0"/>
              <a:t>11</a:t>
            </a:fld>
            <a:endParaRPr lang="en-US"/>
          </a:p>
        </p:txBody>
      </p:sp>
    </p:spTree>
    <p:extLst>
      <p:ext uri="{BB962C8B-B14F-4D97-AF65-F5344CB8AC3E}">
        <p14:creationId xmlns:p14="http://schemas.microsoft.com/office/powerpoint/2010/main" val="308133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12</a:t>
            </a:fld>
            <a:endParaRPr lang="en-US"/>
          </a:p>
        </p:txBody>
      </p:sp>
    </p:spTree>
    <p:extLst>
      <p:ext uri="{BB962C8B-B14F-4D97-AF65-F5344CB8AC3E}">
        <p14:creationId xmlns:p14="http://schemas.microsoft.com/office/powerpoint/2010/main" val="402339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Prior to jumping</a:t>
            </a:r>
            <a:r>
              <a:rPr lang="en-US" sz="1200" b="1" i="1" baseline="0" dirty="0" smtClean="0"/>
              <a:t> into the next set of slides, we want to remind the customer what Citrix is about and that now you can do it on Azure. </a:t>
            </a:r>
            <a:r>
              <a:rPr lang="en-US" sz="1200" b="1" i="1" dirty="0" smtClean="0"/>
              <a:t>Delivering</a:t>
            </a:r>
            <a:r>
              <a:rPr lang="en-US" sz="1200" b="1" i="1" baseline="0" dirty="0" smtClean="0"/>
              <a:t> Citrix software-defined workplace to deliver the best solution anywhere at anytime</a:t>
            </a:r>
            <a:endParaRPr lang="en-US" sz="1200" b="1" i="1" dirty="0" smtClean="0"/>
          </a:p>
          <a:p>
            <a:endParaRPr lang="en-US" sz="1200" b="1" i="1" dirty="0" smtClean="0"/>
          </a:p>
          <a:p>
            <a:r>
              <a:rPr lang="en-US" sz="1200" b="1" baseline="0" dirty="0" smtClean="0"/>
              <a:t>SCRIPT:</a:t>
            </a:r>
          </a:p>
          <a:p>
            <a:pPr marL="117521" indent="-117521" defTabSz="1108969">
              <a:lnSpc>
                <a:spcPct val="95000"/>
              </a:lnSpc>
              <a:spcBef>
                <a:spcPts val="543"/>
              </a:spcBef>
              <a:defRPr/>
            </a:pPr>
            <a:r>
              <a:rPr lang="en-US" sz="1200" b="1" dirty="0" smtClean="0">
                <a:solidFill>
                  <a:srgbClr val="000000"/>
                </a:solidFill>
              </a:rPr>
              <a:t>This</a:t>
            </a:r>
            <a:r>
              <a:rPr lang="en-US" sz="1200" b="1" baseline="0" dirty="0" smtClean="0">
                <a:solidFill>
                  <a:srgbClr val="000000"/>
                </a:solidFill>
              </a:rPr>
              <a:t> is what Citrix does</a:t>
            </a:r>
          </a:p>
          <a:p>
            <a:pPr marL="117521" indent="-117521" defTabSz="1108969">
              <a:lnSpc>
                <a:spcPct val="95000"/>
              </a:lnSpc>
              <a:spcBef>
                <a:spcPts val="543"/>
              </a:spcBef>
              <a:defRPr/>
            </a:pPr>
            <a:r>
              <a:rPr lang="en-US" sz="1200" b="1" baseline="0" dirty="0" smtClean="0">
                <a:solidFill>
                  <a:srgbClr val="000000"/>
                </a:solidFill>
              </a:rPr>
              <a:t>Now we can do this on Azure cloud</a:t>
            </a:r>
            <a:endParaRPr lang="en-US" sz="1200" b="1" dirty="0" smtClean="0">
              <a:solidFill>
                <a:srgbClr val="000000"/>
              </a:solidFill>
            </a:endParaRPr>
          </a:p>
          <a:p>
            <a:pPr marL="0" indent="0">
              <a:buFontTx/>
              <a:buNone/>
            </a:pPr>
            <a:endParaRPr lang="en-US" sz="1200" b="1" baseline="0" dirty="0" smtClean="0"/>
          </a:p>
          <a:p>
            <a:pPr marL="0" indent="0">
              <a:buFontTx/>
              <a:buNone/>
            </a:pPr>
            <a:r>
              <a:rPr lang="en-US" sz="1200" b="1" baseline="0" dirty="0" smtClean="0"/>
              <a:t>&lt;&lt;Next&gt;&gt;</a:t>
            </a:r>
          </a:p>
          <a:p>
            <a:endParaRPr lang="en-US" dirty="0" smtClean="0"/>
          </a:p>
          <a:p>
            <a:endParaRPr lang="en-US" dirty="0" smtClean="0"/>
          </a:p>
          <a:p>
            <a:pPr lvl="1"/>
            <a:endParaRPr lang="en-US" sz="1000" dirty="0" smtClean="0"/>
          </a:p>
          <a:p>
            <a:pPr marL="117521" indent="-117521" defTabSz="1108969">
              <a:lnSpc>
                <a:spcPct val="95000"/>
              </a:lnSpc>
              <a:spcBef>
                <a:spcPts val="543"/>
              </a:spcBef>
              <a:defRPr/>
            </a:pPr>
            <a:endParaRPr lang="en-US" sz="1400" dirty="0" smtClean="0">
              <a:solidFill>
                <a:srgbClr val="000000"/>
              </a:solidFill>
            </a:endParaRPr>
          </a:p>
          <a:p>
            <a:pPr marL="117521" indent="-117521" defTabSz="1108969">
              <a:lnSpc>
                <a:spcPct val="95000"/>
              </a:lnSpc>
              <a:spcBef>
                <a:spcPts val="543"/>
              </a:spcBef>
              <a:defRPr/>
            </a:pPr>
            <a:endParaRPr lang="en-US" sz="1400" dirty="0" smtClean="0">
              <a:solidFill>
                <a:srgbClr val="000000"/>
              </a:solidFill>
            </a:endParaRPr>
          </a:p>
          <a:p>
            <a:pPr defTabSz="1108969">
              <a:lnSpc>
                <a:spcPct val="95000"/>
              </a:lnSpc>
              <a:spcBef>
                <a:spcPts val="543"/>
              </a:spcBef>
              <a:defRPr/>
            </a:pPr>
            <a:endParaRPr lang="en-US" sz="1400" dirty="0">
              <a:solidFill>
                <a:srgbClr val="000000"/>
              </a:solidFill>
            </a:endParaRPr>
          </a:p>
          <a:p>
            <a:endParaRPr lang="en-US" dirty="0"/>
          </a:p>
        </p:txBody>
      </p:sp>
    </p:spTree>
    <p:extLst>
      <p:ext uri="{BB962C8B-B14F-4D97-AF65-F5344CB8AC3E}">
        <p14:creationId xmlns:p14="http://schemas.microsoft.com/office/powerpoint/2010/main" val="59222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Describe</a:t>
            </a:r>
            <a:r>
              <a:rPr lang="en-US" sz="1200" b="1" i="1" baseline="0" dirty="0" smtClean="0"/>
              <a:t> what Citrix products are on Azure</a:t>
            </a:r>
            <a:endParaRPr lang="en-US" sz="1200" b="1" i="1" dirty="0" smtClean="0"/>
          </a:p>
          <a:p>
            <a:endParaRPr lang="en-US" sz="1200" b="1" i="1" dirty="0" smtClean="0"/>
          </a:p>
          <a:p>
            <a:r>
              <a:rPr lang="en-US" sz="1200" b="1" baseline="0" dirty="0" smtClean="0"/>
              <a:t>SCRIPT:</a:t>
            </a:r>
          </a:p>
          <a:p>
            <a:pPr marL="117521" indent="-117521" defTabSz="1108969">
              <a:lnSpc>
                <a:spcPct val="95000"/>
              </a:lnSpc>
              <a:spcBef>
                <a:spcPts val="543"/>
              </a:spcBef>
              <a:defRPr/>
            </a:pPr>
            <a:r>
              <a:rPr lang="en-US" sz="1200" b="1" dirty="0" smtClean="0">
                <a:solidFill>
                  <a:srgbClr val="000000"/>
                </a:solidFill>
              </a:rPr>
              <a:t>At Citrix we want to empower our customers to be able to use the infrastructure</a:t>
            </a:r>
            <a:r>
              <a:rPr lang="en-US" sz="1200" b="1" baseline="0" dirty="0" smtClean="0">
                <a:solidFill>
                  <a:srgbClr val="000000"/>
                </a:solidFill>
              </a:rPr>
              <a:t> they want with the same efficiency as deploying on-premises or as Citrix-as-a-Service through Citrix Workspace Cloud.</a:t>
            </a: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14</a:t>
            </a:fld>
            <a:endParaRPr lang="en-US"/>
          </a:p>
        </p:txBody>
      </p:sp>
    </p:spTree>
    <p:extLst>
      <p:ext uri="{BB962C8B-B14F-4D97-AF65-F5344CB8AC3E}">
        <p14:creationId xmlns:p14="http://schemas.microsoft.com/office/powerpoint/2010/main" val="215979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The</a:t>
            </a:r>
            <a:r>
              <a:rPr lang="en-US" sz="1200" b="1" i="1" baseline="0" dirty="0" smtClean="0"/>
              <a:t> powerful XenApp you are familiar with, and we support hybrid cloud deployment</a:t>
            </a:r>
            <a:endParaRPr lang="en-US" sz="1200" b="1" i="1" dirty="0" smtClean="0"/>
          </a:p>
          <a:p>
            <a:endParaRPr lang="en-US" sz="1200" b="1" i="1" dirty="0" smtClean="0"/>
          </a:p>
          <a:p>
            <a:r>
              <a:rPr lang="en-US" sz="1200" b="1" baseline="0" dirty="0" smtClean="0"/>
              <a:t>SCRIPT:</a:t>
            </a:r>
          </a:p>
          <a:p>
            <a:pPr marL="0" indent="0">
              <a:buFontTx/>
              <a:buNone/>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XenApp workloads on a Microsoft Azure cloud give IT organizations a strategic advantage since it enables agile desktop and application delivery. </a:t>
            </a:r>
            <a:r>
              <a:rPr lang="en-US" sz="1200" b="1" kern="1200" dirty="0" smtClean="0">
                <a:solidFill>
                  <a:schemeClr val="tx1"/>
                </a:solidFill>
                <a:effectLst/>
                <a:latin typeface="+mn-lt"/>
                <a:ea typeface="+mn-ea"/>
                <a:cs typeface="+mn-cs"/>
              </a:rPr>
              <a:t>No new learning curve and no added complexity, but near unlimited scale. And, as we mentioned before, the full deployment guide, available today.</a:t>
            </a:r>
            <a:endParaRPr lang="en-US" sz="1200" b="1" baseline="0" dirty="0" smtClean="0"/>
          </a:p>
          <a:p>
            <a:pPr marL="0" indent="0">
              <a:buFontTx/>
              <a:buNone/>
            </a:pPr>
            <a:endParaRPr lang="en-US" sz="1200" b="1" baseline="0" dirty="0" smtClean="0"/>
          </a:p>
          <a:p>
            <a:r>
              <a:rPr lang="en-US" sz="1200" b="1" kern="1200" dirty="0" smtClean="0">
                <a:solidFill>
                  <a:schemeClr val="tx1"/>
                </a:solidFill>
                <a:effectLst/>
                <a:latin typeface="+mn-lt"/>
                <a:ea typeface="+mn-ea"/>
                <a:cs typeface="+mn-cs"/>
              </a:rPr>
              <a:t>By centralizing control with XenApp, you can give your team the freedom of mobility while quickly and securely delivering apps and services: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Pay for only the compute, storage, and network resources that are used.</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Orchestrate, manage, and deliver both traditional and cloud workloads.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Cross-platform management: private, public, and hybrid cloud models.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Move existing and future workloads to the cloud as it makes sense for your business.</a:t>
            </a:r>
          </a:p>
          <a:p>
            <a:pPr marL="0" indent="0">
              <a:buFontTx/>
              <a:buNone/>
            </a:pPr>
            <a:endParaRPr lang="en-US" sz="1200" b="1" baseline="0" dirty="0" smtClean="0"/>
          </a:p>
          <a:p>
            <a:pPr marL="0" indent="0">
              <a:buFontTx/>
              <a:buNone/>
            </a:pPr>
            <a:r>
              <a:rPr lang="en-US" sz="1200" b="1" baseline="0" dirty="0" smtClean="0"/>
              <a:t>Additionally Citrix XenApp on Azure drives: </a:t>
            </a:r>
          </a:p>
          <a:p>
            <a:pPr>
              <a:spcBef>
                <a:spcPts val="300"/>
              </a:spcBef>
            </a:pPr>
            <a:endParaRPr lang="en-US" sz="1400" b="1" dirty="0" smtClean="0">
              <a:solidFill>
                <a:schemeClr val="accent1"/>
              </a:solidFill>
            </a:endParaRPr>
          </a:p>
          <a:p>
            <a:pPr>
              <a:spcBef>
                <a:spcPts val="300"/>
              </a:spcBef>
            </a:pPr>
            <a:r>
              <a:rPr lang="en-US" sz="1400" b="1" dirty="0" smtClean="0">
                <a:solidFill>
                  <a:schemeClr val="accent1"/>
                </a:solidFill>
              </a:rPr>
              <a:t>Security</a:t>
            </a:r>
          </a:p>
          <a:p>
            <a:pPr marL="171450" indent="-171450">
              <a:spcBef>
                <a:spcPts val="300"/>
              </a:spcBef>
              <a:buFont typeface="Arial" panose="020B0604020202020204" pitchFamily="34" charset="0"/>
              <a:buChar char="•"/>
            </a:pPr>
            <a:r>
              <a:rPr lang="en-US" sz="1200" b="1" dirty="0" smtClean="0">
                <a:solidFill>
                  <a:schemeClr val="bg1">
                    <a:lumMod val="65000"/>
                    <a:lumOff val="35000"/>
                  </a:schemeClr>
                </a:solidFill>
              </a:rPr>
              <a:t>Protect critical business information while empowering workforce mobility</a:t>
            </a:r>
            <a:r>
              <a:rPr lang="en-US" sz="1200" b="1" baseline="0" dirty="0" smtClean="0">
                <a:solidFill>
                  <a:schemeClr val="bg1">
                    <a:lumMod val="65000"/>
                    <a:lumOff val="35000"/>
                  </a:schemeClr>
                </a:solidFill>
              </a:rPr>
              <a:t> </a:t>
            </a:r>
          </a:p>
          <a:p>
            <a:pPr marL="0" indent="0">
              <a:spcBef>
                <a:spcPts val="300"/>
              </a:spcBef>
              <a:buFont typeface="Arial" panose="020B0604020202020204" pitchFamily="34" charset="0"/>
              <a:buNone/>
            </a:pPr>
            <a:r>
              <a:rPr lang="en-US" sz="1400" b="1" dirty="0" smtClean="0">
                <a:solidFill>
                  <a:schemeClr val="accent1"/>
                </a:solidFill>
              </a:rPr>
              <a:t>Workload Integration</a:t>
            </a:r>
          </a:p>
          <a:p>
            <a:pPr marL="171450" indent="-171450">
              <a:spcBef>
                <a:spcPts val="300"/>
              </a:spcBef>
              <a:buFont typeface="Arial" panose="020B0604020202020204" pitchFamily="34" charset="0"/>
              <a:buChar char="•"/>
            </a:pPr>
            <a:r>
              <a:rPr lang="en-US" sz="1200" b="1" dirty="0" smtClean="0">
                <a:solidFill>
                  <a:schemeClr val="bg1">
                    <a:lumMod val="65000"/>
                    <a:lumOff val="35000"/>
                  </a:schemeClr>
                </a:solidFill>
              </a:rPr>
              <a:t>Move existing workloads to the cloud through BYO license model</a:t>
            </a:r>
          </a:p>
          <a:p>
            <a:pPr marL="171450" indent="-171450">
              <a:spcBef>
                <a:spcPts val="300"/>
              </a:spcBef>
              <a:buFont typeface="Arial" panose="020B0604020202020204" pitchFamily="34" charset="0"/>
              <a:buChar char="•"/>
            </a:pPr>
            <a:r>
              <a:rPr lang="en-US" sz="1200" b="1" dirty="0" smtClean="0">
                <a:solidFill>
                  <a:schemeClr val="bg1">
                    <a:lumMod val="65000"/>
                    <a:lumOff val="35000"/>
                  </a:schemeClr>
                </a:solidFill>
              </a:rPr>
              <a:t>Deploy in Azure as easily as on-premises, and leverage unused licenses</a:t>
            </a:r>
          </a:p>
          <a:p>
            <a:pPr>
              <a:spcBef>
                <a:spcPts val="1200"/>
              </a:spcBef>
            </a:pPr>
            <a:r>
              <a:rPr lang="en-US" sz="1400" b="1" dirty="0" smtClean="0">
                <a:solidFill>
                  <a:schemeClr val="accent1"/>
                </a:solidFill>
              </a:rPr>
              <a:t>User Experience</a:t>
            </a:r>
          </a:p>
          <a:p>
            <a:pPr marL="285750" indent="-285750">
              <a:spcBef>
                <a:spcPts val="300"/>
              </a:spcBef>
              <a:buFont typeface="Arial" panose="020B0604020202020204" pitchFamily="34" charset="0"/>
              <a:buChar char="•"/>
            </a:pPr>
            <a:r>
              <a:rPr lang="en-US" sz="1200" b="1" dirty="0" smtClean="0">
                <a:solidFill>
                  <a:schemeClr val="bg1">
                    <a:lumMod val="65000"/>
                    <a:lumOff val="35000"/>
                  </a:schemeClr>
                </a:solidFill>
              </a:rPr>
              <a:t>Enable mobility, BYOD, and customer choice while delivering apps to users</a:t>
            </a:r>
          </a:p>
          <a:p>
            <a:pPr marL="285750" indent="-285750">
              <a:spcBef>
                <a:spcPts val="300"/>
              </a:spcBef>
              <a:buFont typeface="Arial" panose="020B0604020202020204" pitchFamily="34" charset="0"/>
              <a:buChar char="•"/>
            </a:pPr>
            <a:r>
              <a:rPr lang="en-US" sz="1200" b="1" dirty="0" smtClean="0">
                <a:solidFill>
                  <a:schemeClr val="bg1">
                    <a:lumMod val="65000"/>
                    <a:lumOff val="35000"/>
                  </a:schemeClr>
                </a:solidFill>
              </a:rPr>
              <a:t>Reduce costs and optimize the desktop experience for users anywhere</a:t>
            </a: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p:txBody>
      </p:sp>
      <p:sp>
        <p:nvSpPr>
          <p:cNvPr id="4" name="Slide Number Placeholder 3"/>
          <p:cNvSpPr>
            <a:spLocks noGrp="1"/>
          </p:cNvSpPr>
          <p:nvPr>
            <p:ph type="sldNum" sz="quarter" idx="10"/>
          </p:nvPr>
        </p:nvSpPr>
        <p:spPr/>
        <p:txBody>
          <a:bodyPr/>
          <a:lstStyle/>
          <a:p>
            <a:fld id="{764F2ED6-F443-4E32-BDA2-3A717FF946FA}" type="slidenum">
              <a:rPr lang="en-US" smtClean="0"/>
              <a:t>15</a:t>
            </a:fld>
            <a:endParaRPr lang="en-US"/>
          </a:p>
        </p:txBody>
      </p:sp>
    </p:spTree>
    <p:extLst>
      <p:ext uri="{BB962C8B-B14F-4D97-AF65-F5344CB8AC3E}">
        <p14:creationId xmlns:p14="http://schemas.microsoft.com/office/powerpoint/2010/main" val="265184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Deliver</a:t>
            </a:r>
            <a:r>
              <a:rPr lang="en-US" sz="1200" b="1" i="1" baseline="0" dirty="0" smtClean="0"/>
              <a:t> NetScaler in the cloud to support your cloud environment. </a:t>
            </a:r>
          </a:p>
          <a:p>
            <a:r>
              <a:rPr lang="en-US" sz="1200" b="1" i="1" baseline="0" dirty="0" smtClean="0"/>
              <a:t>NetScaler is available in the Azure Marketplace: </a:t>
            </a:r>
          </a:p>
          <a:p>
            <a:r>
              <a:rPr lang="en-US" sz="1200" b="1" i="1" baseline="0" dirty="0" smtClean="0"/>
              <a:t>https://azure.microsoft.com/en-us/marketplace/partners/sharefile/netscaler-vpx-bring/ </a:t>
            </a:r>
            <a:endParaRPr lang="en-US" sz="1200" b="1" i="1" dirty="0" smtClean="0"/>
          </a:p>
          <a:p>
            <a:endParaRPr lang="en-US" sz="1200" b="1" i="1" dirty="0" smtClean="0"/>
          </a:p>
          <a:p>
            <a:r>
              <a:rPr lang="en-US" sz="1200" b="1" baseline="0" dirty="0" smtClean="0"/>
              <a:t>SCRIPT:</a:t>
            </a:r>
          </a:p>
          <a:p>
            <a:pPr marL="0" indent="0">
              <a:buFontTx/>
              <a:buNone/>
            </a:pPr>
            <a:r>
              <a:rPr lang="en-US" b="1" dirty="0" smtClean="0"/>
              <a:t>Cloud computing has fundamentally changed the way an enterprise deploys and uses business resources. Consequently, your network has become the single most important path to your corporate assets. Citrix NetScaler on Microsoft Azure is a L4-L7 virtual</a:t>
            </a:r>
            <a:r>
              <a:rPr lang="en-US" b="1" baseline="0" dirty="0" smtClean="0"/>
              <a:t> </a:t>
            </a:r>
            <a:r>
              <a:rPr lang="en-US" b="1" dirty="0" smtClean="0"/>
              <a:t>networking appliance that ensures organizations have</a:t>
            </a:r>
            <a:r>
              <a:rPr lang="en-US" b="1" baseline="0" dirty="0" smtClean="0"/>
              <a:t> </a:t>
            </a:r>
            <a:r>
              <a:rPr lang="en-US" b="1" dirty="0" smtClean="0"/>
              <a:t>access to secure and optimized applications and</a:t>
            </a:r>
            <a:r>
              <a:rPr lang="en-US" b="1" baseline="0" dirty="0" smtClean="0"/>
              <a:t> </a:t>
            </a:r>
            <a:r>
              <a:rPr lang="en-US" b="1" dirty="0" smtClean="0"/>
              <a:t>assets deployed in the cloud</a:t>
            </a:r>
            <a:endParaRPr lang="en-US" sz="1200" b="1" baseline="0" dirty="0" smtClean="0"/>
          </a:p>
          <a:p>
            <a:pPr marL="0" indent="0">
              <a:buFontTx/>
              <a:buNone/>
            </a:pPr>
            <a:endParaRPr lang="en-US" sz="1200" b="1" baseline="0" dirty="0" smtClean="0"/>
          </a:p>
          <a:p>
            <a:pPr>
              <a:spcBef>
                <a:spcPts val="300"/>
              </a:spcBef>
            </a:pPr>
            <a:r>
              <a:rPr lang="en-US" sz="1400" b="1" dirty="0" smtClean="0">
                <a:solidFill>
                  <a:schemeClr val="accent1"/>
                </a:solidFill>
              </a:rPr>
              <a:t>Agility within XenApp Environments </a:t>
            </a:r>
          </a:p>
          <a:p>
            <a:pPr marL="285750" lvl="0" indent="-285750">
              <a:buFont typeface="Arial" panose="020B0604020202020204" pitchFamily="34" charset="0"/>
              <a:buChar char="•"/>
            </a:pPr>
            <a:r>
              <a:rPr lang="en-US" sz="1200" b="1" dirty="0" smtClean="0">
                <a:solidFill>
                  <a:schemeClr val="bg1">
                    <a:lumMod val="65000"/>
                    <a:lumOff val="35000"/>
                  </a:schemeClr>
                </a:solidFill>
              </a:rPr>
              <a:t>Accelerate app performance with integrated application network services</a:t>
            </a:r>
          </a:p>
          <a:p>
            <a:pPr>
              <a:spcBef>
                <a:spcPts val="600"/>
              </a:spcBef>
            </a:pPr>
            <a:r>
              <a:rPr lang="en-US" sz="1400" b="1" dirty="0" smtClean="0">
                <a:solidFill>
                  <a:schemeClr val="accent1"/>
                </a:solidFill>
              </a:rPr>
              <a:t>Secure Networks</a:t>
            </a:r>
          </a:p>
          <a:p>
            <a:pPr marL="285750" indent="-285750">
              <a:spcBef>
                <a:spcPts val="600"/>
              </a:spcBef>
              <a:buFont typeface="Arial" panose="020B0604020202020204" pitchFamily="34" charset="0"/>
              <a:buChar char="•"/>
            </a:pPr>
            <a:r>
              <a:rPr lang="en-US" sz="1200" b="1" dirty="0" smtClean="0">
                <a:solidFill>
                  <a:schemeClr val="bg1">
                    <a:lumMod val="65000"/>
                    <a:lumOff val="35000"/>
                  </a:schemeClr>
                </a:solidFill>
              </a:rPr>
              <a:t>Provide authentication and authorization with Microsoft Azure Active Directory </a:t>
            </a:r>
          </a:p>
          <a:p>
            <a:pPr>
              <a:spcBef>
                <a:spcPts val="1200"/>
              </a:spcBef>
            </a:pPr>
            <a:r>
              <a:rPr lang="en-US" sz="1400" b="1" dirty="0" smtClean="0">
                <a:solidFill>
                  <a:schemeClr val="accent1"/>
                </a:solidFill>
              </a:rPr>
              <a:t>Hybrid Cloud </a:t>
            </a:r>
          </a:p>
          <a:p>
            <a:pPr marL="285750" indent="-285750">
              <a:spcBef>
                <a:spcPts val="600"/>
              </a:spcBef>
              <a:buFont typeface="Arial" panose="020B0604020202020204" pitchFamily="34" charset="0"/>
              <a:buChar char="•"/>
            </a:pPr>
            <a:r>
              <a:rPr lang="en-US" sz="1200" b="1" dirty="0" smtClean="0">
                <a:solidFill>
                  <a:schemeClr val="bg1">
                    <a:lumMod val="65000"/>
                    <a:lumOff val="35000"/>
                  </a:schemeClr>
                </a:solidFill>
              </a:rPr>
              <a:t>Streamline management through single pane of glass across multiple networks</a:t>
            </a:r>
          </a:p>
          <a:p>
            <a:pPr>
              <a:spcBef>
                <a:spcPts val="1200"/>
              </a:spcBef>
            </a:pPr>
            <a:r>
              <a:rPr lang="en-US" sz="1400" b="1" dirty="0" smtClean="0">
                <a:solidFill>
                  <a:schemeClr val="accent1"/>
                </a:solidFill>
              </a:rPr>
              <a:t>App Delivery and Performance </a:t>
            </a:r>
          </a:p>
          <a:p>
            <a:pPr marL="285750" indent="-285750">
              <a:buFont typeface="Arial" panose="020B0604020202020204" pitchFamily="34" charset="0"/>
              <a:buChar char="•"/>
            </a:pPr>
            <a:r>
              <a:rPr lang="en-US" sz="1200" b="1" dirty="0" smtClean="0">
                <a:solidFill>
                  <a:schemeClr val="bg1">
                    <a:lumMod val="65000"/>
                    <a:lumOff val="35000"/>
                  </a:schemeClr>
                </a:solidFill>
              </a:rPr>
              <a:t>Leverage the same NetScaler binary to reduce learning curve</a:t>
            </a:r>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64F2ED6-F443-4E32-BDA2-3A717FF946FA}" type="slidenum">
              <a:rPr lang="en-US" smtClean="0"/>
              <a:t>16</a:t>
            </a:fld>
            <a:endParaRPr lang="en-US"/>
          </a:p>
        </p:txBody>
      </p:sp>
    </p:spTree>
    <p:extLst>
      <p:ext uri="{BB962C8B-B14F-4D97-AF65-F5344CB8AC3E}">
        <p14:creationId xmlns:p14="http://schemas.microsoft.com/office/powerpoint/2010/main" val="218671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Deliver</a:t>
            </a:r>
            <a:r>
              <a:rPr lang="en-US" sz="1200" b="1" i="1" baseline="0" dirty="0" smtClean="0"/>
              <a:t> </a:t>
            </a:r>
            <a:r>
              <a:rPr lang="en-US" sz="1200" b="1" i="1" kern="1200" dirty="0" smtClean="0">
                <a:solidFill>
                  <a:schemeClr val="tx1"/>
                </a:solidFill>
                <a:effectLst/>
                <a:latin typeface="+mn-lt"/>
                <a:ea typeface="+mn-ea"/>
                <a:cs typeface="+mn-cs"/>
              </a:rPr>
              <a:t>Enterprise File Sync and Sharing on Azure.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Note:</a:t>
            </a:r>
            <a:r>
              <a:rPr lang="en-US" sz="1200" b="1" i="1" kern="1200" baseline="0" dirty="0" smtClean="0">
                <a:solidFill>
                  <a:schemeClr val="tx1"/>
                </a:solidFill>
                <a:effectLst/>
                <a:latin typeface="+mn-lt"/>
                <a:ea typeface="+mn-ea"/>
                <a:cs typeface="+mn-cs"/>
              </a:rPr>
              <a:t> ShareFile cannot be provisioned in Azure.</a:t>
            </a:r>
            <a:endParaRPr lang="en-US" sz="1200" b="1" i="1" kern="1200" dirty="0" smtClean="0">
              <a:solidFill>
                <a:schemeClr val="tx1"/>
              </a:solidFill>
              <a:effectLst/>
              <a:latin typeface="+mn-lt"/>
              <a:ea typeface="+mn-ea"/>
              <a:cs typeface="+mn-cs"/>
            </a:endParaRPr>
          </a:p>
          <a:p>
            <a:endParaRPr lang="en-US" sz="1200" b="1" i="1" dirty="0" smtClean="0"/>
          </a:p>
          <a:p>
            <a:r>
              <a:rPr lang="en-US" sz="1200" b="1" baseline="0" dirty="0" smtClean="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 enterprise file sync and sharing service enhances user productivity, improves collaboration and ensures anytime access to data from multiple devices (desktop and mobile) while providing IT teams with data visibility and control. File sync and sharing are critical capabilities for mobile workforces whose organizations have ongoing mobility initiatives with media tablets and BYOD programs. Security-conscious organizations are facing increased demand for these capabilities, and are turning to services like ShareFile that offer a deeper focus on data security and compliance versus unsecured consumer-grade file-sharing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Utilize</a:t>
            </a:r>
            <a:r>
              <a:rPr lang="en-US" sz="1200" b="1" kern="1200" baseline="0" dirty="0" smtClean="0">
                <a:solidFill>
                  <a:schemeClr val="tx1"/>
                </a:solidFill>
                <a:effectLst/>
                <a:latin typeface="+mn-lt"/>
                <a:ea typeface="+mn-ea"/>
                <a:cs typeface="+mn-cs"/>
              </a:rPr>
              <a:t> the power of ShareFile on Microsoft Azure</a:t>
            </a:r>
            <a:endParaRPr lang="en-US" sz="1200" b="1" kern="1200" dirty="0" smtClean="0">
              <a:solidFill>
                <a:schemeClr val="tx1"/>
              </a:solidFill>
              <a:effectLst/>
              <a:latin typeface="+mn-lt"/>
              <a:ea typeface="+mn-ea"/>
              <a:cs typeface="+mn-cs"/>
            </a:endParaRPr>
          </a:p>
          <a:p>
            <a:pPr marL="0" indent="0">
              <a:buFontTx/>
              <a:buNone/>
            </a:pPr>
            <a:endParaRPr lang="en-US" sz="1200" b="1" baseline="0" dirty="0" smtClean="0"/>
          </a:p>
          <a:p>
            <a:pPr>
              <a:spcBef>
                <a:spcPts val="1200"/>
              </a:spcBef>
            </a:pPr>
            <a:r>
              <a:rPr lang="en-US" sz="1400" b="1" dirty="0" smtClean="0">
                <a:solidFill>
                  <a:schemeClr val="accent1"/>
                </a:solidFill>
              </a:rPr>
              <a:t>Existing Integration with Infrastructure</a:t>
            </a:r>
          </a:p>
          <a:p>
            <a:pPr marL="231775" indent="-231775">
              <a:spcBef>
                <a:spcPts val="300"/>
              </a:spcBef>
              <a:buFont typeface="Arial" panose="020B0604020202020204" pitchFamily="34" charset="0"/>
              <a:buChar char="•"/>
            </a:pPr>
            <a:r>
              <a:rPr lang="en-US" sz="1200" b="1" dirty="0" smtClean="0">
                <a:solidFill>
                  <a:schemeClr val="bg1">
                    <a:lumMod val="65000"/>
                    <a:lumOff val="35000"/>
                  </a:schemeClr>
                </a:solidFill>
              </a:rPr>
              <a:t>Use ShareFile on Azure to aggregate data across multiple and disparate platforms</a:t>
            </a:r>
          </a:p>
          <a:p>
            <a:pPr>
              <a:spcBef>
                <a:spcPts val="300"/>
              </a:spcBef>
            </a:pPr>
            <a:r>
              <a:rPr lang="en-US" sz="1400" b="1" dirty="0" smtClean="0">
                <a:solidFill>
                  <a:schemeClr val="accent1"/>
                </a:solidFill>
              </a:rPr>
              <a:t>Centralized Data Manager</a:t>
            </a:r>
          </a:p>
          <a:p>
            <a:pPr marL="231775" indent="-231775">
              <a:spcBef>
                <a:spcPts val="300"/>
              </a:spcBef>
              <a:buFont typeface="Arial" panose="020B0604020202020204" pitchFamily="34" charset="0"/>
              <a:buChar char="•"/>
            </a:pPr>
            <a:r>
              <a:rPr lang="en-US" sz="1200" b="1" dirty="0" smtClean="0">
                <a:solidFill>
                  <a:schemeClr val="bg1">
                    <a:lumMod val="65000"/>
                    <a:lumOff val="35000"/>
                  </a:schemeClr>
                </a:solidFill>
              </a:rPr>
              <a:t>Improve collaboration and productivity through secure data sharing</a:t>
            </a:r>
          </a:p>
          <a:p>
            <a:pPr>
              <a:spcBef>
                <a:spcPts val="1200"/>
              </a:spcBef>
            </a:pPr>
            <a:r>
              <a:rPr lang="en-US" sz="1400" b="1" dirty="0" smtClean="0">
                <a:solidFill>
                  <a:schemeClr val="accent1"/>
                </a:solidFill>
              </a:rPr>
              <a:t>Citrix Managed </a:t>
            </a:r>
            <a:r>
              <a:rPr lang="en-US" sz="1400" b="1" dirty="0" err="1" smtClean="0">
                <a:solidFill>
                  <a:schemeClr val="accent1"/>
                </a:solidFill>
              </a:rPr>
              <a:t>StorageZones</a:t>
            </a:r>
            <a:endParaRPr lang="en-US" sz="1400" b="1" dirty="0" smtClean="0">
              <a:solidFill>
                <a:schemeClr val="accent1"/>
              </a:solidFill>
            </a:endParaRPr>
          </a:p>
          <a:p>
            <a:pPr marL="231775" indent="-231775">
              <a:spcBef>
                <a:spcPts val="300"/>
              </a:spcBef>
              <a:buFont typeface="Arial" panose="020B0604020202020204" pitchFamily="34" charset="0"/>
              <a:buChar char="•"/>
            </a:pPr>
            <a:r>
              <a:rPr lang="en-US" sz="1200" b="1" dirty="0" smtClean="0">
                <a:solidFill>
                  <a:schemeClr val="bg1">
                    <a:lumMod val="65000"/>
                    <a:lumOff val="35000"/>
                  </a:schemeClr>
                </a:solidFill>
              </a:rPr>
              <a:t>Manage </a:t>
            </a:r>
            <a:r>
              <a:rPr lang="en-US" sz="1200" b="1" dirty="0" err="1" smtClean="0">
                <a:solidFill>
                  <a:schemeClr val="bg1">
                    <a:lumMod val="65000"/>
                    <a:lumOff val="35000"/>
                  </a:schemeClr>
                </a:solidFill>
              </a:rPr>
              <a:t>StorageZones</a:t>
            </a:r>
            <a:r>
              <a:rPr lang="en-US" sz="1200" b="1" dirty="0" smtClean="0">
                <a:solidFill>
                  <a:schemeClr val="bg1">
                    <a:lumMod val="65000"/>
                    <a:lumOff val="35000"/>
                  </a:schemeClr>
                </a:solidFill>
              </a:rPr>
              <a:t> on-premises</a:t>
            </a:r>
          </a:p>
          <a:p>
            <a:pPr marL="231775" indent="-231775">
              <a:spcBef>
                <a:spcPts val="300"/>
              </a:spcBef>
              <a:buFont typeface="Arial" panose="020B0604020202020204" pitchFamily="34" charset="0"/>
              <a:buChar char="•"/>
            </a:pPr>
            <a:r>
              <a:rPr lang="en-US" sz="1200" b="1" dirty="0" smtClean="0">
                <a:solidFill>
                  <a:schemeClr val="bg1">
                    <a:lumMod val="65000"/>
                    <a:lumOff val="35000"/>
                  </a:schemeClr>
                </a:solidFill>
              </a:rPr>
              <a:t>Meet compliance and performance needs</a:t>
            </a:r>
          </a:p>
          <a:p>
            <a:pPr>
              <a:spcBef>
                <a:spcPts val="1200"/>
              </a:spcBef>
            </a:pPr>
            <a:r>
              <a:rPr lang="en-US" sz="1400" b="1" dirty="0" smtClean="0">
                <a:solidFill>
                  <a:schemeClr val="accent1"/>
                </a:solidFill>
              </a:rPr>
              <a:t>Office 365 Integration </a:t>
            </a:r>
          </a:p>
          <a:p>
            <a:pPr marL="231775" indent="-231775">
              <a:spcBef>
                <a:spcPts val="300"/>
              </a:spcBef>
              <a:buFont typeface="Arial" panose="020B0604020202020204" pitchFamily="34" charset="0"/>
              <a:buChar char="•"/>
            </a:pPr>
            <a:r>
              <a:rPr lang="en-US" sz="1200" b="1" dirty="0" smtClean="0">
                <a:solidFill>
                  <a:schemeClr val="bg1">
                    <a:lumMod val="65000"/>
                    <a:lumOff val="35000"/>
                  </a:schemeClr>
                </a:solidFill>
              </a:rPr>
              <a:t>Link ShareFile to Office 365 for SSO from multiple Windows devices</a:t>
            </a:r>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64F2ED6-F443-4E32-BDA2-3A717FF946FA}" type="slidenum">
              <a:rPr lang="en-US" smtClean="0"/>
              <a:t>17</a:t>
            </a:fld>
            <a:endParaRPr lang="en-US"/>
          </a:p>
        </p:txBody>
      </p:sp>
    </p:spTree>
    <p:extLst>
      <p:ext uri="{BB962C8B-B14F-4D97-AF65-F5344CB8AC3E}">
        <p14:creationId xmlns:p14="http://schemas.microsoft.com/office/powerpoint/2010/main" val="391382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Support applications</a:t>
            </a:r>
            <a:r>
              <a:rPr lang="en-US" sz="1200" b="1" i="1" baseline="0" dirty="0" smtClean="0"/>
              <a:t> and desktops of any type and access anywhere on any device.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smtClean="0">
                <a:solidFill>
                  <a:schemeClr val="tx1"/>
                </a:solidFill>
                <a:effectLst/>
                <a:latin typeface="+mn-lt"/>
                <a:ea typeface="+mn-ea"/>
                <a:cs typeface="+mn-cs"/>
              </a:rPr>
              <a:t>Convey how you can provide XenApp on a subscription basis.</a:t>
            </a:r>
            <a:endParaRPr lang="en-US" sz="1200" b="1" i="1" kern="1200" dirty="0" smtClean="0">
              <a:solidFill>
                <a:schemeClr val="tx1"/>
              </a:solidFill>
              <a:effectLst/>
              <a:latin typeface="+mn-lt"/>
              <a:ea typeface="+mn-ea"/>
              <a:cs typeface="+mn-cs"/>
            </a:endParaRPr>
          </a:p>
          <a:p>
            <a:endParaRPr lang="en-US" sz="1200" b="1" i="1" dirty="0" smtClean="0"/>
          </a:p>
          <a:p>
            <a:r>
              <a:rPr lang="en-US" sz="1200" b="1" baseline="0" dirty="0" smtClean="0"/>
              <a:t>SCRIPT:</a:t>
            </a:r>
          </a:p>
          <a:p>
            <a:pPr marL="0" indent="0">
              <a:buFontTx/>
              <a:buNone/>
            </a:pPr>
            <a:r>
              <a:rPr lang="en-US" b="1" dirty="0" smtClean="0"/>
              <a:t>Move management to the cloud and deliver integrated desktop, app, data, and mobility services people need, wherever and however they need them. Help your business move faster while lowering IT costs.</a:t>
            </a:r>
            <a:endParaRPr lang="en-US" sz="1200" b="1" baseline="0" dirty="0" smtClean="0"/>
          </a:p>
          <a:p>
            <a:pPr marL="0" indent="0">
              <a:buFontTx/>
              <a:buNone/>
            </a:pPr>
            <a:endParaRPr lang="en-US" sz="1200" b="1" baseline="0" dirty="0" smtClean="0"/>
          </a:p>
          <a:p>
            <a:pPr marL="0" indent="0">
              <a:buFontTx/>
              <a:buNone/>
            </a:pPr>
            <a:r>
              <a:rPr lang="en-US" sz="1200" b="1" baseline="0" dirty="0" smtClean="0"/>
              <a:t>• Cloud-based management – a simplified infrastructure and centralized control, resulting in</a:t>
            </a:r>
          </a:p>
          <a:p>
            <a:pPr marL="0" indent="0">
              <a:buFontTx/>
              <a:buNone/>
            </a:pPr>
            <a:r>
              <a:rPr lang="en-US" sz="1200" b="1" baseline="0" dirty="0" smtClean="0"/>
              <a:t>less to install, configure and manage. This reduces the costs of managing apps and data while</a:t>
            </a:r>
          </a:p>
          <a:p>
            <a:pPr marL="0" indent="0">
              <a:buFontTx/>
              <a:buNone/>
            </a:pPr>
            <a:r>
              <a:rPr lang="en-US" sz="1200" b="1" baseline="0" dirty="0" smtClean="0"/>
              <a:t>helping to protect business intellectual property.</a:t>
            </a:r>
          </a:p>
          <a:p>
            <a:pPr marL="0" indent="0">
              <a:buFontTx/>
              <a:buNone/>
            </a:pPr>
            <a:r>
              <a:rPr lang="en-US" sz="1200" b="1" baseline="0" dirty="0" smtClean="0"/>
              <a:t>• Design-centric approach – rather than hand-crafting and engineering, IT can design,</a:t>
            </a:r>
          </a:p>
          <a:p>
            <a:pPr marL="0" indent="0">
              <a:buFontTx/>
              <a:buNone/>
            </a:pPr>
            <a:r>
              <a:rPr lang="en-US" sz="1200" b="1" baseline="0" dirty="0" smtClean="0"/>
              <a:t>integrate and deploy workspace services in minutes, at cloud scale, to support any number of</a:t>
            </a:r>
          </a:p>
          <a:p>
            <a:pPr marL="0" indent="0">
              <a:buFontTx/>
              <a:buNone/>
            </a:pPr>
            <a:r>
              <a:rPr lang="en-US" sz="1200" b="1" baseline="0" dirty="0" smtClean="0"/>
              <a:t>locations, branch offices and global subsidiaries around the world with the same quality of</a:t>
            </a:r>
          </a:p>
          <a:p>
            <a:pPr marL="0" indent="0">
              <a:buFontTx/>
              <a:buNone/>
            </a:pPr>
            <a:r>
              <a:rPr lang="en-US" sz="1200" b="1" baseline="0" dirty="0" smtClean="0"/>
              <a:t>service, ease of management and improved global visibility.</a:t>
            </a:r>
          </a:p>
          <a:p>
            <a:pPr marL="0" indent="0">
              <a:buFontTx/>
              <a:buNone/>
            </a:pPr>
            <a:r>
              <a:rPr lang="en-US" sz="1200" b="1" baseline="0" dirty="0" smtClean="0"/>
              <a:t>• Deployment simplification – so IT can deploy workspace services onto any cloud or hybrid</a:t>
            </a:r>
          </a:p>
          <a:p>
            <a:pPr marL="0" indent="0">
              <a:buFontTx/>
              <a:buNone/>
            </a:pPr>
            <a:r>
              <a:rPr lang="en-US" sz="1200" b="1" baseline="0" dirty="0" smtClean="0"/>
              <a:t>infrastructure according to the best approach for each service and according to requirements.</a:t>
            </a:r>
          </a:p>
          <a:p>
            <a:pPr marL="0" indent="0">
              <a:buFontTx/>
              <a:buNone/>
            </a:pPr>
            <a:r>
              <a:rPr lang="en-US" sz="1200" b="1" baseline="0" dirty="0" smtClean="0"/>
              <a:t>This can include deploying enterprise file sync and sharing on-premises for data sovereignty,</a:t>
            </a:r>
          </a:p>
          <a:p>
            <a:pPr marL="0" indent="0">
              <a:buFontTx/>
              <a:buNone/>
            </a:pPr>
            <a:r>
              <a:rPr lang="en-US" sz="1200" b="1" baseline="0" dirty="0" smtClean="0"/>
              <a:t>Windows apps on Azure to control cost, and in the nearest location for performance-critical apps to ensure a good user experience.</a:t>
            </a:r>
          </a:p>
          <a:p>
            <a:pPr marL="0" indent="0">
              <a:buFontTx/>
              <a:buNone/>
            </a:pPr>
            <a:r>
              <a:rPr lang="en-US" sz="1200" b="1" baseline="0" dirty="0" smtClean="0"/>
              <a:t>• Publish/subscription model – with pre-designed and pre-configured workspaces that can be</a:t>
            </a:r>
          </a:p>
          <a:p>
            <a:pPr marL="0" indent="0">
              <a:buFontTx/>
              <a:buNone/>
            </a:pPr>
            <a:r>
              <a:rPr lang="en-US" sz="1200" b="1" baseline="0" dirty="0" smtClean="0"/>
              <a:t>assigned to different user groups in minutes, users can subscribe to one or more workspaces</a:t>
            </a:r>
          </a:p>
          <a:p>
            <a:pPr marL="0" indent="0">
              <a:buFontTx/>
              <a:buNone/>
            </a:pPr>
            <a:r>
              <a:rPr lang="en-US" sz="1200" b="1" baseline="0" dirty="0" smtClean="0"/>
              <a:t>based on their need, device or work context.</a:t>
            </a:r>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solidFill>
                <a:schemeClr val="bg1"/>
              </a:solidFill>
            </a:endParaRPr>
          </a:p>
          <a:p>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764F2ED6-F443-4E32-BDA2-3A717FF946FA}" type="slidenum">
              <a:rPr lang="en-US" smtClean="0"/>
              <a:t>18</a:t>
            </a:fld>
            <a:endParaRPr lang="en-US"/>
          </a:p>
        </p:txBody>
      </p:sp>
    </p:spTree>
    <p:extLst>
      <p:ext uri="{BB962C8B-B14F-4D97-AF65-F5344CB8AC3E}">
        <p14:creationId xmlns:p14="http://schemas.microsoft.com/office/powerpoint/2010/main" val="6716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This is your</a:t>
            </a:r>
            <a:r>
              <a:rPr lang="en-US" sz="1200" b="1" i="1" baseline="0" dirty="0" smtClean="0"/>
              <a:t> summary slide, t</a:t>
            </a:r>
            <a:r>
              <a:rPr lang="en-US" sz="1200" b="1" i="1" dirty="0" smtClean="0"/>
              <a:t>ogether Citrix and Microsoft enable business</a:t>
            </a:r>
            <a:r>
              <a:rPr lang="en-US" sz="1200" b="1" i="1" baseline="0" dirty="0" smtClean="0"/>
              <a:t> and drive IT transformation</a:t>
            </a:r>
            <a:endParaRPr lang="en-US" sz="1200" b="1" i="1" kern="1200" dirty="0" smtClean="0">
              <a:solidFill>
                <a:schemeClr val="tx1"/>
              </a:solidFill>
              <a:effectLst/>
              <a:latin typeface="+mn-lt"/>
              <a:ea typeface="+mn-ea"/>
              <a:cs typeface="+mn-cs"/>
            </a:endParaRPr>
          </a:p>
          <a:p>
            <a:endParaRPr lang="en-US" sz="1200" b="1" i="1" dirty="0" smtClean="0"/>
          </a:p>
          <a:p>
            <a:r>
              <a:rPr lang="en-US" sz="1200" b="1" baseline="0" dirty="0" smtClean="0"/>
              <a:t>SCRIPT:</a:t>
            </a:r>
          </a:p>
          <a:p>
            <a:endParaRPr lang="en-US" sz="1200" b="1" baseline="0" dirty="0" smtClean="0"/>
          </a:p>
          <a:p>
            <a:r>
              <a:rPr lang="en-US" sz="1200" b="1" baseline="0" dirty="0" smtClean="0"/>
              <a:t>We enable mobile workspaces, enhance cloud networking, simplify and scale environments all while delivering cloud desktops and applications across organizations environments on-premises or in the cloud. </a:t>
            </a:r>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solidFill>
                <a:schemeClr val="bg1"/>
              </a:solidFill>
            </a:endParaRPr>
          </a:p>
          <a:p>
            <a:pPr defTabSz="950464">
              <a:lnSpc>
                <a:spcPct val="90000"/>
              </a:lnSpc>
              <a:spcAft>
                <a:spcPts val="346"/>
              </a:spcAft>
              <a:defRPr/>
            </a:pPr>
            <a:endParaRPr lang="en-US" sz="1200" b="1" dirty="0" smtClean="0">
              <a:solidFill>
                <a:schemeClr val="bg2"/>
              </a:solidFill>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fld id="{764F2ED6-F443-4E32-BDA2-3A717FF946FA}" type="slidenum">
              <a:rPr lang="en-US" smtClean="0"/>
              <a:t>19</a:t>
            </a:fld>
            <a:endParaRPr lang="en-US"/>
          </a:p>
        </p:txBody>
      </p:sp>
    </p:spTree>
    <p:extLst>
      <p:ext uri="{BB962C8B-B14F-4D97-AF65-F5344CB8AC3E}">
        <p14:creationId xmlns:p14="http://schemas.microsoft.com/office/powerpoint/2010/main" val="80860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&lt;&lt;Next&gt;&gt;</a:t>
            </a:r>
          </a:p>
          <a:p>
            <a:endParaRPr lang="en-US" dirty="0"/>
          </a:p>
        </p:txBody>
      </p:sp>
    </p:spTree>
    <p:extLst>
      <p:ext uri="{BB962C8B-B14F-4D97-AF65-F5344CB8AC3E}">
        <p14:creationId xmlns:p14="http://schemas.microsoft.com/office/powerpoint/2010/main" val="3238872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F2ED6-F443-4E32-BDA2-3A717FF946FA}" type="slidenum">
              <a:rPr lang="en-US" smtClean="0"/>
              <a:t>20</a:t>
            </a:fld>
            <a:endParaRPr lang="en-US"/>
          </a:p>
        </p:txBody>
      </p:sp>
    </p:spTree>
    <p:extLst>
      <p:ext uri="{BB962C8B-B14F-4D97-AF65-F5344CB8AC3E}">
        <p14:creationId xmlns:p14="http://schemas.microsoft.com/office/powerpoint/2010/main" val="158299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Grow environments with Azure</a:t>
            </a:r>
            <a:r>
              <a:rPr lang="en-US" sz="1200" b="1" i="1" baseline="0" dirty="0" smtClean="0"/>
              <a:t> as infrastructure for Citrix powered desktops and applications</a:t>
            </a:r>
            <a:endParaRPr lang="en-US" sz="1200" b="1" i="1" kern="1200" dirty="0" smtClean="0">
              <a:solidFill>
                <a:schemeClr val="tx1"/>
              </a:solidFill>
              <a:effectLst/>
              <a:latin typeface="+mn-lt"/>
              <a:ea typeface="+mn-ea"/>
              <a:cs typeface="+mn-cs"/>
            </a:endParaRPr>
          </a:p>
          <a:p>
            <a:endParaRPr lang="en-US" sz="1200" b="1" i="1" dirty="0" smtClean="0"/>
          </a:p>
          <a:p>
            <a:r>
              <a:rPr lang="en-US" sz="1200" b="1" baseline="0" dirty="0" smtClean="0"/>
              <a:t>SCRIPT:</a:t>
            </a:r>
          </a:p>
          <a:p>
            <a:r>
              <a:rPr lang="en-US" sz="1200" b="1" kern="1200" dirty="0" smtClean="0">
                <a:solidFill>
                  <a:schemeClr val="tx1"/>
                </a:solidFill>
                <a:effectLst/>
                <a:latin typeface="+mn-lt"/>
                <a:ea typeface="+mn-ea"/>
                <a:cs typeface="+mn-cs"/>
              </a:rPr>
              <a:t>Customers can leverage Azure public cloud infrastructure to increase capacity on-demand during peak usage periods throughout the year. Once demand wanes, they can take environments down and return to normal operations. Using Azure as infrastructure for a Citrix-powered desktop and app solution allows customers to grow the environment gradually and predictably without having to over-size a solution for the worst-case load scenarios.</a:t>
            </a:r>
          </a:p>
          <a:p>
            <a:r>
              <a:rPr lang="en-US" sz="1200" b="1" kern="1200" dirty="0" smtClean="0">
                <a:solidFill>
                  <a:schemeClr val="tx1"/>
                </a:solidFill>
                <a:effectLst/>
                <a:latin typeface="+mn-lt"/>
                <a:ea typeface="+mn-ea"/>
                <a:cs typeface="+mn-cs"/>
              </a:rPr>
              <a:t>Provisioning</a:t>
            </a:r>
            <a:r>
              <a:rPr lang="en-US" sz="1200" b="1" kern="1200" baseline="0" dirty="0" smtClean="0">
                <a:solidFill>
                  <a:schemeClr val="tx1"/>
                </a:solidFill>
                <a:effectLst/>
                <a:latin typeface="+mn-lt"/>
                <a:ea typeface="+mn-ea"/>
                <a:cs typeface="+mn-cs"/>
              </a:rPr>
              <a:t> the user environment.</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Seasonality</a:t>
            </a:r>
            <a:r>
              <a:rPr lang="en-US" sz="1200" b="1" kern="1200" baseline="0" dirty="0" smtClean="0">
                <a:solidFill>
                  <a:schemeClr val="tx1"/>
                </a:solidFill>
                <a:effectLst/>
                <a:latin typeface="+mn-lt"/>
                <a:ea typeface="+mn-ea"/>
                <a:cs typeface="+mn-cs"/>
              </a:rPr>
              <a:t> for workloads such as: </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H&amp;R</a:t>
            </a:r>
            <a:r>
              <a:rPr lang="en-US" sz="1200" b="1" kern="1200" baseline="0" dirty="0" smtClean="0">
                <a:solidFill>
                  <a:schemeClr val="tx1"/>
                </a:solidFill>
                <a:effectLst/>
                <a:latin typeface="+mn-lt"/>
                <a:ea typeface="+mn-ea"/>
                <a:cs typeface="+mn-cs"/>
              </a:rPr>
              <a:t> Block - tax preparation time</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Best Buy – during the holidays</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baseline="0" dirty="0" smtClean="0"/>
              <a:t>Education – setting up new classrooms, how much capacity will be needed</a:t>
            </a:r>
          </a:p>
          <a:p>
            <a:pPr marL="171450" indent="-171450">
              <a:buFont typeface="Arial" panose="020B0604020202020204" pitchFamily="34" charset="0"/>
              <a:buChar char="•"/>
            </a:pPr>
            <a:r>
              <a:rPr lang="en-US" sz="1200" b="1" baseline="0" dirty="0" smtClean="0"/>
              <a:t>Mergers and acquisitions – i.e. if Dell runs XenApp they will have no problems when they acquire EMS</a:t>
            </a:r>
          </a:p>
          <a:p>
            <a:pPr marL="0" indent="0">
              <a:buFontTx/>
              <a:buNone/>
            </a:pPr>
            <a:endParaRPr lang="en-US" sz="1200" b="1" baseline="0" dirty="0" smtClean="0"/>
          </a:p>
          <a:p>
            <a:pPr marL="0" indent="0">
              <a:buFontTx/>
              <a:buNone/>
            </a:pPr>
            <a:r>
              <a:rPr lang="en-US" sz="1200" b="1" baseline="0" dirty="0" smtClean="0"/>
              <a:t>With our joint solution you can drive </a:t>
            </a:r>
            <a:r>
              <a:rPr lang="en-US" sz="1400" b="1" dirty="0" smtClean="0">
                <a:solidFill>
                  <a:schemeClr val="accent1"/>
                </a:solidFill>
              </a:rPr>
              <a:t>Capacity on-Demand:</a:t>
            </a:r>
            <a:endParaRPr lang="en-US" sz="1400" b="1" kern="1200" dirty="0" smtClean="0">
              <a:solidFill>
                <a:schemeClr val="bg1">
                  <a:lumMod val="65000"/>
                  <a:lumOff val="35000"/>
                </a:schemeClr>
              </a:solidFill>
              <a:latin typeface="+mn-lt"/>
              <a:ea typeface="+mn-ea"/>
              <a:cs typeface="+mn-cs"/>
            </a:endParaRPr>
          </a:p>
          <a:p>
            <a:pPr marL="225425" indent="-225425">
              <a:spcBef>
                <a:spcPts val="12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Efficiently scale up and scale down apps and environments to meet any business seasonality</a:t>
            </a:r>
          </a:p>
          <a:p>
            <a:pPr marL="225425" indent="-225425">
              <a:spcBef>
                <a:spcPts val="12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Host XenApp on Azure to reduce capital expenses and scale as needed</a:t>
            </a:r>
          </a:p>
          <a:p>
            <a:pPr marL="225425" indent="-225425">
              <a:spcBef>
                <a:spcPts val="12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Simplify IT management across on-premises and cloud by providing a hybrid cloud solution</a:t>
            </a:r>
          </a:p>
          <a:p>
            <a:pPr marL="225425" indent="-225425">
              <a:spcBef>
                <a:spcPts val="12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Reach and scale XenApp and </a:t>
            </a:r>
            <a:r>
              <a:rPr lang="en-US" sz="1200" b="1" kern="1200" dirty="0" err="1" smtClean="0">
                <a:solidFill>
                  <a:schemeClr val="bg1">
                    <a:lumMod val="65000"/>
                    <a:lumOff val="35000"/>
                  </a:schemeClr>
                </a:solidFill>
                <a:latin typeface="+mn-lt"/>
                <a:ea typeface="+mn-ea"/>
                <a:cs typeface="+mn-cs"/>
              </a:rPr>
              <a:t>XenDesktop</a:t>
            </a:r>
            <a:r>
              <a:rPr lang="en-US" sz="1200" b="1" kern="1200" dirty="0" smtClean="0">
                <a:solidFill>
                  <a:schemeClr val="bg1">
                    <a:lumMod val="65000"/>
                    <a:lumOff val="35000"/>
                  </a:schemeClr>
                </a:solidFill>
                <a:latin typeface="+mn-lt"/>
                <a:ea typeface="+mn-ea"/>
                <a:cs typeface="+mn-cs"/>
              </a:rPr>
              <a:t> farms by bringing app sessions closer to user locations</a:t>
            </a:r>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21</a:t>
            </a:fld>
            <a:endParaRPr lang="en-US"/>
          </a:p>
        </p:txBody>
      </p:sp>
    </p:spTree>
    <p:extLst>
      <p:ext uri="{BB962C8B-B14F-4D97-AF65-F5344CB8AC3E}">
        <p14:creationId xmlns:p14="http://schemas.microsoft.com/office/powerpoint/2010/main" val="94436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Driving down overall cost without sacrificing business</a:t>
            </a:r>
            <a:r>
              <a:rPr lang="en-US" sz="1200" b="1" i="1" baseline="0" dirty="0" smtClean="0"/>
              <a:t> operations</a:t>
            </a:r>
            <a:endParaRPr lang="en-US" sz="1200" b="1" i="1" kern="1200" dirty="0" smtClean="0">
              <a:solidFill>
                <a:schemeClr val="tx1"/>
              </a:solidFill>
              <a:effectLst/>
              <a:latin typeface="+mn-lt"/>
              <a:ea typeface="+mn-ea"/>
              <a:cs typeface="+mn-cs"/>
            </a:endParaRPr>
          </a:p>
          <a:p>
            <a:endParaRPr lang="en-US" sz="1200" b="1" i="1" dirty="0" smtClean="0"/>
          </a:p>
          <a:p>
            <a:r>
              <a:rPr lang="en-US" sz="1200" b="1" baseline="0" dirty="0" smtClean="0"/>
              <a:t>SCRIPT:</a:t>
            </a:r>
          </a:p>
          <a:p>
            <a:r>
              <a:rPr lang="en-US" sz="1200" b="1" i="0" kern="1200" dirty="0" smtClean="0">
                <a:solidFill>
                  <a:schemeClr val="tx1"/>
                </a:solidFill>
                <a:effectLst/>
                <a:latin typeface="+mn-lt"/>
                <a:ea typeface="+mn-ea"/>
                <a:cs typeface="+mn-cs"/>
              </a:rPr>
              <a:t>Companies that are moving select IT capabilities to the cloud are saving money and increasing profits, which they are putting back into the business to increase headcount, boost wages and drive innovation.</a:t>
            </a:r>
          </a:p>
          <a:p>
            <a:pPr marL="0" indent="0">
              <a:buFontTx/>
              <a:buNone/>
            </a:pPr>
            <a:endParaRPr lang="en-US" sz="1200" b="1" baseline="0" dirty="0" smtClean="0"/>
          </a:p>
          <a:p>
            <a:pPr marL="0" indent="0">
              <a:buFontTx/>
              <a:buNone/>
            </a:pPr>
            <a:r>
              <a:rPr lang="en-US" sz="1200" b="1" baseline="0" dirty="0" smtClean="0"/>
              <a:t>With our joint solution you can drive </a:t>
            </a:r>
            <a:r>
              <a:rPr lang="en-US" sz="1400" b="1" baseline="0" dirty="0" smtClean="0">
                <a:solidFill>
                  <a:schemeClr val="accent1"/>
                </a:solidFill>
              </a:rPr>
              <a:t>a cost-efficient cloud</a:t>
            </a:r>
            <a:endParaRPr lang="en-US" sz="1400" b="1" kern="1200" dirty="0" smtClean="0">
              <a:solidFill>
                <a:schemeClr val="bg1">
                  <a:lumMod val="65000"/>
                  <a:lumOff val="35000"/>
                </a:schemeClr>
              </a:solidFill>
              <a:latin typeface="+mn-lt"/>
              <a:ea typeface="+mn-ea"/>
              <a:cs typeface="+mn-cs"/>
            </a:endParaRPr>
          </a:p>
          <a:p>
            <a:pPr marL="225425" lvl="1"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Calculate your costs and subscription of deploying Citrix on Azure with the Citrix </a:t>
            </a:r>
            <a:r>
              <a:rPr lang="en-US" sz="1400" b="1" dirty="0" smtClean="0">
                <a:solidFill>
                  <a:schemeClr val="bg1">
                    <a:lumMod val="65000"/>
                    <a:lumOff val="35000"/>
                  </a:schemeClr>
                </a:solidFill>
                <a:hlinkClick r:id="rId3"/>
              </a:rPr>
              <a:t>Cost Calculator</a:t>
            </a:r>
            <a:endParaRPr lang="en-US" sz="1400" b="1" dirty="0" smtClean="0">
              <a:solidFill>
                <a:schemeClr val="bg1">
                  <a:lumMod val="65000"/>
                  <a:lumOff val="35000"/>
                </a:schemeClr>
              </a:solidFill>
            </a:endParaRP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Reduce capital expenses and maximize investments</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Use Azure management interface to manually shut down and de-allocate virtual machines that are not active  </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Expand business in the cloud at the pace of growth without the cost of additional infrastructure</a:t>
            </a: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22</a:t>
            </a:fld>
            <a:endParaRPr lang="en-US"/>
          </a:p>
        </p:txBody>
      </p:sp>
    </p:spTree>
    <p:extLst>
      <p:ext uri="{BB962C8B-B14F-4D97-AF65-F5344CB8AC3E}">
        <p14:creationId xmlns:p14="http://schemas.microsoft.com/office/powerpoint/2010/main" val="449645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Flexible architecture</a:t>
            </a:r>
            <a:r>
              <a:rPr lang="en-US" sz="1200" b="1" i="1" baseline="0" dirty="0" smtClean="0"/>
              <a:t> that easily adapts to new use cases and technology for any business. Talk about reducing the overhead and how CWC alleviates this.</a:t>
            </a:r>
            <a:endParaRPr lang="en-US"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r>
              <a:rPr lang="en-US" sz="1200" b="1" baseline="0" dirty="0" smtClean="0"/>
              <a:t>SCRIPT:</a:t>
            </a:r>
          </a:p>
          <a:p>
            <a:r>
              <a:rPr lang="en-US" b="1" dirty="0" smtClean="0"/>
              <a:t>Citrix Workspace Cloud now provides the first fully integrated way to deliver cloud-based service. Workspace Cloud also has the unique ability to work with both existing data centers and the world’s best clouds, giving customers complete control over workspace locations, security, performance, cost and data sovereignty. As an inherently multi-cloud, hybrid cloud, multi-site solution with no cloud vendor lock-in, Workspace Cloud offers a better way to adopt any cloud and a low-risk entry point for companies new to cloud-based workspace delivery. </a:t>
            </a:r>
            <a:endParaRPr lang="en-US" sz="1200" b="1" baseline="0" dirty="0" smtClean="0"/>
          </a:p>
          <a:p>
            <a:pPr marL="0" indent="0">
              <a:buFontTx/>
              <a:buNone/>
            </a:pPr>
            <a:endParaRPr lang="en-US" sz="1200" b="1" baseline="0" dirty="0" smtClean="0"/>
          </a:p>
          <a:p>
            <a:pPr marL="0" indent="0">
              <a:buFontTx/>
              <a:buNone/>
            </a:pPr>
            <a:r>
              <a:rPr lang="en-US" sz="1200" b="1" baseline="0" dirty="0" smtClean="0"/>
              <a:t>With our joint solution you can drive </a:t>
            </a:r>
            <a:r>
              <a:rPr lang="en-US" sz="1400" b="1" baseline="0" dirty="0" smtClean="0">
                <a:solidFill>
                  <a:schemeClr val="accent1"/>
                </a:solidFill>
              </a:rPr>
              <a:t>core business competencies </a:t>
            </a:r>
            <a:endParaRPr lang="en-US" sz="1400" b="1" kern="1200" dirty="0" smtClean="0">
              <a:solidFill>
                <a:schemeClr val="bg1">
                  <a:lumMod val="65000"/>
                  <a:lumOff val="35000"/>
                </a:schemeClr>
              </a:solidFill>
              <a:latin typeface="+mn-lt"/>
              <a:ea typeface="+mn-ea"/>
              <a:cs typeface="+mn-cs"/>
            </a:endParaRPr>
          </a:p>
          <a:p>
            <a:pPr>
              <a:spcBef>
                <a:spcPts val="1200"/>
              </a:spcBef>
            </a:pPr>
            <a:r>
              <a:rPr lang="en-US" sz="1400" b="1" kern="1200" dirty="0" smtClean="0">
                <a:solidFill>
                  <a:schemeClr val="bg1">
                    <a:lumMod val="65000"/>
                    <a:lumOff val="35000"/>
                  </a:schemeClr>
                </a:solidFill>
                <a:latin typeface="+mn-lt"/>
                <a:ea typeface="+mn-ea"/>
                <a:cs typeface="+mn-cs"/>
              </a:rPr>
              <a:t>Cloud-Based: </a:t>
            </a:r>
          </a:p>
          <a:p>
            <a:pPr marL="619375" lvl="1" indent="-162175">
              <a:spcAft>
                <a:spcPts val="600"/>
              </a:spcAft>
              <a:buFont typeface="Arial"/>
              <a:buChar char="•"/>
            </a:pPr>
            <a:r>
              <a:rPr lang="en-US" sz="1400" b="1" kern="1200" dirty="0" smtClean="0">
                <a:solidFill>
                  <a:schemeClr val="bg1">
                    <a:lumMod val="65000"/>
                    <a:lumOff val="35000"/>
                  </a:schemeClr>
                </a:solidFill>
                <a:latin typeface="+mn-lt"/>
                <a:ea typeface="+mn-ea"/>
                <a:cs typeface="+mn-cs"/>
              </a:rPr>
              <a:t>Operate a cloud-based service </a:t>
            </a:r>
          </a:p>
          <a:p>
            <a:pPr marL="0" indent="0">
              <a:spcAft>
                <a:spcPts val="600"/>
              </a:spcAft>
              <a:buFont typeface="Arial"/>
              <a:buNone/>
            </a:pPr>
            <a:r>
              <a:rPr lang="en-US" sz="1400" b="1" kern="1200" dirty="0" smtClean="0">
                <a:solidFill>
                  <a:schemeClr val="bg1">
                    <a:lumMod val="65000"/>
                    <a:lumOff val="35000"/>
                  </a:schemeClr>
                </a:solidFill>
                <a:latin typeface="+mn-lt"/>
                <a:ea typeface="+mn-ea"/>
                <a:cs typeface="+mn-cs"/>
              </a:rPr>
              <a:t>Management Services:  </a:t>
            </a:r>
          </a:p>
          <a:p>
            <a:pPr marL="619375" lvl="1" indent="-162175">
              <a:spcAft>
                <a:spcPts val="600"/>
              </a:spcAft>
              <a:buFont typeface="Arial"/>
              <a:buChar char="•"/>
            </a:pPr>
            <a:r>
              <a:rPr lang="en-US" sz="1400" b="1" kern="1200" dirty="0" smtClean="0">
                <a:solidFill>
                  <a:schemeClr val="bg1">
                    <a:lumMod val="65000"/>
                    <a:lumOff val="35000"/>
                  </a:schemeClr>
                </a:solidFill>
                <a:latin typeface="+mn-lt"/>
                <a:ea typeface="+mn-ea"/>
                <a:cs typeface="+mn-cs"/>
              </a:rPr>
              <a:t>Shift management of services into the cloud</a:t>
            </a:r>
          </a:p>
          <a:p>
            <a:pPr marL="619375" lvl="1" indent="-162175">
              <a:spcAft>
                <a:spcPts val="600"/>
              </a:spcAft>
              <a:buFont typeface="Arial"/>
              <a:buChar char="•"/>
            </a:pPr>
            <a:r>
              <a:rPr lang="en-US" sz="1400" b="1" kern="1200" dirty="0" smtClean="0">
                <a:solidFill>
                  <a:schemeClr val="bg1">
                    <a:lumMod val="65000"/>
                    <a:lumOff val="35000"/>
                  </a:schemeClr>
                </a:solidFill>
                <a:latin typeface="+mn-lt"/>
                <a:ea typeface="+mn-ea"/>
                <a:cs typeface="+mn-cs"/>
              </a:rPr>
              <a:t>Customers and partners control where to locate data and virtual machines for apps and desktops</a:t>
            </a:r>
          </a:p>
          <a:p>
            <a:pPr marL="0" lvl="0" indent="0">
              <a:spcAft>
                <a:spcPts val="600"/>
              </a:spcAft>
              <a:buFont typeface="Arial"/>
              <a:buNone/>
            </a:pPr>
            <a:r>
              <a:rPr lang="en-US" sz="1400" b="1" kern="1200" dirty="0" smtClean="0">
                <a:solidFill>
                  <a:schemeClr val="bg1">
                    <a:lumMod val="65000"/>
                    <a:lumOff val="35000"/>
                  </a:schemeClr>
                </a:solidFill>
                <a:latin typeface="+mn-lt"/>
                <a:ea typeface="+mn-ea"/>
                <a:cs typeface="+mn-cs"/>
              </a:rPr>
              <a:t>Integration and Delivery: </a:t>
            </a:r>
          </a:p>
          <a:p>
            <a:pPr marL="619375" lvl="1" indent="-162175">
              <a:spcAft>
                <a:spcPts val="600"/>
              </a:spcAft>
              <a:buFont typeface="Arial"/>
              <a:buChar char="•"/>
            </a:pPr>
            <a:r>
              <a:rPr lang="en-US" sz="1400" b="1" kern="1200" dirty="0" err="1" smtClean="0">
                <a:solidFill>
                  <a:schemeClr val="bg1">
                    <a:lumMod val="65000"/>
                    <a:lumOff val="35000"/>
                  </a:schemeClr>
                </a:solidFill>
                <a:latin typeface="+mn-lt"/>
                <a:ea typeface="+mn-ea"/>
                <a:cs typeface="+mn-cs"/>
              </a:rPr>
              <a:t>WorkSpace</a:t>
            </a:r>
            <a:r>
              <a:rPr lang="en-US" sz="1400" b="1" kern="1200" dirty="0" smtClean="0">
                <a:solidFill>
                  <a:schemeClr val="bg1">
                    <a:lumMod val="65000"/>
                    <a:lumOff val="35000"/>
                  </a:schemeClr>
                </a:solidFill>
                <a:latin typeface="+mn-lt"/>
                <a:ea typeface="+mn-ea"/>
                <a:cs typeface="+mn-cs"/>
              </a:rPr>
              <a:t> Cloud automatically integrates across services ensuring a consistent experience </a:t>
            </a:r>
          </a:p>
          <a:p>
            <a:pPr marL="619375" lvl="1" indent="-162175">
              <a:spcAft>
                <a:spcPts val="600"/>
              </a:spcAft>
              <a:buFont typeface="Arial"/>
              <a:buChar char="•"/>
            </a:pPr>
            <a:r>
              <a:rPr lang="en-US" sz="1400" b="1" kern="1200" dirty="0" smtClean="0">
                <a:solidFill>
                  <a:schemeClr val="bg1">
                    <a:lumMod val="65000"/>
                    <a:lumOff val="35000"/>
                  </a:schemeClr>
                </a:solidFill>
                <a:latin typeface="+mn-lt"/>
                <a:ea typeface="+mn-ea"/>
                <a:cs typeface="+mn-cs"/>
              </a:rPr>
              <a:t>Citrix infrastructure is patched and up-to-date across all products</a:t>
            </a:r>
            <a:endParaRPr lang="en-US" sz="1100" b="1" dirty="0" smtClean="0">
              <a:solidFill>
                <a:prstClr val="black"/>
              </a:solidFill>
              <a:latin typeface="+mn-lt"/>
            </a:endParaRP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23</a:t>
            </a:fld>
            <a:endParaRPr lang="en-US"/>
          </a:p>
        </p:txBody>
      </p:sp>
    </p:spTree>
    <p:extLst>
      <p:ext uri="{BB962C8B-B14F-4D97-AF65-F5344CB8AC3E}">
        <p14:creationId xmlns:p14="http://schemas.microsoft.com/office/powerpoint/2010/main" val="150982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Deliver instant, easy failover with minimal impact on user experience</a:t>
            </a:r>
            <a:r>
              <a:rPr lang="en-US" sz="1200" b="1" i="1" baseline="0" dirty="0" smtClean="0"/>
              <a:t>. Convey the ease with which Citrix helps you do this.</a:t>
            </a:r>
            <a:endParaRPr lang="en-US"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r>
              <a:rPr lang="en-US" sz="1200" b="1" baseline="0" dirty="0" smtClean="0"/>
              <a:t>SCRIPT:</a:t>
            </a:r>
          </a:p>
          <a:p>
            <a:r>
              <a:rPr lang="en-US" sz="1200" b="1" kern="1200" dirty="0" smtClean="0">
                <a:solidFill>
                  <a:schemeClr val="tx1"/>
                </a:solidFill>
                <a:effectLst/>
                <a:latin typeface="+mn-lt"/>
                <a:ea typeface="+mn-ea"/>
                <a:cs typeface="+mn-cs"/>
              </a:rPr>
              <a:t>Every organization faces the possibility of major or minor disruptions of all kinds, from planned events such as IT maintenance and office relocations, to looming emergencies such as hurricanes, snow storms and epidemics, to unplanned events that strike completely without warning.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It is no wonder business continuity, and disaster recovery are strategic functions for organizations to take seriously.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Citrix on Azure lets users connect to apps, desktops, files and services in both routine operations and emergency situations. This makes it simple for people to do whatever their priorities dictate - whether to continue normally working , perform new tasks required by the event, or focus on the needs to resume business as usual. </a:t>
            </a:r>
          </a:p>
          <a:p>
            <a:pPr marL="0" indent="0">
              <a:buFontTx/>
              <a:buNone/>
            </a:pPr>
            <a:endParaRPr lang="en-US" sz="1200" b="1" baseline="0" dirty="0" smtClean="0"/>
          </a:p>
          <a:p>
            <a:pPr marL="0" indent="0">
              <a:buFontTx/>
              <a:buNone/>
            </a:pPr>
            <a:r>
              <a:rPr lang="en-US" sz="1200" b="1" baseline="0" dirty="0" smtClean="0"/>
              <a:t>With our joint solution you can deliver business continuity and disaster recovery with on-demand availability</a:t>
            </a:r>
            <a:endParaRPr lang="en-US" sz="1400" b="1" kern="1200" dirty="0" smtClean="0">
              <a:solidFill>
                <a:schemeClr val="bg1">
                  <a:lumMod val="65000"/>
                  <a:lumOff val="35000"/>
                </a:schemeClr>
              </a:solidFill>
              <a:latin typeface="+mn-lt"/>
              <a:ea typeface="+mn-ea"/>
              <a:cs typeface="+mn-cs"/>
            </a:endParaRP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Provide secure access powered by Citrix NetScaler Gateway on Azure </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Transform Windows apps and desktops into on-demand services delivered to any device, in any location</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Securely share files with anyone and sync files across all devices </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Redirect to other app sources and update XenApp</a:t>
            </a:r>
          </a:p>
          <a:p>
            <a:pPr marL="225425" indent="-225425">
              <a:spcBef>
                <a:spcPts val="1200"/>
              </a:spcBef>
              <a:buFont typeface="Arial" panose="020B0604020202020204" pitchFamily="34" charset="0"/>
              <a:buChar char="•"/>
            </a:pPr>
            <a:r>
              <a:rPr lang="en-US" sz="1400" b="1" kern="1200" dirty="0" smtClean="0">
                <a:solidFill>
                  <a:schemeClr val="bg1">
                    <a:lumMod val="65000"/>
                    <a:lumOff val="35000"/>
                  </a:schemeClr>
                </a:solidFill>
                <a:latin typeface="+mn-lt"/>
                <a:ea typeface="+mn-ea"/>
                <a:cs typeface="+mn-cs"/>
              </a:rPr>
              <a:t>Provide exceptional user availability regardless of circumstances</a:t>
            </a: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24</a:t>
            </a:fld>
            <a:endParaRPr lang="en-US"/>
          </a:p>
        </p:txBody>
      </p:sp>
    </p:spTree>
    <p:extLst>
      <p:ext uri="{BB962C8B-B14F-4D97-AF65-F5344CB8AC3E}">
        <p14:creationId xmlns:p14="http://schemas.microsoft.com/office/powerpoint/2010/main" val="806031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Accelerate application migration and simplify</a:t>
            </a:r>
            <a:r>
              <a:rPr lang="en-US" sz="1200" b="1" i="1" baseline="0" dirty="0" smtClean="0"/>
              <a:t> application management</a:t>
            </a:r>
            <a:endParaRPr lang="en-US"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r>
              <a:rPr lang="en-US" sz="1200" b="1" baseline="0" dirty="0" smtClean="0"/>
              <a:t>SCRIPT:</a:t>
            </a:r>
          </a:p>
          <a:p>
            <a:r>
              <a:rPr lang="en-US" sz="1200" b="1" kern="1200" dirty="0" smtClean="0">
                <a:solidFill>
                  <a:schemeClr val="tx1"/>
                </a:solidFill>
                <a:effectLst/>
                <a:latin typeface="+mn-lt"/>
                <a:ea typeface="+mn-ea"/>
                <a:cs typeface="+mn-cs"/>
              </a:rPr>
              <a:t>Cloud services accelerate time-to-market by allowing IT to access development resources on-demand without the need to provision physical servers and other hardware. </a:t>
            </a:r>
          </a:p>
          <a:p>
            <a:r>
              <a:rPr lang="en-US" sz="1200" b="1"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Continuous integration, automated deployments, and standardized production environments let you get the minimum viable product up and running, and expose it to users immediately. This lets customers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get their hands on a new feature and get creative with what solution it really provides for them. This is a powerful competitive advantage for any company reliant on winning market share and demonstrating to customers that they are on top of their game and intent on providing real value fast! This also opens up more revenue streams for a business, and with that you can plan better for the future.</a:t>
            </a:r>
          </a:p>
          <a:p>
            <a:pPr marL="0" indent="0">
              <a:buFontTx/>
              <a:buNone/>
            </a:pPr>
            <a:endParaRPr lang="en-US" sz="1200" b="1" baseline="0" dirty="0" smtClean="0"/>
          </a:p>
          <a:p>
            <a:pPr marL="0" indent="0">
              <a:buFontTx/>
              <a:buNone/>
            </a:pPr>
            <a:r>
              <a:rPr lang="en-US" sz="1200" b="1" baseline="0" dirty="0" smtClean="0"/>
              <a:t>With our joint solution you can ensure quality prior to going live </a:t>
            </a:r>
            <a:r>
              <a:rPr lang="en-US" sz="1400" b="1" baseline="0" dirty="0" smtClean="0">
                <a:solidFill>
                  <a:schemeClr val="accent1"/>
                </a:solidFill>
              </a:rPr>
              <a:t> </a:t>
            </a:r>
            <a:endParaRPr lang="en-US" sz="1400" b="1" kern="1200" dirty="0" smtClean="0">
              <a:solidFill>
                <a:schemeClr val="bg1">
                  <a:lumMod val="65000"/>
                  <a:lumOff val="35000"/>
                </a:schemeClr>
              </a:solidFill>
              <a:latin typeface="+mn-lt"/>
              <a:ea typeface="+mn-ea"/>
              <a:cs typeface="+mn-cs"/>
            </a:endParaRPr>
          </a:p>
          <a:p>
            <a:pPr marL="0" indent="0">
              <a:buFontTx/>
              <a:buNone/>
            </a:pPr>
            <a:endParaRPr lang="en-US" sz="1200" b="1" baseline="0" dirty="0" smtClean="0"/>
          </a:p>
          <a:p>
            <a:pPr>
              <a:spcBef>
                <a:spcPts val="1200"/>
              </a:spcBef>
            </a:pPr>
            <a:r>
              <a:rPr lang="en-US" sz="1200" b="1" kern="1200" dirty="0" err="1" smtClean="0">
                <a:solidFill>
                  <a:schemeClr val="bg1">
                    <a:lumMod val="65000"/>
                    <a:lumOff val="35000"/>
                  </a:schemeClr>
                </a:solidFill>
                <a:latin typeface="+mn-lt"/>
                <a:ea typeface="+mn-ea"/>
                <a:cs typeface="+mn-cs"/>
              </a:rPr>
              <a:t>AppDNA</a:t>
            </a:r>
            <a:endParaRPr lang="en-US" sz="1200" b="1" kern="1200" dirty="0" smtClean="0">
              <a:solidFill>
                <a:schemeClr val="bg1">
                  <a:lumMod val="65000"/>
                  <a:lumOff val="35000"/>
                </a:schemeClr>
              </a:solidFill>
              <a:latin typeface="+mn-lt"/>
              <a:ea typeface="+mn-ea"/>
              <a:cs typeface="+mn-cs"/>
            </a:endParaRPr>
          </a:p>
          <a:p>
            <a:pPr marL="225425" indent="-225425">
              <a:spcBef>
                <a:spcPts val="3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Reduces time, cost, risk, and disruption by testing workloads in Azure </a:t>
            </a:r>
          </a:p>
          <a:p>
            <a:pPr marL="225425" indent="-225425">
              <a:spcBef>
                <a:spcPts val="3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Automates and streamlines the app compatibility and migration process</a:t>
            </a:r>
          </a:p>
          <a:p>
            <a:pPr marL="225425" indent="-225425">
              <a:spcBef>
                <a:spcPts val="3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Test app compatibility with Windows 10 OS </a:t>
            </a:r>
          </a:p>
          <a:p>
            <a:pPr marL="225425" indent="-225425">
              <a:spcBef>
                <a:spcPts val="300"/>
              </a:spcBef>
              <a:buFont typeface="Arial" panose="020B0604020202020204" pitchFamily="34" charset="0"/>
              <a:buChar char="•"/>
            </a:pPr>
            <a:endParaRPr lang="en-US" sz="1200" b="1" kern="1200" dirty="0" smtClean="0">
              <a:solidFill>
                <a:schemeClr val="bg1">
                  <a:lumMod val="65000"/>
                  <a:lumOff val="35000"/>
                </a:schemeClr>
              </a:solidFill>
              <a:latin typeface="+mn-lt"/>
              <a:ea typeface="+mn-ea"/>
              <a:cs typeface="+mn-cs"/>
            </a:endParaRPr>
          </a:p>
          <a:p>
            <a:pPr>
              <a:spcBef>
                <a:spcPts val="1200"/>
              </a:spcBef>
            </a:pPr>
            <a:r>
              <a:rPr lang="en-US" sz="1200" b="1" kern="1200" dirty="0" smtClean="0">
                <a:solidFill>
                  <a:schemeClr val="bg1">
                    <a:lumMod val="65000"/>
                    <a:lumOff val="35000"/>
                  </a:schemeClr>
                </a:solidFill>
                <a:latin typeface="+mn-lt"/>
                <a:ea typeface="+mn-ea"/>
                <a:cs typeface="+mn-cs"/>
              </a:rPr>
              <a:t>Leverage XenApp for upgrades to newer OS, or to test LOB applications </a:t>
            </a:r>
          </a:p>
          <a:p>
            <a:pPr>
              <a:spcBef>
                <a:spcPts val="1200"/>
              </a:spcBef>
            </a:pPr>
            <a:endParaRPr lang="en-US" sz="1200" b="1" kern="1200" dirty="0" smtClean="0">
              <a:solidFill>
                <a:schemeClr val="bg1">
                  <a:lumMod val="65000"/>
                  <a:lumOff val="35000"/>
                </a:schemeClr>
              </a:solidFill>
              <a:latin typeface="+mn-lt"/>
              <a:ea typeface="+mn-ea"/>
              <a:cs typeface="+mn-cs"/>
            </a:endParaRPr>
          </a:p>
          <a:p>
            <a:pPr>
              <a:spcBef>
                <a:spcPts val="1200"/>
              </a:spcBef>
            </a:pPr>
            <a:r>
              <a:rPr lang="en-US" sz="1200" b="1" kern="1200" dirty="0" smtClean="0">
                <a:solidFill>
                  <a:schemeClr val="bg1">
                    <a:lumMod val="65000"/>
                    <a:lumOff val="35000"/>
                  </a:schemeClr>
                </a:solidFill>
                <a:latin typeface="+mn-lt"/>
                <a:ea typeface="+mn-ea"/>
                <a:cs typeface="+mn-cs"/>
              </a:rPr>
              <a:t>NetScaler</a:t>
            </a:r>
          </a:p>
          <a:p>
            <a:pPr marL="225425" indent="-225425">
              <a:spcBef>
                <a:spcPts val="300"/>
              </a:spcBef>
              <a:buFont typeface="Arial" panose="020B0604020202020204" pitchFamily="34" charset="0"/>
              <a:buChar char="•"/>
            </a:pPr>
            <a:r>
              <a:rPr lang="en-US" sz="1200" b="1" kern="1200" dirty="0" smtClean="0">
                <a:solidFill>
                  <a:schemeClr val="bg1">
                    <a:lumMod val="65000"/>
                    <a:lumOff val="35000"/>
                  </a:schemeClr>
                </a:solidFill>
                <a:latin typeface="+mn-lt"/>
                <a:ea typeface="+mn-ea"/>
                <a:cs typeface="+mn-cs"/>
              </a:rPr>
              <a:t>Speeds </a:t>
            </a:r>
            <a:r>
              <a:rPr lang="en-US" sz="1200" b="1" dirty="0" smtClean="0">
                <a:solidFill>
                  <a:schemeClr val="bg1">
                    <a:lumMod val="65000"/>
                    <a:lumOff val="35000"/>
                  </a:schemeClr>
                </a:solidFill>
              </a:rPr>
              <a:t>test environment </a:t>
            </a:r>
            <a:r>
              <a:rPr lang="en-US" sz="1200" b="1" kern="1200" dirty="0" smtClean="0">
                <a:solidFill>
                  <a:schemeClr val="bg1">
                    <a:lumMod val="65000"/>
                    <a:lumOff val="35000"/>
                  </a:schemeClr>
                </a:solidFill>
                <a:latin typeface="+mn-lt"/>
                <a:ea typeface="+mn-ea"/>
                <a:cs typeface="+mn-cs"/>
              </a:rPr>
              <a:t>time-to-production on Azure</a:t>
            </a:r>
          </a:p>
          <a:p>
            <a:pPr marL="225425" indent="-225425">
              <a:spcBef>
                <a:spcPts val="300"/>
              </a:spcBef>
              <a:buFont typeface="Arial" panose="020B0604020202020204" pitchFamily="34" charset="0"/>
              <a:buChar char="•"/>
            </a:pPr>
            <a:r>
              <a:rPr lang="en-US" sz="1200" b="1" dirty="0" smtClean="0">
                <a:solidFill>
                  <a:schemeClr val="bg1">
                    <a:lumMod val="65000"/>
                    <a:lumOff val="35000"/>
                  </a:schemeClr>
                </a:solidFill>
              </a:rPr>
              <a:t>Accelerates time-to-market by allowing IT to access development resources on-demand</a:t>
            </a:r>
          </a:p>
          <a:p>
            <a:pPr marL="0" indent="0">
              <a:buFontTx/>
              <a:buNone/>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smtClean="0">
              <a:solidFill>
                <a:schemeClr val="bg1"/>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25</a:t>
            </a:fld>
            <a:endParaRPr lang="en-US"/>
          </a:p>
        </p:txBody>
      </p:sp>
    </p:spTree>
    <p:extLst>
      <p:ext uri="{BB962C8B-B14F-4D97-AF65-F5344CB8AC3E}">
        <p14:creationId xmlns:p14="http://schemas.microsoft.com/office/powerpoint/2010/main" val="256831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26</a:t>
            </a:fld>
            <a:endParaRPr lang="en-US"/>
          </a:p>
        </p:txBody>
      </p:sp>
    </p:spTree>
    <p:extLst>
      <p:ext uri="{BB962C8B-B14F-4D97-AF65-F5344CB8AC3E}">
        <p14:creationId xmlns:p14="http://schemas.microsoft.com/office/powerpoint/2010/main" val="21718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Slide Goal/Message: Convey</a:t>
            </a:r>
            <a:r>
              <a:rPr lang="en-US" sz="1200" b="1" i="1" baseline="0" dirty="0" smtClean="0"/>
              <a:t> how to run mission-critical applications by leveraging Azure, deliver the same SLA with Azure as Pella has in their on-premises environment. </a:t>
            </a:r>
            <a:endParaRPr lang="en-US" sz="1200" b="1"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r>
              <a:rPr lang="en-US" sz="1200" b="1" baseline="0" dirty="0" smtClean="0"/>
              <a:t>SCRIPT:</a:t>
            </a: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Specifically,</a:t>
            </a:r>
            <a:r>
              <a:rPr lang="en-US" sz="1200" b="1" kern="1200" baseline="0" dirty="0" smtClean="0">
                <a:solidFill>
                  <a:schemeClr val="tx1"/>
                </a:solidFill>
                <a:effectLst/>
                <a:latin typeface="+mn-lt"/>
                <a:ea typeface="+mn-ea"/>
                <a:cs typeface="+mn-cs"/>
              </a:rPr>
              <a:t> Pella wanted to bring customers/users faster to market and improve customer support</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Tested the feasibility of deploying 10-15 year old mission-critical legacy apps (one was image heavy), which had not been updated for many years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Pella updated/modernized the on-premises</a:t>
            </a:r>
            <a:r>
              <a:rPr lang="en-US" sz="1200" b="1" kern="1200" baseline="0" dirty="0" smtClean="0">
                <a:solidFill>
                  <a:schemeClr val="tx1"/>
                </a:solidFill>
                <a:effectLst/>
                <a:latin typeface="+mn-lt"/>
                <a:ea typeface="+mn-ea"/>
                <a:cs typeface="+mn-cs"/>
              </a:rPr>
              <a:t> version to the latest version of XenApp and pushed the client to Azure. </a:t>
            </a:r>
          </a:p>
          <a:p>
            <a:pPr mar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smtClean="0">
                <a:solidFill>
                  <a:schemeClr val="tx1"/>
                </a:solidFill>
                <a:effectLst/>
                <a:latin typeface="+mn-lt"/>
                <a:ea typeface="+mn-ea"/>
                <a:cs typeface="+mn-cs"/>
              </a:rPr>
              <a:t>Deploying XenApp on Azure can be very beneficial for customers who:</a:t>
            </a:r>
          </a:p>
          <a:p>
            <a:pPr mar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Are not highly virtualized will typically see large cost savings. (If they have little cloud experience they may not realize the full savings)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Are highly </a:t>
            </a:r>
            <a:r>
              <a:rPr lang="en-US" sz="1200" b="1" kern="1200" baseline="0" dirty="0" err="1" smtClean="0">
                <a:solidFill>
                  <a:schemeClr val="tx1"/>
                </a:solidFill>
                <a:effectLst/>
                <a:latin typeface="+mn-lt"/>
                <a:ea typeface="+mn-ea"/>
                <a:cs typeface="+mn-cs"/>
              </a:rPr>
              <a:t>siloed</a:t>
            </a:r>
            <a:r>
              <a:rPr lang="en-US" sz="1200" b="1" kern="1200" baseline="0" dirty="0" smtClean="0">
                <a:solidFill>
                  <a:schemeClr val="tx1"/>
                </a:solidFill>
                <a:effectLst/>
                <a:latin typeface="+mn-lt"/>
                <a:ea typeface="+mn-ea"/>
                <a:cs typeface="+mn-cs"/>
              </a:rPr>
              <a:t>, because cloud virtualization will break down the silos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Have high volatility to seasonality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pPr marL="0" indent="0">
              <a:buFontTx/>
              <a:buNone/>
            </a:pPr>
            <a:r>
              <a:rPr lang="en-US" sz="1200" b="1" baseline="0" dirty="0" smtClean="0"/>
              <a:t>Key areas where Citrix for Azure excels:</a:t>
            </a:r>
          </a:p>
          <a:p>
            <a:pPr marL="0" indent="0">
              <a:buFontTx/>
              <a:buNone/>
            </a:pPr>
            <a:endParaRPr lang="en-US" sz="1200" b="1" baseline="0" dirty="0" smtClean="0"/>
          </a:p>
          <a:p>
            <a:pPr marL="171450" indent="-171450">
              <a:buFont typeface="Arial" panose="020B0604020202020204" pitchFamily="34" charset="0"/>
              <a:buChar char="•"/>
            </a:pPr>
            <a:r>
              <a:rPr lang="en-US" sz="1200" b="1" baseline="0" dirty="0" smtClean="0"/>
              <a:t>Burst, seasonality, disaster recovery, app lifecycle management, development and testing</a:t>
            </a:r>
          </a:p>
          <a:p>
            <a:pPr marL="171450" indent="-171450">
              <a:buFont typeface="Arial" panose="020B0604020202020204" pitchFamily="34" charset="0"/>
              <a:buChar char="•"/>
            </a:pPr>
            <a:endParaRPr lang="en-US" sz="1200" b="1" baseline="0" dirty="0" smtClean="0"/>
          </a:p>
          <a:p>
            <a:pPr marL="0" indent="0">
              <a:buFont typeface="Arial" panose="020B0604020202020204" pitchFamily="34" charset="0"/>
              <a:buNone/>
            </a:pPr>
            <a:r>
              <a:rPr lang="en-US" sz="1200" b="1" baseline="0" dirty="0" smtClean="0"/>
              <a:t>From Citrix point of view, customers get infinite scale by moving to the cloud. The benefits come from Citrix being in the mix, since the benefits are the same on-premises as in the cloud/Azure.</a:t>
            </a:r>
          </a:p>
          <a:p>
            <a:pPr marL="0" indent="0">
              <a:buFontTx/>
              <a:buNone/>
            </a:pPr>
            <a:endParaRPr lang="en-US" sz="1200" b="1" baseline="0" dirty="0" smtClean="0"/>
          </a:p>
          <a:p>
            <a:pPr marL="0" indent="0">
              <a:buFontTx/>
              <a:buNone/>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27</a:t>
            </a:fld>
            <a:endParaRPr lang="en-US"/>
          </a:p>
        </p:txBody>
      </p:sp>
    </p:spTree>
    <p:extLst>
      <p:ext uri="{BB962C8B-B14F-4D97-AF65-F5344CB8AC3E}">
        <p14:creationId xmlns:p14="http://schemas.microsoft.com/office/powerpoint/2010/main" val="2369584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F2ED6-F443-4E32-BDA2-3A717FF946FA}" type="slidenum">
              <a:rPr lang="en-US" smtClean="0"/>
              <a:t>28</a:t>
            </a:fld>
            <a:endParaRPr lang="en-US"/>
          </a:p>
        </p:txBody>
      </p:sp>
    </p:spTree>
    <p:extLst>
      <p:ext uri="{BB962C8B-B14F-4D97-AF65-F5344CB8AC3E}">
        <p14:creationId xmlns:p14="http://schemas.microsoft.com/office/powerpoint/2010/main" val="3250825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F2ED6-F443-4E32-BDA2-3A717FF946FA}" type="slidenum">
              <a:rPr lang="en-US" smtClean="0"/>
              <a:t>29</a:t>
            </a:fld>
            <a:endParaRPr lang="en-US"/>
          </a:p>
        </p:txBody>
      </p:sp>
    </p:spTree>
    <p:extLst>
      <p:ext uri="{BB962C8B-B14F-4D97-AF65-F5344CB8AC3E}">
        <p14:creationId xmlns:p14="http://schemas.microsoft.com/office/powerpoint/2010/main" val="398128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3</a:t>
            </a:fld>
            <a:endParaRPr lang="en-US"/>
          </a:p>
        </p:txBody>
      </p:sp>
    </p:spTree>
    <p:extLst>
      <p:ext uri="{BB962C8B-B14F-4D97-AF65-F5344CB8AC3E}">
        <p14:creationId xmlns:p14="http://schemas.microsoft.com/office/powerpoint/2010/main" val="2717917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9118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4F2ED6-F443-4E32-BDA2-3A717FF946FA}" type="slidenum">
              <a:rPr lang="en-US" smtClean="0"/>
              <a:t>31</a:t>
            </a:fld>
            <a:endParaRPr lang="en-US"/>
          </a:p>
        </p:txBody>
      </p:sp>
    </p:spTree>
    <p:extLst>
      <p:ext uri="{BB962C8B-B14F-4D97-AF65-F5344CB8AC3E}">
        <p14:creationId xmlns:p14="http://schemas.microsoft.com/office/powerpoint/2010/main" val="425546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To communicate that the cloud is driving adoption across all</a:t>
            </a:r>
            <a:r>
              <a:rPr lang="en-US" sz="1200" b="1" i="1" baseline="0" dirty="0" smtClean="0"/>
              <a:t> industries today</a:t>
            </a:r>
            <a:endParaRPr lang="en-US" sz="1200" b="1" i="1" dirty="0" smtClean="0"/>
          </a:p>
          <a:p>
            <a:endParaRPr lang="en-US" sz="1200" b="1" i="1" dirty="0" smtClean="0"/>
          </a:p>
          <a:p>
            <a:r>
              <a:rPr lang="en-US" sz="1200" b="1" baseline="0" dirty="0" smtClean="0"/>
              <a:t>SCRIPT: Today, cloud adoption is booming across all industry sectors.  You can see that:</a:t>
            </a:r>
          </a:p>
          <a:p>
            <a:pPr marL="171450" indent="-171450">
              <a:buFontTx/>
              <a:buChar char="-"/>
            </a:pPr>
            <a:r>
              <a:rPr lang="en-US" sz="1200" b="1" baseline="0" dirty="0" smtClean="0"/>
              <a:t>By 2016, there will be an 11% shift of IT budget away from traditional in-house IT delivery, towards various versions of cloud computing as a new delivery model</a:t>
            </a:r>
          </a:p>
          <a:p>
            <a:pPr marL="171450" indent="-171450">
              <a:buFontTx/>
              <a:buChar char="-"/>
            </a:pPr>
            <a:r>
              <a:rPr lang="en-US" sz="1200" b="1" baseline="0" dirty="0" smtClean="0"/>
              <a:t>More than 65% of enterprise IT organizations will commit to hybrid cloud technologies before 2016, vastly driving the rate and pace of change in IT organizations</a:t>
            </a:r>
          </a:p>
          <a:p>
            <a:pPr marL="171450" indent="-171450">
              <a:buFontTx/>
              <a:buChar char="-"/>
            </a:pPr>
            <a:r>
              <a:rPr lang="en-US" sz="1200" b="1" baseline="0" dirty="0" smtClean="0"/>
              <a:t>By 2017, 35% of new applications will use cloud-enabled, continuous delivery and DevOps lifecycle for faster rollout of new features and business innovation</a:t>
            </a:r>
          </a:p>
          <a:p>
            <a:pPr marL="171450" indent="-171450">
              <a:buFontTx/>
              <a:buChar char="-"/>
            </a:pPr>
            <a:endParaRPr lang="en-US" sz="1200" b="1" baseline="0" dirty="0" smtClean="0"/>
          </a:p>
          <a:p>
            <a:pPr marL="0" indent="0">
              <a:buFontTx/>
              <a:buNone/>
            </a:pPr>
            <a:r>
              <a:rPr lang="en-US" sz="1200" b="1" baseline="0" dirty="0" smtClean="0"/>
              <a:t>&lt;&lt;Next&gt;&gt;</a:t>
            </a:r>
          </a:p>
        </p:txBody>
      </p:sp>
      <p:sp>
        <p:nvSpPr>
          <p:cNvPr id="4" name="Slide Number Placeholder 3"/>
          <p:cNvSpPr>
            <a:spLocks noGrp="1"/>
          </p:cNvSpPr>
          <p:nvPr>
            <p:ph type="sldNum" sz="quarter" idx="10"/>
          </p:nvPr>
        </p:nvSpPr>
        <p:spPr/>
        <p:txBody>
          <a:bodyPr/>
          <a:lstStyle/>
          <a:p>
            <a:fld id="{764F2ED6-F443-4E32-BDA2-3A717FF946FA}" type="slidenum">
              <a:rPr lang="en-US" smtClean="0"/>
              <a:t>4</a:t>
            </a:fld>
            <a:endParaRPr lang="en-US"/>
          </a:p>
        </p:txBody>
      </p:sp>
    </p:spTree>
    <p:extLst>
      <p:ext uri="{BB962C8B-B14F-4D97-AF65-F5344CB8AC3E}">
        <p14:creationId xmlns:p14="http://schemas.microsoft.com/office/powerpoint/2010/main" val="395974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Establish that there are</a:t>
            </a:r>
            <a:r>
              <a:rPr lang="en-US" sz="1200" b="1" i="1" baseline="0" dirty="0" smtClean="0"/>
              <a:t> core business drivers that customers are seeing today that Citrix on Azure can solve for</a:t>
            </a:r>
            <a:endParaRPr lang="en-US" sz="1200" b="1" i="1" dirty="0" smtClean="0"/>
          </a:p>
          <a:p>
            <a:endParaRPr lang="en-US" sz="1200" b="1" i="1" dirty="0" smtClean="0"/>
          </a:p>
          <a:p>
            <a:r>
              <a:rPr lang="en-US" sz="1200" b="1" baseline="0" dirty="0" smtClean="0"/>
              <a:t>SCRIPT:</a:t>
            </a:r>
          </a:p>
          <a:p>
            <a:r>
              <a:rPr lang="en-US" sz="1200" b="1" baseline="0" dirty="0" smtClean="0"/>
              <a:t>There are many business drivers for the cloud. Ultimately, it’s about </a:t>
            </a:r>
          </a:p>
          <a:p>
            <a:pPr marL="171450" indent="-171450">
              <a:buFontTx/>
              <a:buChar char="-"/>
            </a:pPr>
            <a:r>
              <a:rPr lang="en-US" sz="1200" b="1" baseline="0" dirty="0" smtClean="0"/>
              <a:t>Cloud Scalability: Deploying in the cloud allows companies to “turn up” resources to cope with increased demand then “turn down” when the demand passes. This elasticity – the ability to “cloud burst”.</a:t>
            </a:r>
          </a:p>
          <a:p>
            <a:pPr marL="171450" indent="-171450">
              <a:buFontTx/>
              <a:buChar char="-"/>
            </a:pPr>
            <a:r>
              <a:rPr lang="en-US" sz="1200" b="1" baseline="0" dirty="0" smtClean="0"/>
              <a:t>Cloud Economics: Tied closely with cloud scalability organizations can see significant more cost-savings than buying hardware that is only used for a short portion of any given year</a:t>
            </a:r>
          </a:p>
          <a:p>
            <a:pPr marL="171450" indent="-171450">
              <a:buFontTx/>
              <a:buChar char="-"/>
            </a:pPr>
            <a:r>
              <a:rPr lang="en-US" sz="1200" b="1" baseline="0" dirty="0" smtClean="0"/>
              <a:t>Focusing on your core business: lack of available systems, real-estate, personnel or expertise – by providing companies with dynamic resources available elastically and on-demand, with dedicated experts working as an extension of the customer’s IT department allows organizations to focus what matters most, their business</a:t>
            </a:r>
          </a:p>
          <a:p>
            <a:pPr marL="171450" indent="-171450">
              <a:buFontTx/>
              <a:buChar char="-"/>
            </a:pPr>
            <a:r>
              <a:rPr lang="en-US" sz="1200" b="1" baseline="0" dirty="0" smtClean="0"/>
              <a:t>Business Continuity/Disaster Recovery: Keeping the organization running if they cannot access their building(s) or their technology resources</a:t>
            </a:r>
          </a:p>
          <a:p>
            <a:pPr marL="171450" indent="-171450">
              <a:buFontTx/>
              <a:buChar char="-"/>
            </a:pPr>
            <a:r>
              <a:rPr lang="en-US" sz="1200" b="1" baseline="0" dirty="0" smtClean="0"/>
              <a:t>Testing and development: The ability to spin up production quality environments to write code and for User Acceptance Testing – with the ability to migrate easily into a live environment – for a limited amount of time, is a compelling driver for cloud</a:t>
            </a:r>
          </a:p>
          <a:p>
            <a:pPr marL="171450" indent="-171450">
              <a:buFontTx/>
              <a:buChar char="-"/>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5</a:t>
            </a:fld>
            <a:endParaRPr lang="en-US"/>
          </a:p>
        </p:txBody>
      </p:sp>
    </p:spTree>
    <p:extLst>
      <p:ext uri="{BB962C8B-B14F-4D97-AF65-F5344CB8AC3E}">
        <p14:creationId xmlns:p14="http://schemas.microsoft.com/office/powerpoint/2010/main" val="231568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Even though</a:t>
            </a:r>
            <a:r>
              <a:rPr lang="en-US" sz="1200" b="1" i="1" baseline="0" dirty="0" smtClean="0"/>
              <a:t> there are huge cloud drivers and compelling reasons for cloud adoption, organizations still have major hurdles to get over prior to deploying a solution company wide</a:t>
            </a:r>
            <a:endParaRPr lang="en-US" sz="1200" b="1" i="1" dirty="0" smtClean="0"/>
          </a:p>
          <a:p>
            <a:endParaRPr lang="en-US" sz="1200" b="1" i="1" dirty="0" smtClean="0"/>
          </a:p>
          <a:p>
            <a:r>
              <a:rPr lang="en-US" sz="1200" b="1" baseline="0" dirty="0" smtClean="0"/>
              <a:t>SCRIPT:</a:t>
            </a:r>
          </a:p>
          <a:p>
            <a:pPr marL="0" indent="0">
              <a:buFontTx/>
              <a:buNone/>
            </a:pPr>
            <a:r>
              <a:rPr lang="en-US" sz="1200" b="1" baseline="0" dirty="0" smtClean="0"/>
              <a:t>Studies have found that more than 90 percent of organizations are already running cloud applications, or at the very least they are experimenting with cloud adoption. For 82 percent of these companies, a hybrid cloud strategy is following. Regardless of the cloud adoption methods, the cloud is being implemented, and it is imperative that organizations identify their hurdles in order to build a plan for adoption to guide through the process. </a:t>
            </a:r>
          </a:p>
          <a:p>
            <a:pPr marL="0" indent="0">
              <a:buFontTx/>
              <a:buNone/>
            </a:pPr>
            <a:endParaRPr lang="en-US" sz="1200" b="1" baseline="0" dirty="0" smtClean="0"/>
          </a:p>
          <a:p>
            <a:pPr marL="0" indent="0">
              <a:buFontTx/>
              <a:buNone/>
            </a:pPr>
            <a:r>
              <a:rPr lang="en-US" sz="1200" b="1" baseline="0" dirty="0" smtClean="0"/>
              <a:t>Projects that must take priority during the adoption process:</a:t>
            </a:r>
          </a:p>
          <a:p>
            <a:pPr marL="171450" indent="-171450">
              <a:buFontTx/>
              <a:buChar char="-"/>
            </a:pPr>
            <a:r>
              <a:rPr lang="en-US" sz="1200" b="1" baseline="0" dirty="0" smtClean="0"/>
              <a:t>Cloud governance</a:t>
            </a:r>
          </a:p>
          <a:p>
            <a:pPr marL="171450" indent="-171450">
              <a:buFontTx/>
              <a:buChar char="-"/>
            </a:pPr>
            <a:r>
              <a:rPr lang="en-US" sz="1200" b="1" baseline="0" dirty="0" smtClean="0"/>
              <a:t>Cloud security and security policies</a:t>
            </a:r>
          </a:p>
          <a:p>
            <a:pPr marL="171450" indent="-171450">
              <a:buFontTx/>
              <a:buChar char="-"/>
            </a:pPr>
            <a:r>
              <a:rPr lang="en-US" sz="1200" b="1" baseline="0" dirty="0" smtClean="0"/>
              <a:t>Optimization and integration testing for your existing environment</a:t>
            </a:r>
          </a:p>
          <a:p>
            <a:pPr marL="171450" indent="-171450">
              <a:buFontTx/>
              <a:buChar char="-"/>
            </a:pPr>
            <a:r>
              <a:rPr lang="en-US" sz="1200" b="1" baseline="0" dirty="0" smtClean="0"/>
              <a:t>And additional uncertainties such as risk, cloud infrastructure, cloud architecture, compliance processes</a:t>
            </a:r>
          </a:p>
          <a:p>
            <a:pPr marL="171450" indent="-171450">
              <a:buFontTx/>
              <a:buChar char="-"/>
            </a:pPr>
            <a:endParaRPr lang="en-US" sz="1200" b="1" baseline="0" dirty="0" smtClean="0"/>
          </a:p>
          <a:p>
            <a:pPr marL="0" indent="0">
              <a:buFontTx/>
              <a:buNone/>
            </a:pPr>
            <a:endParaRPr lang="en-US" sz="1200" b="1" baseline="0" dirty="0" smtClean="0"/>
          </a:p>
          <a:p>
            <a:pPr marL="0" indent="0">
              <a:buFontTx/>
              <a:buNone/>
            </a:pPr>
            <a:r>
              <a:rPr lang="en-US" sz="1200" b="1" baseline="0" dirty="0" smtClean="0"/>
              <a:t>&lt;&lt;Next&gt;&gt;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6</a:t>
            </a:fld>
            <a:endParaRPr lang="en-US"/>
          </a:p>
        </p:txBody>
      </p:sp>
    </p:spTree>
    <p:extLst>
      <p:ext uri="{BB962C8B-B14F-4D97-AF65-F5344CB8AC3E}">
        <p14:creationId xmlns:p14="http://schemas.microsoft.com/office/powerpoint/2010/main" val="239685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&lt;&lt;Next&gt;&gt;</a:t>
            </a:r>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7</a:t>
            </a:fld>
            <a:endParaRPr lang="en-US"/>
          </a:p>
        </p:txBody>
      </p:sp>
    </p:spTree>
    <p:extLst>
      <p:ext uri="{BB962C8B-B14F-4D97-AF65-F5344CB8AC3E}">
        <p14:creationId xmlns:p14="http://schemas.microsoft.com/office/powerpoint/2010/main" val="186244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Citrix depicting</a:t>
            </a:r>
            <a:r>
              <a:rPr lang="en-US" sz="1200" b="1" i="1" baseline="0" dirty="0" smtClean="0"/>
              <a:t> its journey to the cloud staring with delivering cloud services on-premises</a:t>
            </a:r>
            <a:endParaRPr lang="en-US" sz="1200" b="1" i="1" dirty="0" smtClean="0"/>
          </a:p>
          <a:p>
            <a:endParaRPr lang="en-US" sz="1200" b="1" i="1" dirty="0" smtClean="0"/>
          </a:p>
          <a:p>
            <a:r>
              <a:rPr lang="en-US" sz="1200" b="1" baseline="0" dirty="0" smtClean="0"/>
              <a:t>SCRIPT:</a:t>
            </a:r>
          </a:p>
          <a:p>
            <a:pPr marL="0" indent="0">
              <a:buFontTx/>
              <a:buNone/>
            </a:pPr>
            <a:r>
              <a:rPr lang="en-US" sz="1200" b="1" baseline="0" dirty="0" smtClean="0"/>
              <a:t>Citrix has always been committed to the cloud. Our on-premises solution has been a private cloud from the beginning. </a:t>
            </a:r>
          </a:p>
          <a:p>
            <a:pPr marL="0" indent="0">
              <a:buFontTx/>
              <a:buNone/>
            </a:pPr>
            <a:endParaRPr lang="en-US" sz="1200" b="1" baseline="0" dirty="0" smtClean="0"/>
          </a:p>
          <a:p>
            <a:pPr marL="0" indent="0">
              <a:buFontTx/>
              <a:buNone/>
            </a:pPr>
            <a:r>
              <a:rPr lang="en-US" sz="1200" b="1" baseline="0" dirty="0" smtClean="0"/>
              <a:t>When Citrix started, distributed PCs were the norm, but we thought bigger and we thought server-based computing and centralized apps and data to make information access as simple as a phone call for anyone, anywhere, anytime, and build a virtual workplace.</a:t>
            </a:r>
          </a:p>
          <a:p>
            <a:pPr marL="0" indent="0">
              <a:buFontTx/>
              <a:buNone/>
            </a:pPr>
            <a:r>
              <a:rPr lang="en-US" sz="1200" b="1" baseline="0" dirty="0" smtClean="0"/>
              <a:t>&lt;&lt;Next&gt;&gt;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8</a:t>
            </a:fld>
            <a:endParaRPr lang="en-US"/>
          </a:p>
        </p:txBody>
      </p:sp>
    </p:spTree>
    <p:extLst>
      <p:ext uri="{BB962C8B-B14F-4D97-AF65-F5344CB8AC3E}">
        <p14:creationId xmlns:p14="http://schemas.microsoft.com/office/powerpoint/2010/main" val="8974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t>Slide Goal/Message: Step two</a:t>
            </a:r>
            <a:r>
              <a:rPr lang="en-US" sz="1200" b="1" i="1" baseline="0" dirty="0" smtClean="0"/>
              <a:t> Citrix available on Azure with the BYOL options for customers</a:t>
            </a:r>
            <a:endParaRPr lang="en-US" sz="1200" b="1" i="1" dirty="0" smtClean="0"/>
          </a:p>
          <a:p>
            <a:endParaRPr lang="en-US" sz="1200" b="1" baseline="0" dirty="0" smtClean="0"/>
          </a:p>
          <a:p>
            <a:r>
              <a:rPr lang="en-US" sz="1200" b="1" baseline="0" dirty="0" smtClean="0"/>
              <a:t>SCRIPT:</a:t>
            </a:r>
          </a:p>
          <a:p>
            <a:pPr marL="0" indent="0">
              <a:buFontTx/>
              <a:buNone/>
            </a:pPr>
            <a:endParaRPr lang="en-US" sz="1200" b="1" baseline="0" dirty="0" smtClean="0"/>
          </a:p>
          <a:p>
            <a:pPr marL="0" indent="0">
              <a:buFontTx/>
              <a:buNone/>
            </a:pPr>
            <a:r>
              <a:rPr lang="en-US" sz="1200" b="1" baseline="0" dirty="0" smtClean="0"/>
              <a:t>Citrix now provides options for customers to bring their own licenses. </a:t>
            </a:r>
          </a:p>
          <a:p>
            <a:pPr marL="0" indent="0">
              <a:buFontTx/>
              <a:buNone/>
            </a:pPr>
            <a:r>
              <a:rPr lang="en-US" sz="1200" b="1" baseline="0" dirty="0" smtClean="0"/>
              <a:t>The Citrix you know and love, with the Citrix licenses you already own.</a:t>
            </a:r>
          </a:p>
          <a:p>
            <a:pPr marL="0" indent="0">
              <a:buFontTx/>
              <a:buNone/>
            </a:pPr>
            <a:endParaRPr lang="en-US" sz="1200" b="1" baseline="0" dirty="0" smtClean="0"/>
          </a:p>
          <a:p>
            <a:pPr marL="0" indent="0">
              <a:buFontTx/>
              <a:buNone/>
            </a:pPr>
            <a:r>
              <a:rPr lang="en-US" sz="1200" b="1" baseline="0" dirty="0" smtClean="0"/>
              <a:t>&lt;&lt;Next&gt;&gt;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64F2ED6-F443-4E32-BDA2-3A717FF946FA}" type="slidenum">
              <a:rPr lang="en-US" smtClean="0"/>
              <a:t>9</a:t>
            </a:fld>
            <a:endParaRPr lang="en-US"/>
          </a:p>
        </p:txBody>
      </p:sp>
    </p:spTree>
    <p:extLst>
      <p:ext uri="{BB962C8B-B14F-4D97-AF65-F5344CB8AC3E}">
        <p14:creationId xmlns:p14="http://schemas.microsoft.com/office/powerpoint/2010/main" val="3853483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444775" y="3250984"/>
            <a:ext cx="7472568" cy="646331"/>
          </a:xfrm>
          <a:prstGeom prst="rect">
            <a:avLst/>
          </a:prstGeom>
        </p:spPr>
        <p:txBody>
          <a:bodyPr wrap="square" anchor="b" anchorCtr="0">
            <a:spAutoFit/>
          </a:bodyPr>
          <a:lstStyle>
            <a:lvl1pPr marL="0" indent="0">
              <a:buNone/>
              <a:defRPr sz="3600">
                <a:solidFill>
                  <a:schemeClr val="tx2"/>
                </a:solidFill>
              </a:defRPr>
            </a:lvl1pPr>
          </a:lstStyle>
          <a:p>
            <a:pPr lvl="0"/>
            <a:r>
              <a:rPr lang="en-US" dirty="0" smtClean="0"/>
              <a:t>Presentation Title Placeholder</a:t>
            </a:r>
          </a:p>
        </p:txBody>
      </p:sp>
      <p:sp>
        <p:nvSpPr>
          <p:cNvPr id="15" name="Text Placeholder 11"/>
          <p:cNvSpPr>
            <a:spLocks noGrp="1"/>
          </p:cNvSpPr>
          <p:nvPr>
            <p:ph type="body" sz="quarter" idx="12" hasCustomPrompt="1"/>
          </p:nvPr>
        </p:nvSpPr>
        <p:spPr>
          <a:xfrm>
            <a:off x="444277" y="4484152"/>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Presenter placeholder</a:t>
            </a:r>
          </a:p>
        </p:txBody>
      </p:sp>
      <p:sp>
        <p:nvSpPr>
          <p:cNvPr id="16" name="Text Placeholder 5"/>
          <p:cNvSpPr>
            <a:spLocks noGrp="1"/>
          </p:cNvSpPr>
          <p:nvPr>
            <p:ph type="body" sz="quarter" idx="13" hasCustomPrompt="1"/>
          </p:nvPr>
        </p:nvSpPr>
        <p:spPr>
          <a:xfrm>
            <a:off x="444277" y="3886991"/>
            <a:ext cx="7460234" cy="310341"/>
          </a:xfrm>
          <a:prstGeom prst="rect">
            <a:avLst/>
          </a:prstGeom>
        </p:spPr>
        <p:txBody>
          <a:bodyPr wrap="square" anchor="t" anchorCtr="0">
            <a:spAutoFit/>
          </a:bodyPr>
          <a:lstStyle>
            <a:lvl1pPr marL="0" indent="0" algn="l" defTabSz="1088291" rtl="0" eaLnBrk="1" latinLnBrk="0" hangingPunct="1">
              <a:lnSpc>
                <a:spcPts val="1700"/>
              </a:lnSpc>
              <a:buNone/>
              <a:defRPr lang="en-US" sz="2000" kern="1200" cap="none" spc="0" baseline="0" dirty="0" smtClean="0">
                <a:solidFill>
                  <a:srgbClr val="7F7F7F"/>
                </a:solidFill>
                <a:latin typeface="+mn-lt"/>
                <a:ea typeface="+mn-ea"/>
                <a:cs typeface="+mn-cs"/>
              </a:defRPr>
            </a:lvl1pPr>
          </a:lstStyle>
          <a:p>
            <a:pPr marL="0" marR="0" lvl="0" indent="0" algn="l" defTabSz="1088291" rtl="0" eaLnBrk="1" fontAlgn="auto" latinLnBrk="0" hangingPunct="1">
              <a:lnSpc>
                <a:spcPts val="17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Subtitle placeholder</a:t>
            </a:r>
          </a:p>
        </p:txBody>
      </p:sp>
      <p:sp>
        <p:nvSpPr>
          <p:cNvPr id="17" name="Text Placeholder 11"/>
          <p:cNvSpPr>
            <a:spLocks noGrp="1"/>
          </p:cNvSpPr>
          <p:nvPr>
            <p:ph type="body" sz="quarter" idx="16" hasCustomPrompt="1"/>
          </p:nvPr>
        </p:nvSpPr>
        <p:spPr>
          <a:xfrm>
            <a:off x="444277" y="4811233"/>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Title placeholder</a:t>
            </a:r>
          </a:p>
        </p:txBody>
      </p:sp>
      <p:sp>
        <p:nvSpPr>
          <p:cNvPr id="18" name="Text Placeholder 11"/>
          <p:cNvSpPr>
            <a:spLocks noGrp="1"/>
          </p:cNvSpPr>
          <p:nvPr>
            <p:ph type="body" sz="quarter" idx="17" hasCustomPrompt="1"/>
          </p:nvPr>
        </p:nvSpPr>
        <p:spPr>
          <a:xfrm>
            <a:off x="444277" y="5149701"/>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Date placeholder</a:t>
            </a:r>
          </a:p>
        </p:txBody>
      </p:sp>
      <p:pic>
        <p:nvPicPr>
          <p:cNvPr id="9" name="Picture 8" descr="Citrix_Logo_Black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7809" y="1933458"/>
            <a:ext cx="1376054" cy="514717"/>
          </a:xfrm>
          <a:prstGeom prst="rect">
            <a:avLst/>
          </a:prstGeom>
        </p:spPr>
      </p:pic>
      <p:sp>
        <p:nvSpPr>
          <p:cNvPr id="12" name="Picture Placeholder 7"/>
          <p:cNvSpPr>
            <a:spLocks noGrp="1"/>
          </p:cNvSpPr>
          <p:nvPr>
            <p:ph type="pic" sz="quarter" idx="11" hasCustomPrompt="1"/>
          </p:nvPr>
        </p:nvSpPr>
        <p:spPr>
          <a:xfrm>
            <a:off x="8130119" y="2"/>
            <a:ext cx="406188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13" name="TextBox 12"/>
          <p:cNvSpPr txBox="1"/>
          <p:nvPr userDrawn="1"/>
        </p:nvSpPr>
        <p:spPr>
          <a:xfrm>
            <a:off x="430106" y="6586591"/>
            <a:ext cx="4350051" cy="215444"/>
          </a:xfrm>
          <a:prstGeom prst="rect">
            <a:avLst/>
          </a:prstGeom>
          <a:noFill/>
        </p:spPr>
        <p:txBody>
          <a:bodyPr wrap="square" rtlCol="0">
            <a:spAutoFit/>
          </a:bodyPr>
          <a:lstStyle/>
          <a:p>
            <a:pPr defTabSz="1088291">
              <a:defRPr/>
            </a:pPr>
            <a:r>
              <a:rPr lang="en-US" sz="800" dirty="0">
                <a:solidFill>
                  <a:srgbClr val="414141"/>
                </a:solidFill>
              </a:rPr>
              <a:t> </a:t>
            </a:r>
            <a:r>
              <a:rPr lang="en-US" sz="800" kern="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23602645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Image and Sub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3" y="78828"/>
            <a:ext cx="11317269" cy="985840"/>
          </a:xfrm>
        </p:spPr>
        <p:txBody>
          <a:bodyPr/>
          <a:lstStyle/>
          <a:p>
            <a:r>
              <a:rPr lang="en-US" dirty="0" smtClean="0"/>
              <a:t>Click to Edit Title</a:t>
            </a:r>
            <a:endParaRPr lang="en-US" dirty="0"/>
          </a:p>
        </p:txBody>
      </p:sp>
      <p:sp>
        <p:nvSpPr>
          <p:cNvPr id="4" name="Text Placeholder 3"/>
          <p:cNvSpPr>
            <a:spLocks noGrp="1"/>
          </p:cNvSpPr>
          <p:nvPr>
            <p:ph type="body" sz="quarter" idx="19" hasCustomPrompt="1"/>
          </p:nvPr>
        </p:nvSpPr>
        <p:spPr>
          <a:xfrm>
            <a:off x="448174" y="3937253"/>
            <a:ext cx="5575165" cy="2194560"/>
          </a:xfrm>
          <a:prstGeom prst="rect">
            <a:avLst/>
          </a:prstGeom>
        </p:spPr>
        <p:txBody>
          <a:bodyPr/>
          <a:lstStyle>
            <a:lvl1pPr>
              <a:defRPr sz="2400">
                <a:solidFill>
                  <a:schemeClr val="bg2"/>
                </a:solidFill>
              </a:defRPr>
            </a:lvl1pPr>
            <a:lvl2pPr>
              <a:defRPr sz="1800"/>
            </a:lvl2pPr>
            <a:lvl3pPr marL="452438" indent="-215900">
              <a:buFont typeface="Lucida Grande"/>
              <a:buChar char="–"/>
              <a:defRPr sz="2000">
                <a:solidFill>
                  <a:schemeClr val="bg2"/>
                </a:solidFill>
              </a:defRPr>
            </a:lvl3pPr>
            <a:lvl5pPr marL="688975" indent="-236538">
              <a:defRPr sz="1800">
                <a:solidFill>
                  <a:schemeClr val="bg2"/>
                </a:solidFill>
              </a:defRPr>
            </a:lvl5pPr>
            <a:lvl6pPr marL="911225" indent="-231775">
              <a:buFont typeface="Lucida Grande"/>
              <a:buChar char="–"/>
              <a:defRPr sz="1600">
                <a:solidFill>
                  <a:schemeClr val="bg2"/>
                </a:solidFill>
              </a:defRPr>
            </a:lvl6pPr>
            <a:lvl7pPr marL="1141413" indent="-230188">
              <a:buFont typeface="Lucida Grande"/>
              <a:buChar char="–"/>
              <a:defRPr sz="1600">
                <a:solidFill>
                  <a:schemeClr val="bg2"/>
                </a:solidFill>
              </a:defRPr>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1" name="Text Placeholder 3"/>
          <p:cNvSpPr>
            <a:spLocks noGrp="1"/>
          </p:cNvSpPr>
          <p:nvPr>
            <p:ph type="body" sz="quarter" idx="20" hasCustomPrompt="1"/>
          </p:nvPr>
        </p:nvSpPr>
        <p:spPr>
          <a:xfrm>
            <a:off x="6007473" y="3937253"/>
            <a:ext cx="5759536" cy="2194560"/>
          </a:xfrm>
          <a:prstGeom prst="rect">
            <a:avLst/>
          </a:prstGeom>
        </p:spPr>
        <p:txBody>
          <a:bodyPr/>
          <a:lstStyle>
            <a:lvl1pPr>
              <a:defRPr sz="2400">
                <a:solidFill>
                  <a:schemeClr val="bg2"/>
                </a:solidFill>
              </a:defRPr>
            </a:lvl1pPr>
            <a:lvl2pPr>
              <a:defRPr sz="1800"/>
            </a:lvl2pPr>
            <a:lvl3pPr marL="679450" indent="-217488">
              <a:buFont typeface="Lucida Grande"/>
              <a:buChar char="–"/>
              <a:defRPr sz="2000">
                <a:solidFill>
                  <a:schemeClr val="bg2"/>
                </a:solidFill>
              </a:defRPr>
            </a:lvl3pPr>
            <a:lvl5pPr marL="903288" indent="-214313">
              <a:defRPr sz="1800">
                <a:solidFill>
                  <a:schemeClr val="bg2"/>
                </a:solidFill>
              </a:defRPr>
            </a:lvl5pPr>
            <a:lvl6pPr marL="1141413" indent="-238125">
              <a:buFont typeface="Lucida Grande"/>
              <a:buChar char="–"/>
              <a:tabLst/>
              <a:defRPr sz="1600">
                <a:solidFill>
                  <a:schemeClr val="bg2"/>
                </a:solidFill>
              </a:defRPr>
            </a:lvl6pPr>
            <a:lvl7pPr marL="1377950" indent="-236538">
              <a:buFont typeface="Lucida Grande"/>
              <a:buChar char="–"/>
              <a:defRPr sz="1600">
                <a:solidFill>
                  <a:schemeClr val="bg2"/>
                </a:solidFill>
              </a:defRPr>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3" name="Picture Placeholder 2"/>
          <p:cNvSpPr>
            <a:spLocks noGrp="1"/>
          </p:cNvSpPr>
          <p:nvPr>
            <p:ph type="pic" sz="quarter" idx="21" hasCustomPrompt="1"/>
          </p:nvPr>
        </p:nvSpPr>
        <p:spPr>
          <a:xfrm>
            <a:off x="448173" y="1600200"/>
            <a:ext cx="5573258" cy="2194560"/>
          </a:xfrm>
          <a:prstGeom prst="rect">
            <a:avLst/>
          </a:prstGeom>
        </p:spPr>
        <p:txBody>
          <a:bodyPr/>
          <a:lstStyle>
            <a:lvl1pPr marL="0" indent="0">
              <a:buNone/>
              <a:defRPr sz="1600" baseline="0">
                <a:solidFill>
                  <a:schemeClr val="bg2"/>
                </a:solidFill>
              </a:defRPr>
            </a:lvl1pPr>
          </a:lstStyle>
          <a:p>
            <a:r>
              <a:rPr lang="en-US" dirty="0" smtClean="0"/>
              <a:t>Use this box as a guideline for proper image placement.  Place your image on top and align to box.</a:t>
            </a:r>
          </a:p>
          <a:p>
            <a:endParaRPr lang="en-US" dirty="0" smtClean="0"/>
          </a:p>
        </p:txBody>
      </p:sp>
      <p:sp>
        <p:nvSpPr>
          <p:cNvPr id="8" name="Picture Placeholder 2"/>
          <p:cNvSpPr>
            <a:spLocks noGrp="1"/>
          </p:cNvSpPr>
          <p:nvPr>
            <p:ph type="pic" sz="quarter" idx="22" hasCustomPrompt="1"/>
          </p:nvPr>
        </p:nvSpPr>
        <p:spPr>
          <a:xfrm>
            <a:off x="6009139" y="1600200"/>
            <a:ext cx="5767643" cy="2194560"/>
          </a:xfrm>
          <a:prstGeom prst="rect">
            <a:avLst/>
          </a:prstGeo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sz="1600">
                <a:solidFill>
                  <a:schemeClr val="bg2"/>
                </a:solidFill>
              </a:defRPr>
            </a:lvl1pPr>
          </a:lstStyle>
          <a:p>
            <a:r>
              <a:rPr lang="en-US" dirty="0" smtClean="0"/>
              <a:t>Use this box as a guideline for proper image placement. Place your image on top and align to box.</a:t>
            </a:r>
          </a:p>
          <a:p>
            <a:endParaRPr lang="en-US" dirty="0"/>
          </a:p>
        </p:txBody>
      </p:sp>
      <p:sp>
        <p:nvSpPr>
          <p:cNvPr id="10"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247469884"/>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5"/>
            <a:ext cx="5378548" cy="899665"/>
          </a:xfrm>
        </p:spPr>
        <p:txBody>
          <a:bodyPr/>
          <a:lstStyle>
            <a:lvl1pPr>
              <a:defRPr sz="647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72"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060924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356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785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291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75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19106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Five-tiles text &amp; list/paragraph">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9042400" y="6356351"/>
            <a:ext cx="2844800" cy="365125"/>
          </a:xfrm>
          <a:prstGeom prst="rect">
            <a:avLst/>
          </a:prstGeom>
        </p:spPr>
        <p:txBody>
          <a:bodyPr/>
          <a:lstStyle>
            <a:lvl1pPr>
              <a:defRPr>
                <a:solidFill>
                  <a:schemeClr val="bg1"/>
                </a:solidFill>
                <a:latin typeface="+mn-lt"/>
              </a:defRPr>
            </a:lvl1pPr>
          </a:lstStyle>
          <a:p>
            <a:pPr defTabSz="914367"/>
            <a:fld id="{74A398B2-5A34-1A4A-811E-F4027282568C}" type="slidenum">
              <a:rPr lang="en-US" smtClean="0">
                <a:solidFill>
                  <a:srgbClr val="FFFFFF"/>
                </a:solidFill>
              </a:rPr>
              <a:pPr defTabSz="914367"/>
              <a:t>‹#›</a:t>
            </a:fld>
            <a:endParaRPr lang="en-US" dirty="0">
              <a:solidFill>
                <a:srgbClr val="FFFFFF"/>
              </a:solidFill>
            </a:endParaRPr>
          </a:p>
        </p:txBody>
      </p:sp>
      <p:sp>
        <p:nvSpPr>
          <p:cNvPr id="10" name="Text Placeholder 6"/>
          <p:cNvSpPr>
            <a:spLocks noGrp="1"/>
          </p:cNvSpPr>
          <p:nvPr>
            <p:ph type="body" sz="quarter" idx="17" hasCustomPrompt="1"/>
          </p:nvPr>
        </p:nvSpPr>
        <p:spPr>
          <a:xfrm>
            <a:off x="3657601" y="1219200"/>
            <a:ext cx="8128000" cy="2209800"/>
          </a:xfrm>
        </p:spPr>
        <p:txBody>
          <a:bodyPr>
            <a:noAutofit/>
          </a:bodyPr>
          <a:lstStyle>
            <a:lvl1pPr>
              <a:defRPr sz="2666" baseline="0">
                <a:solidFill>
                  <a:schemeClr val="bg1"/>
                </a:solidFill>
              </a:defRPr>
            </a:lvl1pPr>
            <a:lvl2pPr>
              <a:defRPr sz="2666">
                <a:solidFill>
                  <a:schemeClr val="bg1"/>
                </a:solidFill>
              </a:defRPr>
            </a:lvl2pPr>
            <a:lvl3pPr>
              <a:defRPr sz="2666">
                <a:solidFill>
                  <a:schemeClr val="bg1"/>
                </a:solidFill>
              </a:defRPr>
            </a:lvl3pPr>
            <a:lvl4pPr>
              <a:defRPr sz="2666">
                <a:solidFill>
                  <a:schemeClr val="bg1"/>
                </a:solidFill>
              </a:defRPr>
            </a:lvl4pPr>
            <a:lvl5pPr>
              <a:defRPr sz="2666">
                <a:solidFill>
                  <a:schemeClr val="bg1">
                    <a:lumMod val="75000"/>
                    <a:lumOff val="25000"/>
                  </a:schemeClr>
                </a:solidFill>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11" name="Title 1"/>
          <p:cNvSpPr>
            <a:spLocks noGrp="1"/>
          </p:cNvSpPr>
          <p:nvPr>
            <p:ph type="title" hasCustomPrompt="1"/>
          </p:nvPr>
        </p:nvSpPr>
        <p:spPr>
          <a:xfrm>
            <a:off x="0" y="1219200"/>
            <a:ext cx="2438400" cy="2438400"/>
          </a:xfrm>
          <a:solidFill>
            <a:srgbClr val="0072C6">
              <a:alpha val="92000"/>
            </a:srgbClr>
          </a:solidFill>
        </p:spPr>
        <p:txBody>
          <a:bodyPr/>
          <a:lstStyle>
            <a:lvl1pPr>
              <a:defRPr>
                <a:solidFill>
                  <a:srgbClr val="FFFFFF"/>
                </a:solidFill>
              </a:defRPr>
            </a:lvl1pPr>
          </a:lstStyle>
          <a:p>
            <a:pPr lvl="0"/>
            <a:r>
              <a:rPr lang="en-US" dirty="0" smtClean="0"/>
              <a:t>Click to edit slide content</a:t>
            </a:r>
          </a:p>
        </p:txBody>
      </p:sp>
      <p:sp>
        <p:nvSpPr>
          <p:cNvPr id="12" name="Text Placeholder 14"/>
          <p:cNvSpPr>
            <a:spLocks noGrp="1"/>
          </p:cNvSpPr>
          <p:nvPr>
            <p:ph type="body" sz="quarter" idx="12" hasCustomPrompt="1"/>
          </p:nvPr>
        </p:nvSpPr>
        <p:spPr>
          <a:xfrm>
            <a:off x="0" y="3657600"/>
            <a:ext cx="2438400" cy="2438400"/>
          </a:xfrm>
          <a:solidFill>
            <a:schemeClr val="accent4">
              <a:alpha val="92000"/>
            </a:schemeClr>
          </a:solidFill>
        </p:spPr>
        <p:txBody>
          <a:bodyPr>
            <a:normAutofit/>
          </a:bodyPr>
          <a:lstStyle>
            <a:lvl1pPr>
              <a:defRPr sz="1866">
                <a:solidFill>
                  <a:srgbClr val="000000"/>
                </a:solidFill>
                <a:latin typeface="+mn-lt"/>
              </a:defRPr>
            </a:lvl1pPr>
            <a:lvl2pPr>
              <a:defRPr sz="1866">
                <a:solidFill>
                  <a:srgbClr val="000000"/>
                </a:solidFill>
                <a:latin typeface="+mn-lt"/>
              </a:defRPr>
            </a:lvl2pPr>
            <a:lvl3pPr>
              <a:defRPr sz="1866">
                <a:solidFill>
                  <a:srgbClr val="000000"/>
                </a:solidFill>
                <a:latin typeface="+mn-lt"/>
              </a:defRPr>
            </a:lvl3pPr>
            <a:lvl4pPr>
              <a:defRPr sz="1866">
                <a:solidFill>
                  <a:srgbClr val="000000"/>
                </a:solidFill>
                <a:latin typeface="+mn-lt"/>
              </a:defRPr>
            </a:lvl4pPr>
            <a:lvl5pPr>
              <a:defRPr sz="1866">
                <a:solidFill>
                  <a:srgbClr val="000000"/>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4"/>
          <p:cNvSpPr>
            <a:spLocks noGrp="1"/>
          </p:cNvSpPr>
          <p:nvPr>
            <p:ph type="body" sz="quarter" idx="13" hasCustomPrompt="1"/>
          </p:nvPr>
        </p:nvSpPr>
        <p:spPr>
          <a:xfrm>
            <a:off x="2438400" y="3657599"/>
            <a:ext cx="2438400" cy="4683457"/>
          </a:xfrm>
          <a:solidFill>
            <a:schemeClr val="accent3">
              <a:alpha val="89000"/>
            </a:schemeClr>
          </a:solidFill>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4"/>
          <p:cNvSpPr>
            <a:spLocks noGrp="1"/>
          </p:cNvSpPr>
          <p:nvPr>
            <p:ph type="body" sz="quarter" idx="14" hasCustomPrompt="1"/>
          </p:nvPr>
        </p:nvSpPr>
        <p:spPr>
          <a:xfrm>
            <a:off x="4876800" y="3657599"/>
            <a:ext cx="2438400" cy="4683457"/>
          </a:xfrm>
          <a:solidFill>
            <a:schemeClr val="bg2">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4"/>
          <p:cNvSpPr>
            <a:spLocks noGrp="1"/>
          </p:cNvSpPr>
          <p:nvPr>
            <p:ph type="body" sz="quarter" idx="16" hasCustomPrompt="1"/>
          </p:nvPr>
        </p:nvSpPr>
        <p:spPr>
          <a:xfrm>
            <a:off x="7315200" y="3657599"/>
            <a:ext cx="2438400" cy="4683457"/>
          </a:xfrm>
          <a:solidFill>
            <a:schemeClr val="accent6">
              <a:alpha val="89000"/>
            </a:schemeClr>
          </a:solidFill>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4"/>
          <p:cNvSpPr>
            <a:spLocks noGrp="1"/>
          </p:cNvSpPr>
          <p:nvPr>
            <p:ph type="body" sz="quarter" idx="18" hasCustomPrompt="1"/>
          </p:nvPr>
        </p:nvSpPr>
        <p:spPr>
          <a:xfrm>
            <a:off x="9753600" y="3657599"/>
            <a:ext cx="2438400" cy="4683457"/>
          </a:xfrm>
          <a:solidFill>
            <a:schemeClr val="tx2">
              <a:alpha val="89000"/>
            </a:schemeClr>
          </a:solidFill>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55074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3_Contact Page">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0" y="0"/>
            <a:ext cx="12192000" cy="724246"/>
          </a:xfrm>
        </p:spPr>
        <p:txBody>
          <a:bodyPr/>
          <a:lstStyle>
            <a:lvl1pPr>
              <a:defRPr>
                <a:solidFill>
                  <a:srgbClr val="000000"/>
                </a:solidFill>
              </a:defRPr>
            </a:lvl1pPr>
          </a:lstStyle>
          <a:p>
            <a:r>
              <a:rPr lang="en-US" dirty="0" smtClean="0"/>
              <a:t>Click icon to add picture</a:t>
            </a:r>
            <a:endParaRPr lang="en-US" dirty="0"/>
          </a:p>
        </p:txBody>
      </p:sp>
      <p:sp>
        <p:nvSpPr>
          <p:cNvPr id="6" name="TextBox 5"/>
          <p:cNvSpPr txBox="1"/>
          <p:nvPr userDrawn="1"/>
        </p:nvSpPr>
        <p:spPr>
          <a:xfrm>
            <a:off x="132544" y="6209673"/>
            <a:ext cx="11754658" cy="630942"/>
          </a:xfrm>
          <a:prstGeom prst="rect">
            <a:avLst/>
          </a:prstGeom>
          <a:noFill/>
        </p:spPr>
        <p:txBody>
          <a:bodyPr wrap="square" rtlCol="0">
            <a:spAutoFit/>
          </a:bodyPr>
          <a:lstStyle/>
          <a:p>
            <a:pPr defTabSz="914367">
              <a:lnSpc>
                <a:spcPts val="1413"/>
              </a:lnSpc>
            </a:pPr>
            <a:r>
              <a:rPr lang="en-US" sz="784" dirty="0" smtClean="0">
                <a:solidFill>
                  <a:srgbClr val="000000"/>
                </a:solidFill>
              </a:rPr>
              <a:t>© 2014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784" dirty="0">
              <a:solidFill>
                <a:srgbClr val="000000"/>
              </a:solidFill>
            </a:endParaRPr>
          </a:p>
        </p:txBody>
      </p:sp>
      <p:sp>
        <p:nvSpPr>
          <p:cNvPr id="8" name="Picture Placeholder 2"/>
          <p:cNvSpPr>
            <a:spLocks noGrp="1"/>
          </p:cNvSpPr>
          <p:nvPr>
            <p:ph type="pic" sz="quarter" idx="19"/>
          </p:nvPr>
        </p:nvSpPr>
        <p:spPr>
          <a:xfrm>
            <a:off x="10668001" y="3308"/>
            <a:ext cx="1524000" cy="3983353"/>
          </a:xfrm>
        </p:spPr>
        <p:txBody>
          <a:bodyPr/>
          <a:lstStyle>
            <a:lvl1pPr>
              <a:defRPr>
                <a:solidFill>
                  <a:srgbClr val="000000"/>
                </a:solidFill>
              </a:defRPr>
            </a:lvl1pPr>
          </a:lstStyle>
          <a:p>
            <a:r>
              <a:rPr lang="en-US" dirty="0" smtClean="0"/>
              <a:t>Click icon to add picture</a:t>
            </a:r>
            <a:endParaRPr lang="en-US" dirty="0"/>
          </a:p>
        </p:txBody>
      </p:sp>
      <p:sp>
        <p:nvSpPr>
          <p:cNvPr id="9" name="Text Placeholder 9"/>
          <p:cNvSpPr>
            <a:spLocks noGrp="1"/>
          </p:cNvSpPr>
          <p:nvPr>
            <p:ph type="body" sz="quarter" idx="12" hasCustomPrompt="1"/>
          </p:nvPr>
        </p:nvSpPr>
        <p:spPr>
          <a:xfrm>
            <a:off x="7315200" y="1219200"/>
            <a:ext cx="4876800" cy="2438400"/>
          </a:xfrm>
          <a:solidFill>
            <a:srgbClr val="0072C6">
              <a:alpha val="90000"/>
            </a:srgbClr>
          </a:solidFill>
        </p:spPr>
        <p:txBody>
          <a:bodyPr>
            <a:noAutofit/>
          </a:bodyPr>
          <a:lstStyle>
            <a:lvl1pPr>
              <a:lnSpc>
                <a:spcPct val="110000"/>
              </a:lnSpc>
              <a:defRPr sz="1866">
                <a:solidFill>
                  <a:srgbClr val="FFFFFF"/>
                </a:solidFill>
                <a:latin typeface="+mn-lt"/>
                <a:cs typeface="Segoe UI Semibold"/>
              </a:defRPr>
            </a:lvl1pPr>
            <a:lvl2pPr>
              <a:lnSpc>
                <a:spcPct val="110000"/>
              </a:lnSpc>
              <a:defRPr sz="1866">
                <a:solidFill>
                  <a:srgbClr val="FFFFFF"/>
                </a:solidFill>
                <a:latin typeface="+mn-lt"/>
                <a:cs typeface="Segoe UI Semibold"/>
              </a:defRPr>
            </a:lvl2pPr>
            <a:lvl3pPr>
              <a:lnSpc>
                <a:spcPct val="110000"/>
              </a:lnSpc>
              <a:defRPr sz="1866">
                <a:solidFill>
                  <a:srgbClr val="FFFFFF"/>
                </a:solidFill>
                <a:latin typeface="+mn-lt"/>
                <a:cs typeface="Segoe UI Semibold"/>
              </a:defRPr>
            </a:lvl3pPr>
            <a:lvl4pPr>
              <a:lnSpc>
                <a:spcPct val="110000"/>
              </a:lnSpc>
              <a:defRPr sz="1866">
                <a:solidFill>
                  <a:srgbClr val="FFFFFF"/>
                </a:solidFill>
                <a:latin typeface="+mn-lt"/>
                <a:cs typeface="Segoe UI Semibold"/>
              </a:defRPr>
            </a:lvl4pPr>
            <a:lvl5pPr>
              <a:lnSpc>
                <a:spcPct val="110000"/>
              </a:lnSpc>
              <a:defRPr sz="1866">
                <a:solidFill>
                  <a:srgbClr val="FFFFFF"/>
                </a:solidFill>
                <a:latin typeface="+mn-lt"/>
                <a:cs typeface="Segoe UI Semibold"/>
              </a:defRPr>
            </a:lvl5pPr>
          </a:lstStyle>
          <a:p>
            <a:pPr lvl="0"/>
            <a:r>
              <a:rPr lang="en-US" dirty="0" smtClean="0"/>
              <a:t>Click to edit slide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5480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ategic Featur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71440" y="2511558"/>
            <a:ext cx="7716247" cy="1714315"/>
          </a:xfrm>
          <a:prstGeom prst="rect">
            <a:avLst/>
          </a:prstGeom>
        </p:spPr>
        <p:txBody>
          <a:bodyPr wrap="square" anchor="ctr" anchorCtr="0">
            <a:spAutoFit/>
          </a:bodyPr>
          <a:lstStyle>
            <a:lvl1pPr marL="236538" indent="-236538">
              <a:defRPr/>
            </a:lvl1pPr>
            <a:lvl3pPr marL="461963" indent="-231775">
              <a:buFont typeface="Lucida Grande"/>
              <a:buChar char="–"/>
              <a:defRPr sz="2000"/>
            </a:lvl3pPr>
            <a:lvl5pPr marL="688975" indent="-23653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Content Placeholder 6"/>
          <p:cNvSpPr>
            <a:spLocks noGrp="1"/>
          </p:cNvSpPr>
          <p:nvPr>
            <p:ph sz="quarter" idx="14" hasCustomPrompt="1"/>
          </p:nvPr>
        </p:nvSpPr>
        <p:spPr>
          <a:xfrm>
            <a:off x="469190" y="2192114"/>
            <a:ext cx="3383237" cy="1993281"/>
          </a:xfrm>
          <a:prstGeom prst="rect">
            <a:avLst/>
          </a:prstGeom>
        </p:spPr>
        <p:txBody>
          <a:bodyPr wrap="square" anchor="ctr" anchorCtr="0">
            <a:spAutoFit/>
          </a:bodyPr>
          <a:lstStyle>
            <a:lvl1pPr marL="0" indent="0" algn="l">
              <a:lnSpc>
                <a:spcPts val="3700"/>
              </a:lnSpc>
              <a:buNone/>
              <a:defRPr sz="3200">
                <a:solidFill>
                  <a:schemeClr val="bg2"/>
                </a:solidFill>
              </a:defRPr>
            </a:lvl1pPr>
          </a:lstStyle>
          <a:p>
            <a:pPr lvl="0"/>
            <a:r>
              <a:rPr lang="en-US" dirty="0" smtClean="0"/>
              <a:t>Title and </a:t>
            </a:r>
            <a:br>
              <a:rPr lang="en-US" dirty="0" smtClean="0"/>
            </a:br>
            <a:r>
              <a:rPr lang="en-US" dirty="0" smtClean="0"/>
              <a:t>Content Slide, </a:t>
            </a:r>
            <a:br>
              <a:rPr lang="en-US" dirty="0" smtClean="0"/>
            </a:br>
            <a:r>
              <a:rPr lang="en-US" dirty="0" smtClean="0"/>
              <a:t>Sentence Case, </a:t>
            </a:r>
            <a:br>
              <a:rPr lang="en-US" dirty="0" smtClean="0"/>
            </a:br>
            <a:r>
              <a:rPr lang="en-US" dirty="0" smtClean="0"/>
              <a:t>Left-aligned</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89801686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 Positionin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237876" y="3631396"/>
            <a:ext cx="7716247" cy="461665"/>
          </a:xfrm>
          <a:prstGeom prst="rect">
            <a:avLst/>
          </a:prstGeom>
        </p:spPr>
        <p:txBody>
          <a:bodyPr wrap="square" anchor="t" anchorCtr="0">
            <a:spAutoFit/>
          </a:bodyPr>
          <a:lstStyle>
            <a:lvl1pPr marL="0" indent="0" algn="ctr">
              <a:spcBef>
                <a:spcPts val="0"/>
              </a:spcBef>
              <a:buNone/>
              <a:defRPr sz="2400" baseline="0"/>
            </a:lvl1pPr>
            <a:lvl3pPr marL="461963" indent="-231775">
              <a:defRPr/>
            </a:lvl3pPr>
          </a:lstStyle>
          <a:p>
            <a:pPr lvl="0"/>
            <a:r>
              <a:rPr lang="en-US" dirty="0" smtClean="0"/>
              <a:t>Click to edit text</a:t>
            </a:r>
          </a:p>
        </p:txBody>
      </p:sp>
      <p:sp>
        <p:nvSpPr>
          <p:cNvPr id="8" name="Picture Placeholder 2"/>
          <p:cNvSpPr>
            <a:spLocks noGrp="1"/>
          </p:cNvSpPr>
          <p:nvPr>
            <p:ph type="pic" sz="quarter" idx="15"/>
          </p:nvPr>
        </p:nvSpPr>
        <p:spPr>
          <a:xfrm>
            <a:off x="3766993" y="2501409"/>
            <a:ext cx="4658013" cy="720295"/>
          </a:xfrm>
        </p:spPr>
        <p:txBody>
          <a:bodyPr anchor="ctr"/>
          <a:lstStyle>
            <a:lvl1pPr marL="0" indent="0" algn="ctr">
              <a:buNone/>
              <a:defRPr/>
            </a:lvl1pPr>
          </a:lstStyle>
          <a:p>
            <a:r>
              <a:rPr lang="en-US" smtClean="0"/>
              <a:t>Click icon to add picture</a:t>
            </a:r>
            <a:endParaRPr lang="en-US" dirty="0"/>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14831723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36716" y="3145590"/>
            <a:ext cx="3533107" cy="566822"/>
          </a:xfrm>
          <a:prstGeom prst="rect">
            <a:avLst/>
          </a:prstGeom>
        </p:spPr>
        <p:txBody>
          <a:bodyPr wrap="square" anchor="ctr" anchorCtr="0">
            <a:spAutoFit/>
          </a:bodyPr>
          <a:lstStyle>
            <a:lvl1pPr marL="0" indent="0" algn="l">
              <a:lnSpc>
                <a:spcPts val="3700"/>
              </a:lnSpc>
              <a:buNone/>
              <a:defRPr sz="4000">
                <a:solidFill>
                  <a:srgbClr val="00A1E0"/>
                </a:solidFill>
              </a:defRPr>
            </a:lvl1pPr>
          </a:lstStyle>
          <a:p>
            <a:pPr lvl="0"/>
            <a:r>
              <a:rPr lang="en-US" dirty="0" smtClean="0"/>
              <a:t>Agenda</a:t>
            </a:r>
          </a:p>
        </p:txBody>
      </p:sp>
      <p:sp>
        <p:nvSpPr>
          <p:cNvPr id="4" name="Text Placeholder 4"/>
          <p:cNvSpPr>
            <a:spLocks noGrp="1"/>
          </p:cNvSpPr>
          <p:nvPr>
            <p:ph type="body" sz="quarter" idx="10" hasCustomPrompt="1"/>
          </p:nvPr>
        </p:nvSpPr>
        <p:spPr>
          <a:xfrm>
            <a:off x="4170750" y="2511558"/>
            <a:ext cx="7717031" cy="1714315"/>
          </a:xfrm>
          <a:prstGeom prst="rect">
            <a:avLst/>
          </a:prstGeom>
        </p:spPr>
        <p:txBody>
          <a:bodyPr wrap="square" anchor="ctr" anchorCtr="0">
            <a:spAutoFit/>
          </a:bodyPr>
          <a:lstStyle>
            <a:lvl3pPr marL="452438" indent="-215900">
              <a:buFont typeface="Lucida Grande"/>
              <a:buChar char="–"/>
              <a:defRPr sz="2000"/>
            </a:lvl3pPr>
            <a:lvl5pPr marL="688975" indent="-279400">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85454817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07289765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mall Text and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254022" y="2"/>
            <a:ext cx="7937980" cy="6857999"/>
          </a:xfrm>
          <a:prstGeom prst="rect">
            <a:avLst/>
          </a:prstGeo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a:lvl1pPr>
          </a:lstStyle>
          <a:p>
            <a:r>
              <a:rPr lang="en-US" dirty="0" smtClean="0"/>
              <a:t>Use this box as a guideline for proper image placement.  Place your image on top and align to box.</a:t>
            </a:r>
          </a:p>
          <a:p>
            <a:endParaRPr lang="en-US" dirty="0"/>
          </a:p>
        </p:txBody>
      </p:sp>
      <p:sp>
        <p:nvSpPr>
          <p:cNvPr id="3" name="Text Placeholder 2"/>
          <p:cNvSpPr>
            <a:spLocks noGrp="1"/>
          </p:cNvSpPr>
          <p:nvPr>
            <p:ph type="body" sz="quarter" idx="12" hasCustomPrompt="1"/>
          </p:nvPr>
        </p:nvSpPr>
        <p:spPr>
          <a:xfrm>
            <a:off x="448174" y="2214565"/>
            <a:ext cx="3660140" cy="2060575"/>
          </a:xfrm>
          <a:prstGeom prst="rect">
            <a:avLst/>
          </a:prstGeom>
        </p:spPr>
        <p:txBody>
          <a:bodyPr anchor="ctr" anchorCtr="0"/>
          <a:lstStyle>
            <a:lvl1pPr marL="0" indent="0">
              <a:buNone/>
              <a:defRPr sz="3200"/>
            </a:lvl1pPr>
          </a:lstStyle>
          <a:p>
            <a:pPr lvl="0"/>
            <a:r>
              <a:rPr lang="en-US" dirty="0" smtClean="0"/>
              <a:t>Photo slide, 32pt, use for short sentences not bullets.</a:t>
            </a:r>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6" name="TextBox 5"/>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87305887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8130119" y="2"/>
            <a:ext cx="406188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5" name="Text Placeholder 2"/>
          <p:cNvSpPr>
            <a:spLocks noGrp="1"/>
          </p:cNvSpPr>
          <p:nvPr>
            <p:ph type="body" sz="quarter" idx="12" hasCustomPrompt="1"/>
          </p:nvPr>
        </p:nvSpPr>
        <p:spPr>
          <a:xfrm>
            <a:off x="448174" y="2952463"/>
            <a:ext cx="7469164" cy="584776"/>
          </a:xfrm>
          <a:prstGeom prst="rect">
            <a:avLst/>
          </a:prstGeom>
        </p:spPr>
        <p:txBody>
          <a:bodyPr vert="horz" wrap="square" lIns="91440" tIns="45720" rIns="91440" bIns="45720" rtlCol="0" anchor="ctr">
            <a:spAutoFit/>
          </a:bodyPr>
          <a:lstStyle>
            <a:lvl1pPr marL="0" indent="0">
              <a:buNone/>
              <a:defRPr lang="en-US" sz="3200" dirty="0" smtClean="0">
                <a:solidFill>
                  <a:schemeClr val="bg2"/>
                </a:solidFill>
                <a:effectLst/>
                <a:latin typeface="+mj-lt"/>
                <a:ea typeface="+mj-ea"/>
                <a:cs typeface="Arial" pitchFamily="34" charset="0"/>
              </a:defRPr>
            </a:lvl1pPr>
          </a:lstStyle>
          <a:p>
            <a:pPr lvl="0">
              <a:spcBef>
                <a:spcPct val="0"/>
              </a:spcBef>
              <a:tabLst>
                <a:tab pos="2000250" algn="l"/>
              </a:tabLst>
            </a:pPr>
            <a:r>
              <a:rPr lang="en-US" dirty="0" smtClean="0"/>
              <a:t>Photo slide, 32pt</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7" name="TextBox 6"/>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00176632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Photo">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4" y="78828"/>
            <a:ext cx="7527980" cy="985840"/>
          </a:xfrm>
        </p:spPr>
        <p:txBody>
          <a:bodyPr/>
          <a:lstStyle/>
          <a:p>
            <a:r>
              <a:rPr lang="en-US" dirty="0" smtClean="0"/>
              <a:t>Click To Edit Title</a:t>
            </a:r>
            <a:endParaRPr lang="en-US" dirty="0"/>
          </a:p>
        </p:txBody>
      </p:sp>
      <p:sp>
        <p:nvSpPr>
          <p:cNvPr id="10" name="Text Placeholder 5"/>
          <p:cNvSpPr>
            <a:spLocks noGrp="1"/>
          </p:cNvSpPr>
          <p:nvPr>
            <p:ph type="body" sz="quarter" idx="18" hasCustomPrompt="1"/>
          </p:nvPr>
        </p:nvSpPr>
        <p:spPr>
          <a:xfrm>
            <a:off x="448174" y="1600199"/>
            <a:ext cx="7529886" cy="4526280"/>
          </a:xfrm>
          <a:prstGeom prst="rect">
            <a:avLst/>
          </a:prstGeom>
        </p:spPr>
        <p:txBody>
          <a:bodyPr/>
          <a:lstStyle>
            <a:lvl3pPr marL="452438" indent="-215900">
              <a:buFont typeface="Lucida Grande"/>
              <a:buChar char="–"/>
              <a:defRPr sz="2000"/>
            </a:lvl3pPr>
            <a:lvl5pPr marL="688975" indent="-23653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9" name="Picture Placeholder 7"/>
          <p:cNvSpPr>
            <a:spLocks noGrp="1"/>
          </p:cNvSpPr>
          <p:nvPr>
            <p:ph type="pic" sz="quarter" idx="11" hasCustomPrompt="1"/>
          </p:nvPr>
        </p:nvSpPr>
        <p:spPr>
          <a:xfrm>
            <a:off x="8131135" y="2"/>
            <a:ext cx="401583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11" name="TextBox 10"/>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51199918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haded Text and Full Im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09681" y="1677988"/>
            <a:ext cx="11364698" cy="3529012"/>
          </a:xfrm>
          <a:prstGeom prst="rect">
            <a:avLst/>
          </a:prstGeom>
          <a:gradFill>
            <a:gsLst>
              <a:gs pos="49578">
                <a:srgbClr val="050505">
                  <a:alpha val="60000"/>
                </a:srgbClr>
              </a:gs>
              <a:gs pos="67000">
                <a:srgbClr val="050505">
                  <a:alpha val="50000"/>
                </a:srgbClr>
              </a:gs>
              <a:gs pos="36000">
                <a:srgbClr val="050505">
                  <a:alpha val="50000"/>
                </a:srgbClr>
              </a:gs>
              <a:gs pos="0">
                <a:srgbClr val="050505">
                  <a:alpha val="0"/>
                </a:srgbClr>
              </a:gs>
              <a:gs pos="100000">
                <a:srgbClr val="050505">
                  <a:alpha val="0"/>
                </a:srgbClr>
              </a:gs>
            </a:gsLst>
            <a:lin ang="0" scaled="0"/>
          </a:gradFill>
          <a:ln w="9525" cap="flat" cmpd="sng" algn="ctr">
            <a:no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normAutofit/>
          </a:bodyPr>
          <a:lstStyle>
            <a:lvl1pPr marL="0" indent="0" algn="ctr">
              <a:lnSpc>
                <a:spcPts val="4300"/>
              </a:lnSpc>
              <a:buNone/>
              <a:defRPr lang="en-US" sz="4000" baseline="0" dirty="0" smtClean="0">
                <a:solidFill>
                  <a:srgbClr val="FFFFFF"/>
                </a:solidFill>
                <a:latin typeface="Arial" charset="0"/>
                <a:cs typeface="Arial" charset="0"/>
              </a:defRPr>
            </a:lvl1pPr>
          </a:lstStyle>
          <a:p>
            <a:pPr marL="0" lvl="0" algn="ctr" defTabSz="1461590" fontAlgn="base">
              <a:spcBef>
                <a:spcPct val="0"/>
              </a:spcBef>
              <a:spcAft>
                <a:spcPct val="0"/>
              </a:spcAft>
            </a:pPr>
            <a:r>
              <a:rPr lang="en-US" dirty="0" smtClean="0"/>
              <a:t>Text over large photo placeholder. </a:t>
            </a:r>
            <a:br>
              <a:rPr lang="en-US" dirty="0" smtClean="0"/>
            </a:br>
            <a:r>
              <a:rPr lang="en-US" dirty="0" smtClean="0"/>
              <a:t>Use with sentences not bullets. Place full </a:t>
            </a:r>
            <a:br>
              <a:rPr lang="en-US" dirty="0" smtClean="0"/>
            </a:br>
            <a:r>
              <a:rPr lang="en-US" dirty="0" smtClean="0"/>
              <a:t>bleed photo behind text.</a:t>
            </a:r>
          </a:p>
        </p:txBody>
      </p:sp>
      <p:sp>
        <p:nvSpPr>
          <p:cNvPr id="3" name="TextBox 2"/>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343613003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 Grid">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6109656" y="0"/>
            <a:ext cx="6109783" cy="3429000"/>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5" name="Picture Placeholder 7"/>
          <p:cNvSpPr>
            <a:spLocks noGrp="1"/>
          </p:cNvSpPr>
          <p:nvPr>
            <p:ph type="pic" sz="quarter" idx="12" hasCustomPrompt="1"/>
          </p:nvPr>
        </p:nvSpPr>
        <p:spPr>
          <a:xfrm>
            <a:off x="6109656" y="3429000"/>
            <a:ext cx="6109783" cy="3444870"/>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7" name="Picture Placeholder 7"/>
          <p:cNvSpPr>
            <a:spLocks noGrp="1"/>
          </p:cNvSpPr>
          <p:nvPr>
            <p:ph type="pic" sz="quarter" idx="14" hasCustomPrompt="1"/>
          </p:nvPr>
        </p:nvSpPr>
        <p:spPr>
          <a:xfrm>
            <a:off x="0" y="3435726"/>
            <a:ext cx="6118929"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10" name="Text Placeholder 8"/>
          <p:cNvSpPr>
            <a:spLocks noGrp="1"/>
          </p:cNvSpPr>
          <p:nvPr>
            <p:ph type="body" sz="quarter" idx="15" hasCustomPrompt="1"/>
          </p:nvPr>
        </p:nvSpPr>
        <p:spPr>
          <a:xfrm>
            <a:off x="465793" y="1066801"/>
            <a:ext cx="5241703" cy="1230313"/>
          </a:xfrm>
        </p:spPr>
        <p:txBody>
          <a:bodyPr anchor="ctr"/>
          <a:lstStyle>
            <a:lvl1pPr marL="0" indent="0" algn="l">
              <a:buNone/>
              <a:defRPr sz="2800"/>
            </a:lvl1pPr>
          </a:lstStyle>
          <a:p>
            <a:pPr lvl="0"/>
            <a:r>
              <a:rPr lang="en-US" dirty="0" smtClean="0"/>
              <a:t>Click to edit text</a:t>
            </a:r>
          </a:p>
        </p:txBody>
      </p:sp>
      <p:sp>
        <p:nvSpPr>
          <p:cNvPr id="6" name="TextBox 5"/>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6805123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39900" cy="985840"/>
          </a:xfrm>
        </p:spPr>
        <p:txBody>
          <a:bodyPr/>
          <a:lstStyle/>
          <a:p>
            <a:r>
              <a:rPr lang="en-US" dirty="0" smtClean="0"/>
              <a:t>Click to Edit Title</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26645279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hoto Grid 2">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6109656" y="0"/>
            <a:ext cx="6109783"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5" name="Picture Placeholder 7"/>
          <p:cNvSpPr>
            <a:spLocks noGrp="1"/>
          </p:cNvSpPr>
          <p:nvPr>
            <p:ph type="pic" sz="quarter" idx="12" hasCustomPrompt="1"/>
          </p:nvPr>
        </p:nvSpPr>
        <p:spPr>
          <a:xfrm>
            <a:off x="6109656" y="3421615"/>
            <a:ext cx="6109783"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10" name="Text Placeholder 8"/>
          <p:cNvSpPr>
            <a:spLocks noGrp="1"/>
          </p:cNvSpPr>
          <p:nvPr>
            <p:ph type="body" sz="quarter" idx="15" hasCustomPrompt="1"/>
          </p:nvPr>
        </p:nvSpPr>
        <p:spPr>
          <a:xfrm>
            <a:off x="381099" y="1066801"/>
            <a:ext cx="5241703" cy="1230313"/>
          </a:xfrm>
        </p:spPr>
        <p:txBody>
          <a:bodyPr anchor="t"/>
          <a:lstStyle>
            <a:lvl1pPr marL="0" indent="0" algn="l">
              <a:buNone/>
              <a:defRPr sz="2400"/>
            </a:lvl1pPr>
          </a:lstStyle>
          <a:p>
            <a:pPr lvl="0"/>
            <a:r>
              <a:rPr lang="en-US" dirty="0" smtClean="0"/>
              <a:t>Click to edit text</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7" name="TextBox 6"/>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366703495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715" y="2517477"/>
            <a:ext cx="11237664" cy="1182375"/>
          </a:xfrm>
          <a:prstGeom prst="rect">
            <a:avLst/>
          </a:prstGeom>
        </p:spPr>
        <p:txBody>
          <a:bodyPr wrap="square" anchor="b" anchorCtr="0">
            <a:spAutoFit/>
          </a:bodyPr>
          <a:lstStyle>
            <a:lvl1pPr marL="0" indent="0" algn="ctr" defTabSz="1088291" rtl="0" eaLnBrk="1" latinLnBrk="0" hangingPunct="1">
              <a:lnSpc>
                <a:spcPts val="4200"/>
              </a:lnSpc>
              <a:buNone/>
              <a:defRPr lang="en-US" sz="4000" kern="1200" dirty="0" smtClean="0">
                <a:solidFill>
                  <a:schemeClr val="tx2"/>
                </a:solidFill>
                <a:latin typeface="+mn-lt"/>
                <a:ea typeface="+mn-ea"/>
                <a:cs typeface="+mn-cs"/>
              </a:defRPr>
            </a:lvl1pPr>
          </a:lstStyle>
          <a:p>
            <a:pPr lvl="0"/>
            <a:r>
              <a:rPr lang="en-US" dirty="0" smtClean="0"/>
              <a:t>Big statement slide,</a:t>
            </a:r>
            <a:br>
              <a:rPr lang="en-US" dirty="0" smtClean="0"/>
            </a:br>
            <a:r>
              <a:rPr lang="en-US" dirty="0" smtClean="0"/>
              <a:t>sentence case</a:t>
            </a:r>
          </a:p>
        </p:txBody>
      </p:sp>
      <p:sp>
        <p:nvSpPr>
          <p:cNvPr id="4" name="Text Placeholder 3"/>
          <p:cNvSpPr>
            <a:spLocks noGrp="1"/>
          </p:cNvSpPr>
          <p:nvPr>
            <p:ph type="body" sz="quarter" idx="11" hasCustomPrompt="1"/>
          </p:nvPr>
        </p:nvSpPr>
        <p:spPr>
          <a:xfrm>
            <a:off x="536717" y="3700455"/>
            <a:ext cx="11237655" cy="400110"/>
          </a:xfrm>
          <a:prstGeom prst="rect">
            <a:avLst/>
          </a:prstGeom>
        </p:spPr>
        <p:txBody>
          <a:bodyPr wrap="square">
            <a:spAutoFit/>
          </a:bodyPr>
          <a:lstStyle>
            <a:lvl1pPr marL="0" indent="0" algn="ctr">
              <a:buNone/>
              <a:defRPr sz="2000">
                <a:solidFill>
                  <a:srgbClr val="7F7F7F"/>
                </a:solidFill>
              </a:defRPr>
            </a:lvl1pPr>
          </a:lstStyle>
          <a:p>
            <a:pPr lvl="0"/>
            <a:r>
              <a:rPr lang="en-US" dirty="0" smtClean="0"/>
              <a:t>Subtitle placeholder</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97233660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715" y="2698183"/>
            <a:ext cx="11237664" cy="579646"/>
          </a:xfrm>
          <a:prstGeom prst="rect">
            <a:avLst/>
          </a:prstGeom>
        </p:spPr>
        <p:txBody>
          <a:bodyPr wrap="square" anchor="b" anchorCtr="0">
            <a:spAutoFit/>
          </a:bodyPr>
          <a:lstStyle>
            <a:lvl1pPr marL="0" indent="0" algn="ctr" defTabSz="1088291" rtl="0" eaLnBrk="1" latinLnBrk="0" hangingPunct="1">
              <a:lnSpc>
                <a:spcPts val="3800"/>
              </a:lnSpc>
              <a:buNone/>
              <a:defRPr lang="en-US" sz="5400" kern="1200" baseline="0" dirty="0" smtClean="0">
                <a:solidFill>
                  <a:schemeClr val="tx2"/>
                </a:solidFill>
                <a:latin typeface="+mn-lt"/>
                <a:ea typeface="+mn-ea"/>
                <a:cs typeface="+mn-cs"/>
              </a:defRPr>
            </a:lvl1pPr>
          </a:lstStyle>
          <a:p>
            <a:pPr lvl="0"/>
            <a:r>
              <a:rPr lang="en-US" dirty="0" smtClean="0"/>
              <a:t>One line big statement slide</a:t>
            </a:r>
          </a:p>
        </p:txBody>
      </p:sp>
      <p:sp>
        <p:nvSpPr>
          <p:cNvPr id="4" name="Text Placeholder 3"/>
          <p:cNvSpPr>
            <a:spLocks noGrp="1"/>
          </p:cNvSpPr>
          <p:nvPr>
            <p:ph type="body" sz="quarter" idx="11" hasCustomPrompt="1"/>
          </p:nvPr>
        </p:nvSpPr>
        <p:spPr>
          <a:xfrm>
            <a:off x="536717" y="3278433"/>
            <a:ext cx="11237655" cy="400110"/>
          </a:xfrm>
          <a:prstGeom prst="rect">
            <a:avLst/>
          </a:prstGeom>
        </p:spPr>
        <p:txBody>
          <a:bodyPr wrap="square">
            <a:spAutoFit/>
          </a:bodyPr>
          <a:lstStyle>
            <a:lvl1pPr marL="0" indent="0" algn="ctr">
              <a:buNone/>
              <a:defRPr sz="2000">
                <a:solidFill>
                  <a:srgbClr val="7F7F7F"/>
                </a:solidFill>
              </a:defRPr>
            </a:lvl1pPr>
          </a:lstStyle>
          <a:p>
            <a:pPr lvl="0"/>
            <a:r>
              <a:rPr lang="en-US" dirty="0" smtClean="0"/>
              <a:t>Subtitle placeholder</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86847793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9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820158" y="290515"/>
            <a:ext cx="10551685" cy="5932487"/>
          </a:xfrm>
          <a:prstGeom prst="rect">
            <a:avLst/>
          </a:prstGeom>
        </p:spPr>
        <p:txBody>
          <a:bodyPr/>
          <a:lstStyle>
            <a:lvl1pPr marL="0" indent="0">
              <a:buNone/>
              <a:defRPr baseline="0"/>
            </a:lvl1pPr>
          </a:lstStyle>
          <a:p>
            <a:r>
              <a:rPr lang="en-US" dirty="0" smtClean="0"/>
              <a:t>16:9 Video placeholder</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42225815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3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2139979" y="290515"/>
            <a:ext cx="7912044" cy="5932487"/>
          </a:xfrm>
          <a:prstGeom prst="rect">
            <a:avLst/>
          </a:prstGeom>
        </p:spPr>
        <p:txBody>
          <a:bodyPr/>
          <a:lstStyle>
            <a:lvl1pPr marL="0" indent="0">
              <a:buNone/>
              <a:defRPr baseline="0"/>
            </a:lvl1pPr>
          </a:lstStyle>
          <a:p>
            <a:r>
              <a:rPr lang="en-US" dirty="0" smtClean="0"/>
              <a:t>4:3 Video placeholder</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62285758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4" name="Group 13"/>
          <p:cNvGrpSpPr/>
          <p:nvPr userDrawn="1"/>
        </p:nvGrpSpPr>
        <p:grpSpPr>
          <a:xfrm>
            <a:off x="2807821" y="3658187"/>
            <a:ext cx="6576361" cy="1015663"/>
            <a:chOff x="2788504" y="3921334"/>
            <a:chExt cx="6574649" cy="1015663"/>
          </a:xfrm>
        </p:grpSpPr>
        <p:sp>
          <p:nvSpPr>
            <p:cNvPr id="15" name="TextBox 14"/>
            <p:cNvSpPr txBox="1"/>
            <p:nvPr/>
          </p:nvSpPr>
          <p:spPr>
            <a:xfrm>
              <a:off x="5040863" y="3921334"/>
              <a:ext cx="2107096" cy="1015663"/>
            </a:xfrm>
            <a:prstGeom prst="rect">
              <a:avLst/>
            </a:prstGeom>
            <a:noFill/>
          </p:spPr>
          <p:txBody>
            <a:bodyPr wrap="square" rtlCol="0">
              <a:spAutoFit/>
            </a:bodyPr>
            <a:lstStyle/>
            <a:p>
              <a:pPr algn="ctr" defTabSz="1088291"/>
              <a:r>
                <a:rPr lang="en-US" sz="6000" b="1" dirty="0">
                  <a:solidFill>
                    <a:srgbClr val="00A1E0"/>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rgbClr val="41414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rgbClr val="414141"/>
              </a:solidFill>
              <a:prstDash val="solid"/>
              <a:round/>
              <a:headEnd type="none" w="med" len="med"/>
              <a:tailEnd type="none" w="med" len="med"/>
            </a:ln>
            <a:effectLst/>
          </p:spPr>
        </p:cxnSp>
      </p:grpSp>
      <p:sp>
        <p:nvSpPr>
          <p:cNvPr id="6" name="Text Placeholder 5"/>
          <p:cNvSpPr>
            <a:spLocks noGrp="1"/>
          </p:cNvSpPr>
          <p:nvPr>
            <p:ph type="body" sz="quarter" idx="15" hasCustomPrompt="1"/>
          </p:nvPr>
        </p:nvSpPr>
        <p:spPr>
          <a:xfrm>
            <a:off x="409682" y="4449029"/>
            <a:ext cx="11364697" cy="437932"/>
          </a:xfrm>
          <a:prstGeom prst="rect">
            <a:avLst/>
          </a:prstGeom>
        </p:spPr>
        <p:txBody>
          <a:bodyPr anchor="b" anchorCtr="0"/>
          <a:lstStyle>
            <a:lvl1pPr marL="0" indent="0" algn="ctr">
              <a:buNone/>
              <a:defRPr lang="en-US" sz="2000" kern="1200" baseline="0" dirty="0" smtClean="0">
                <a:solidFill>
                  <a:srgbClr val="7F7F7F"/>
                </a:solidFill>
                <a:latin typeface="+mn-lt"/>
                <a:ea typeface="+mn-ea"/>
                <a:cs typeface="+mn-cs"/>
              </a:defRPr>
            </a:lvl1pPr>
          </a:lstStyle>
          <a:p>
            <a:pPr lvl="0"/>
            <a:r>
              <a:rPr lang="en-US" dirty="0" smtClean="0"/>
              <a:t>Name placeholder, 20pt</a:t>
            </a:r>
          </a:p>
        </p:txBody>
      </p:sp>
      <p:sp>
        <p:nvSpPr>
          <p:cNvPr id="8" name="Text Placeholder 7"/>
          <p:cNvSpPr>
            <a:spLocks noGrp="1"/>
          </p:cNvSpPr>
          <p:nvPr>
            <p:ph type="body" sz="quarter" idx="16" hasCustomPrompt="1"/>
          </p:nvPr>
        </p:nvSpPr>
        <p:spPr>
          <a:xfrm>
            <a:off x="409684" y="4854167"/>
            <a:ext cx="11364697" cy="452438"/>
          </a:xfrm>
          <a:prstGeom prst="rect">
            <a:avLst/>
          </a:prstGeom>
        </p:spPr>
        <p:txBody>
          <a:bodyPr>
            <a:normAutofit/>
          </a:bodyPr>
          <a:lstStyle>
            <a:lvl1pPr marL="0" indent="0" algn="ctr">
              <a:buNone/>
              <a:defRPr lang="en-US" sz="2000" kern="1200" cap="none" spc="50" baseline="0" dirty="0" smtClean="0">
                <a:solidFill>
                  <a:srgbClr val="7F7F7F"/>
                </a:solidFill>
                <a:latin typeface="+mn-lt"/>
                <a:ea typeface="+mn-ea"/>
                <a:cs typeface="+mn-cs"/>
              </a:defRPr>
            </a:lvl1pPr>
          </a:lstStyle>
          <a:p>
            <a:pPr lvl="0"/>
            <a:r>
              <a:rPr lang="en-US" dirty="0" smtClean="0"/>
              <a:t>Company, title placeholder, 20pt</a:t>
            </a:r>
          </a:p>
        </p:txBody>
      </p:sp>
      <p:sp>
        <p:nvSpPr>
          <p:cNvPr id="10" name="Text Placeholder 3"/>
          <p:cNvSpPr>
            <a:spLocks noGrp="1"/>
          </p:cNvSpPr>
          <p:nvPr>
            <p:ph type="body" sz="quarter" idx="14" hasCustomPrompt="1"/>
          </p:nvPr>
        </p:nvSpPr>
        <p:spPr>
          <a:xfrm>
            <a:off x="409682" y="2263137"/>
            <a:ext cx="11364697" cy="1182375"/>
          </a:xfrm>
          <a:prstGeom prst="rect">
            <a:avLst/>
          </a:prstGeom>
        </p:spPr>
        <p:txBody>
          <a:bodyPr wrap="square" anchor="b" anchorCtr="0">
            <a:spAutoFit/>
          </a:bodyPr>
          <a:lstStyle>
            <a:lvl1pPr marL="0" indent="0" algn="ctr">
              <a:lnSpc>
                <a:spcPts val="4200"/>
              </a:lnSpc>
              <a:buNone/>
              <a:defRPr sz="4000" baseline="0"/>
            </a:lvl1pPr>
          </a:lstStyle>
          <a:p>
            <a:pPr lvl="0"/>
            <a:r>
              <a:rPr lang="en-US" dirty="0" smtClean="0"/>
              <a:t>Quote placeholder, sentence case, </a:t>
            </a:r>
            <a:br>
              <a:rPr lang="en-US" dirty="0" smtClean="0"/>
            </a:br>
            <a:r>
              <a:rPr lang="en-US" dirty="0" smtClean="0"/>
              <a:t>center-aligned, 40pt Arial, no quotation marks.</a:t>
            </a:r>
          </a:p>
        </p:txBody>
      </p:sp>
      <p:sp>
        <p:nvSpPr>
          <p:cNvPr id="11"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49327872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er Quote">
    <p:spTree>
      <p:nvGrpSpPr>
        <p:cNvPr id="1" name=""/>
        <p:cNvGrpSpPr/>
        <p:nvPr/>
      </p:nvGrpSpPr>
      <p:grpSpPr>
        <a:xfrm>
          <a:off x="0" y="0"/>
          <a:ext cx="0" cy="0"/>
          <a:chOff x="0" y="0"/>
          <a:chExt cx="0" cy="0"/>
        </a:xfrm>
      </p:grpSpPr>
      <p:grpSp>
        <p:nvGrpSpPr>
          <p:cNvPr id="14" name="Group 13"/>
          <p:cNvGrpSpPr/>
          <p:nvPr userDrawn="1"/>
        </p:nvGrpSpPr>
        <p:grpSpPr>
          <a:xfrm>
            <a:off x="2807821" y="3658187"/>
            <a:ext cx="6576361" cy="1015663"/>
            <a:chOff x="2788504" y="3921334"/>
            <a:chExt cx="6574649" cy="1015663"/>
          </a:xfrm>
        </p:grpSpPr>
        <p:sp>
          <p:nvSpPr>
            <p:cNvPr id="15" name="TextBox 14"/>
            <p:cNvSpPr txBox="1"/>
            <p:nvPr/>
          </p:nvSpPr>
          <p:spPr>
            <a:xfrm>
              <a:off x="5040863" y="3921334"/>
              <a:ext cx="2107096" cy="1015663"/>
            </a:xfrm>
            <a:prstGeom prst="rect">
              <a:avLst/>
            </a:prstGeom>
            <a:noFill/>
            <a:ln w="19050" cap="flat" cmpd="sng" algn="ctr">
              <a:noFill/>
              <a:prstDash val="solid"/>
              <a:round/>
              <a:headEnd type="none" w="med" len="med"/>
              <a:tailEnd type="none" w="med" len="med"/>
            </a:ln>
            <a:effectLst/>
          </p:spPr>
          <p:txBody>
            <a:bodyPr wrap="square" rtlCol="0">
              <a:spAutoFit/>
            </a:bodyPr>
            <a:lstStyle/>
            <a:p>
              <a:pPr algn="ctr" defTabSz="1088291"/>
              <a:r>
                <a:rPr lang="en-US" sz="6000" b="1" dirty="0">
                  <a:solidFill>
                    <a:srgbClr val="00A1E0"/>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rgbClr val="41414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rgbClr val="414141"/>
              </a:solidFill>
              <a:prstDash val="solid"/>
              <a:round/>
              <a:headEnd type="none" w="med" len="med"/>
              <a:tailEnd type="none" w="med" len="med"/>
            </a:ln>
            <a:effectLst/>
          </p:spPr>
        </p:cxnSp>
      </p:grpSp>
      <p:sp>
        <p:nvSpPr>
          <p:cNvPr id="11" name="Text Placeholder 3"/>
          <p:cNvSpPr>
            <a:spLocks noGrp="1"/>
          </p:cNvSpPr>
          <p:nvPr>
            <p:ph type="body" sz="quarter" idx="14" hasCustomPrompt="1"/>
          </p:nvPr>
        </p:nvSpPr>
        <p:spPr>
          <a:xfrm>
            <a:off x="409682" y="2320417"/>
            <a:ext cx="11364697" cy="1125094"/>
          </a:xfrm>
          <a:prstGeom prst="rect">
            <a:avLst/>
          </a:prstGeom>
        </p:spPr>
        <p:txBody>
          <a:bodyPr wrap="square" anchor="b" anchorCtr="0">
            <a:spAutoFit/>
          </a:bodyPr>
          <a:lstStyle>
            <a:lvl1pPr marL="0" indent="0" algn="ctr">
              <a:lnSpc>
                <a:spcPts val="4000"/>
              </a:lnSpc>
              <a:buNone/>
              <a:defRPr sz="3600" baseline="0"/>
            </a:lvl1pPr>
          </a:lstStyle>
          <a:p>
            <a:pPr lvl="0"/>
            <a:r>
              <a:rPr lang="en-US" dirty="0" smtClean="0"/>
              <a:t>Long quote placeholder, sentence case, center-aligned, 36pt Arial, no quotation marks.</a:t>
            </a:r>
          </a:p>
        </p:txBody>
      </p:sp>
      <p:sp>
        <p:nvSpPr>
          <p:cNvPr id="9" name="Text Placeholder 5"/>
          <p:cNvSpPr>
            <a:spLocks noGrp="1"/>
          </p:cNvSpPr>
          <p:nvPr>
            <p:ph type="body" sz="quarter" idx="15" hasCustomPrompt="1"/>
          </p:nvPr>
        </p:nvSpPr>
        <p:spPr>
          <a:xfrm>
            <a:off x="409682" y="4449029"/>
            <a:ext cx="11364697" cy="437932"/>
          </a:xfrm>
          <a:prstGeom prst="rect">
            <a:avLst/>
          </a:prstGeom>
        </p:spPr>
        <p:txBody>
          <a:bodyPr anchor="b" anchorCtr="0"/>
          <a:lstStyle>
            <a:lvl1pPr marL="0" indent="0" algn="ctr">
              <a:buNone/>
              <a:defRPr lang="en-US" sz="2000" kern="1200" baseline="0" dirty="0" smtClean="0">
                <a:solidFill>
                  <a:srgbClr val="7F7F7F"/>
                </a:solidFill>
                <a:latin typeface="+mn-lt"/>
                <a:ea typeface="+mn-ea"/>
                <a:cs typeface="+mn-cs"/>
              </a:defRPr>
            </a:lvl1pPr>
          </a:lstStyle>
          <a:p>
            <a:pPr lvl="0"/>
            <a:r>
              <a:rPr lang="en-US" dirty="0" smtClean="0"/>
              <a:t>Name placeholder, 20pt</a:t>
            </a:r>
          </a:p>
        </p:txBody>
      </p:sp>
      <p:sp>
        <p:nvSpPr>
          <p:cNvPr id="10" name="Text Placeholder 7"/>
          <p:cNvSpPr>
            <a:spLocks noGrp="1"/>
          </p:cNvSpPr>
          <p:nvPr>
            <p:ph type="body" sz="quarter" idx="16" hasCustomPrompt="1"/>
          </p:nvPr>
        </p:nvSpPr>
        <p:spPr>
          <a:xfrm>
            <a:off x="409684" y="4854167"/>
            <a:ext cx="11364697" cy="452438"/>
          </a:xfrm>
          <a:prstGeom prst="rect">
            <a:avLst/>
          </a:prstGeom>
        </p:spPr>
        <p:txBody>
          <a:bodyPr>
            <a:normAutofit/>
          </a:bodyPr>
          <a:lstStyle>
            <a:lvl1pPr marL="0" indent="0" algn="ctr">
              <a:buNone/>
              <a:defRPr lang="en-US" sz="2000" kern="1200" cap="none" spc="50" baseline="0" dirty="0" smtClean="0">
                <a:solidFill>
                  <a:srgbClr val="7F7F7F"/>
                </a:solidFill>
                <a:latin typeface="+mn-lt"/>
                <a:ea typeface="+mn-ea"/>
                <a:cs typeface="+mn-cs"/>
              </a:defRPr>
            </a:lvl1pPr>
          </a:lstStyle>
          <a:p>
            <a:pPr lvl="0"/>
            <a:r>
              <a:rPr lang="en-US" dirty="0" smtClean="0"/>
              <a:t>Company, title placeholder, 20pt</a:t>
            </a:r>
          </a:p>
        </p:txBody>
      </p:sp>
      <p:sp>
        <p:nvSpPr>
          <p:cNvPr id="13"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30916168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gue and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494" y="2638250"/>
            <a:ext cx="8527887" cy="985840"/>
          </a:xfrm>
        </p:spPr>
        <p:txBody>
          <a:bodyPr vert="horz" lIns="91440" tIns="45720" rIns="91440" bIns="45720" rtlCol="0" anchor="b" anchorCtr="0">
            <a:noAutofit/>
          </a:bodyPr>
          <a:lstStyle>
            <a:lvl1pPr>
              <a:defRPr lang="en-US" sz="4000" dirty="0">
                <a:solidFill>
                  <a:schemeClr val="tx2"/>
                </a:solidFill>
              </a:defRPr>
            </a:lvl1pPr>
          </a:lstStyle>
          <a:p>
            <a:pPr lvl="0"/>
            <a:r>
              <a:rPr lang="en-US" dirty="0" smtClean="0"/>
              <a:t>Segue Placeholder, 40pt</a:t>
            </a:r>
            <a:endParaRPr lang="en-US" dirty="0"/>
          </a:p>
        </p:txBody>
      </p:sp>
      <p:sp>
        <p:nvSpPr>
          <p:cNvPr id="4" name="Text Placeholder 6"/>
          <p:cNvSpPr>
            <a:spLocks noGrp="1"/>
          </p:cNvSpPr>
          <p:nvPr>
            <p:ph type="body" sz="quarter" idx="16" hasCustomPrompt="1"/>
          </p:nvPr>
        </p:nvSpPr>
        <p:spPr>
          <a:xfrm>
            <a:off x="3246494" y="3599710"/>
            <a:ext cx="8527887"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5" name="Picture Placeholder 7"/>
          <p:cNvSpPr>
            <a:spLocks noGrp="1"/>
          </p:cNvSpPr>
          <p:nvPr>
            <p:ph type="pic" sz="quarter" idx="11" hasCustomPrompt="1"/>
          </p:nvPr>
        </p:nvSpPr>
        <p:spPr>
          <a:xfrm>
            <a:off x="0" y="2"/>
            <a:ext cx="2432938"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6" name="TextBox 5"/>
          <p:cNvSpPr txBox="1"/>
          <p:nvPr userDrawn="1"/>
        </p:nvSpPr>
        <p:spPr>
          <a:xfrm>
            <a:off x="326496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761252948"/>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966" y="2638250"/>
            <a:ext cx="8544565" cy="985840"/>
          </a:xfrm>
        </p:spPr>
        <p:txBody>
          <a:bodyPr vert="horz" lIns="91440" tIns="45720" rIns="91440" bIns="45720" rtlCol="0" anchor="b" anchorCtr="0">
            <a:noAutofit/>
          </a:bodyPr>
          <a:lstStyle>
            <a:lvl1pPr>
              <a:defRPr lang="en-US" sz="4000" dirty="0">
                <a:solidFill>
                  <a:schemeClr val="tx2"/>
                </a:solidFill>
              </a:defRPr>
            </a:lvl1pPr>
          </a:lstStyle>
          <a:p>
            <a:pPr lvl="0"/>
            <a:r>
              <a:rPr lang="en-US" dirty="0" smtClean="0"/>
              <a:t>Segue Placeholder, 40pt</a:t>
            </a:r>
            <a:endParaRPr lang="en-US" dirty="0"/>
          </a:p>
        </p:txBody>
      </p:sp>
      <p:sp>
        <p:nvSpPr>
          <p:cNvPr id="4" name="Picture Placeholder 7"/>
          <p:cNvSpPr>
            <a:spLocks noGrp="1"/>
          </p:cNvSpPr>
          <p:nvPr>
            <p:ph type="pic" sz="quarter" idx="11" hasCustomPrompt="1"/>
          </p:nvPr>
        </p:nvSpPr>
        <p:spPr>
          <a:xfrm>
            <a:off x="0" y="2"/>
            <a:ext cx="2432938"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6" name="TextBox 5"/>
          <p:cNvSpPr txBox="1"/>
          <p:nvPr userDrawn="1"/>
        </p:nvSpPr>
        <p:spPr>
          <a:xfrm>
            <a:off x="326496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3937191221"/>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Rectangle 2"/>
          <p:cNvSpPr/>
          <p:nvPr userDrawn="1"/>
        </p:nvSpPr>
        <p:spPr>
          <a:xfrm>
            <a:off x="4777228" y="3536577"/>
            <a:ext cx="2637546" cy="353923"/>
          </a:xfrm>
          <a:prstGeom prst="rect">
            <a:avLst/>
          </a:prstGeom>
        </p:spPr>
        <p:txBody>
          <a:bodyPr wrap="none" lIns="91418" tIns="45710" rIns="91418" bIns="45710">
            <a:spAutoFit/>
          </a:bodyPr>
          <a:lstStyle/>
          <a:p>
            <a:pPr algn="ctr" defTabSz="1088291">
              <a:spcBef>
                <a:spcPts val="1800"/>
              </a:spcBef>
              <a:buClr>
                <a:srgbClr val="FFFFFF">
                  <a:lumMod val="50000"/>
                </a:srgbClr>
              </a:buClr>
            </a:pPr>
            <a:r>
              <a:rPr lang="en-US" sz="1700" spc="50" dirty="0">
                <a:solidFill>
                  <a:srgbClr val="000000"/>
                </a:solidFill>
              </a:rPr>
              <a:t>Work better. Live better.</a:t>
            </a:r>
          </a:p>
        </p:txBody>
      </p:sp>
      <p:pic>
        <p:nvPicPr>
          <p:cNvPr id="5" name="Picture 4" descr="Citrix_Logo_Black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7972" y="2908958"/>
            <a:ext cx="1376054" cy="514717"/>
          </a:xfrm>
          <a:prstGeom prst="rect">
            <a:avLst/>
          </a:prstGeom>
        </p:spPr>
      </p:pic>
    </p:spTree>
    <p:extLst>
      <p:ext uri="{BB962C8B-B14F-4D97-AF65-F5344CB8AC3E}">
        <p14:creationId xmlns:p14="http://schemas.microsoft.com/office/powerpoint/2010/main" val="100976366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7" name="Content Placeholder 2"/>
          <p:cNvSpPr>
            <a:spLocks noGrp="1"/>
          </p:cNvSpPr>
          <p:nvPr>
            <p:ph sz="quarter" idx="20" hasCustomPrompt="1"/>
          </p:nvPr>
        </p:nvSpPr>
        <p:spPr>
          <a:xfrm>
            <a:off x="448173" y="1600200"/>
            <a:ext cx="11312729" cy="4526280"/>
          </a:xfrm>
          <a:prstGeom prst="rect">
            <a:avLst/>
          </a:prstGeom>
        </p:spPr>
        <p:txBody>
          <a:bodyPr/>
          <a:lstStyle>
            <a:lvl2pPr marL="461963" indent="-231775">
              <a:buFont typeface="Lucida Grande"/>
              <a:buChar char="–"/>
              <a:defRPr sz="2000"/>
            </a:lvl2pPr>
            <a:lvl3pPr>
              <a:defRPr sz="1800"/>
            </a:lvl3pPr>
            <a:lvl4pPr marL="911225" indent="-231775">
              <a:buFont typeface="Lucida Grande"/>
              <a:buChar cha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41674158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Segue and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494" y="2638250"/>
            <a:ext cx="8527887" cy="985840"/>
          </a:xfrm>
        </p:spPr>
        <p:txBody>
          <a:bodyPr vert="horz" lIns="91440" tIns="45720" rIns="91440" bIns="45720" rtlCol="0" anchor="b" anchorCtr="0">
            <a:noAutofit/>
          </a:bodyPr>
          <a:lstStyle>
            <a:lvl1pPr>
              <a:defRPr lang="en-US" sz="4000" dirty="0">
                <a:solidFill>
                  <a:schemeClr val="accent1"/>
                </a:solidFill>
              </a:defRPr>
            </a:lvl1pPr>
          </a:lstStyle>
          <a:p>
            <a:pPr lvl="0"/>
            <a:r>
              <a:rPr lang="en-US" dirty="0" smtClean="0"/>
              <a:t>Segue Placeholder, 40pt</a:t>
            </a:r>
            <a:endParaRPr lang="en-US" dirty="0"/>
          </a:p>
        </p:txBody>
      </p:sp>
      <p:sp>
        <p:nvSpPr>
          <p:cNvPr id="4" name="Text Placeholder 6"/>
          <p:cNvSpPr>
            <a:spLocks noGrp="1"/>
          </p:cNvSpPr>
          <p:nvPr>
            <p:ph type="body" sz="quarter" idx="16" hasCustomPrompt="1"/>
          </p:nvPr>
        </p:nvSpPr>
        <p:spPr>
          <a:xfrm>
            <a:off x="3246494" y="3599710"/>
            <a:ext cx="8527887"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6" name="TextBox 5"/>
          <p:cNvSpPr txBox="1"/>
          <p:nvPr userDrawn="1"/>
        </p:nvSpPr>
        <p:spPr>
          <a:xfrm>
            <a:off x="3274875" y="6586590"/>
            <a:ext cx="3574475" cy="215444"/>
          </a:xfrm>
          <a:prstGeom prst="rect">
            <a:avLst/>
          </a:prstGeom>
          <a:noFill/>
        </p:spPr>
        <p:txBody>
          <a:bodyPr wrap="square" rtlCol="0">
            <a:spAutoFit/>
          </a:bodyPr>
          <a:lstStyle/>
          <a:p>
            <a:pPr defTabSz="1088291">
              <a:defRPr/>
            </a:pPr>
            <a:r>
              <a:rPr lang="en-US" sz="800" dirty="0">
                <a:solidFill>
                  <a:srgbClr val="FFFFFF"/>
                </a:solidFill>
                <a:ea typeface="Arial"/>
                <a:cs typeface="Arial"/>
              </a:rPr>
              <a:t>© 2015 Citrix | Confidential</a:t>
            </a:r>
          </a:p>
        </p:txBody>
      </p:sp>
      <p:pic>
        <p:nvPicPr>
          <p:cNvPr id="7" name="Picture Placeholder 4" descr="CITRIX_05312014_architect_01528_1400x2100_300_RGB.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32684" cy="6858000"/>
          </a:xfrm>
          <a:prstGeom prst="rect">
            <a:avLst/>
          </a:prstGeom>
        </p:spPr>
      </p:pic>
    </p:spTree>
    <p:extLst>
      <p:ext uri="{BB962C8B-B14F-4D97-AF65-F5344CB8AC3E}">
        <p14:creationId xmlns:p14="http://schemas.microsoft.com/office/powerpoint/2010/main" val="3717074320"/>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Seg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966" y="2638250"/>
            <a:ext cx="8544565" cy="985840"/>
          </a:xfrm>
        </p:spPr>
        <p:txBody>
          <a:bodyPr vert="horz" lIns="91440" tIns="45720" rIns="91440" bIns="45720" rtlCol="0" anchor="b" anchorCtr="0">
            <a:noAutofit/>
          </a:bodyPr>
          <a:lstStyle>
            <a:lvl1pPr>
              <a:defRPr lang="en-US" sz="4000" dirty="0">
                <a:solidFill>
                  <a:srgbClr val="00A1E0"/>
                </a:solidFill>
              </a:defRPr>
            </a:lvl1pPr>
          </a:lstStyle>
          <a:p>
            <a:pPr lvl="0"/>
            <a:r>
              <a:rPr lang="en-US" dirty="0" smtClean="0"/>
              <a:t>Segue Placeholder, 40pt</a:t>
            </a:r>
            <a:endParaRPr lang="en-US" dirty="0"/>
          </a:p>
        </p:txBody>
      </p:sp>
      <p:sp>
        <p:nvSpPr>
          <p:cNvPr id="5" name="TextBox 4"/>
          <p:cNvSpPr txBox="1"/>
          <p:nvPr userDrawn="1"/>
        </p:nvSpPr>
        <p:spPr>
          <a:xfrm>
            <a:off x="3274875" y="6586590"/>
            <a:ext cx="3574475" cy="215444"/>
          </a:xfrm>
          <a:prstGeom prst="rect">
            <a:avLst/>
          </a:prstGeom>
          <a:noFill/>
        </p:spPr>
        <p:txBody>
          <a:bodyPr wrap="square" rtlCol="0">
            <a:spAutoFit/>
          </a:bodyPr>
          <a:lstStyle/>
          <a:p>
            <a:pPr defTabSz="1088291">
              <a:defRPr/>
            </a:pPr>
            <a:r>
              <a:rPr lang="en-US" sz="800" dirty="0">
                <a:solidFill>
                  <a:srgbClr val="FFFFFF"/>
                </a:solidFill>
                <a:ea typeface="Arial"/>
                <a:cs typeface="Arial"/>
              </a:rPr>
              <a:t>© 2015 Citrix | Confidential</a:t>
            </a:r>
          </a:p>
        </p:txBody>
      </p:sp>
      <p:pic>
        <p:nvPicPr>
          <p:cNvPr id="4" name="Picture 3" descr="Citrix15_AT21815_DataCenterIT_pw_2100x1400_300_RGB (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2432684" cy="6858000"/>
          </a:xfrm>
          <a:prstGeom prst="rect">
            <a:avLst/>
          </a:prstGeom>
        </p:spPr>
      </p:pic>
    </p:spTree>
    <p:extLst>
      <p:ext uri="{BB962C8B-B14F-4D97-AF65-F5344CB8AC3E}">
        <p14:creationId xmlns:p14="http://schemas.microsoft.com/office/powerpoint/2010/main" val="1269020644"/>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1" y="228600"/>
            <a:ext cx="11582400" cy="863600"/>
          </a:xfrm>
        </p:spPr>
        <p:txBody>
          <a:bodyPr anchor="t" anchorCtr="0">
            <a:noAutofit/>
          </a:bodyPr>
          <a:lstStyle>
            <a:lvl1pPr>
              <a:defRPr sz="5330" cap="none" spc="-133" baseline="0">
                <a:solidFill>
                  <a:schemeClr val="accent1"/>
                </a:solidFill>
                <a:latin typeface="Segoe UI Light"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101602" y="6586972"/>
            <a:ext cx="1016000" cy="219456"/>
          </a:xfrm>
          <a:prstGeom prst="rect">
            <a:avLst/>
          </a:prstGeom>
        </p:spPr>
        <p:txBody>
          <a:bodyPr/>
          <a:lstStyle/>
          <a:p>
            <a:pPr defTabSz="1211713"/>
            <a:fld id="{D8556E56-BCD3-4981-BA98-3AB9C4EF7216}" type="datetimeFigureOut">
              <a:rPr lang="en-US" sz="1764" smtClean="0">
                <a:solidFill>
                  <a:srgbClr val="292929"/>
                </a:solidFill>
              </a:rPr>
              <a:pPr defTabSz="1211713"/>
              <a:t>10/21/2015</a:t>
            </a:fld>
            <a:endParaRPr lang="en-US" sz="1764" dirty="0">
              <a:solidFill>
                <a:srgbClr val="292929"/>
              </a:solidFill>
            </a:endParaRPr>
          </a:p>
        </p:txBody>
      </p:sp>
      <p:sp>
        <p:nvSpPr>
          <p:cNvPr id="5" name="Footer Placeholder 4"/>
          <p:cNvSpPr>
            <a:spLocks noGrp="1"/>
          </p:cNvSpPr>
          <p:nvPr>
            <p:ph type="ftr" sz="quarter" idx="11"/>
          </p:nvPr>
        </p:nvSpPr>
        <p:spPr>
          <a:xfrm>
            <a:off x="1219201" y="6586972"/>
            <a:ext cx="9753600" cy="219456"/>
          </a:xfrm>
          <a:prstGeom prst="rect">
            <a:avLst/>
          </a:prstGeom>
        </p:spPr>
        <p:txBody>
          <a:bodyPr/>
          <a:lstStyle/>
          <a:p>
            <a:pPr defTabSz="1211713"/>
            <a:endParaRPr lang="en-US" sz="1764" dirty="0">
              <a:solidFill>
                <a:srgbClr val="292929"/>
              </a:solidFill>
            </a:endParaRPr>
          </a:p>
        </p:txBody>
      </p:sp>
      <p:sp>
        <p:nvSpPr>
          <p:cNvPr id="6" name="Slide Number Placeholder 5"/>
          <p:cNvSpPr>
            <a:spLocks noGrp="1"/>
          </p:cNvSpPr>
          <p:nvPr>
            <p:ph type="sldNum" sz="quarter" idx="12"/>
          </p:nvPr>
        </p:nvSpPr>
        <p:spPr>
          <a:xfrm>
            <a:off x="11074401" y="6586972"/>
            <a:ext cx="1016000" cy="363818"/>
          </a:xfrm>
          <a:prstGeom prst="rect">
            <a:avLst/>
          </a:prstGeom>
        </p:spPr>
        <p:txBody>
          <a:bodyPr/>
          <a:lstStyle/>
          <a:p>
            <a:pPr defTabSz="1211713"/>
            <a:fld id="{701EF8F4-3127-4F0B-9FA1-9C31610D72B1}" type="slidenum">
              <a:rPr lang="en-US" sz="1764" smtClean="0">
                <a:solidFill>
                  <a:srgbClr val="292929"/>
                </a:solidFill>
              </a:rPr>
              <a:pPr defTabSz="1211713"/>
              <a:t>‹#›</a:t>
            </a:fld>
            <a:endParaRPr lang="en-US" sz="1764" dirty="0">
              <a:solidFill>
                <a:srgbClr val="292929"/>
              </a:solidFill>
            </a:endParaRPr>
          </a:p>
        </p:txBody>
      </p:sp>
    </p:spTree>
    <p:extLst>
      <p:ext uri="{BB962C8B-B14F-4D97-AF65-F5344CB8AC3E}">
        <p14:creationId xmlns:p14="http://schemas.microsoft.com/office/powerpoint/2010/main" val="1934229169"/>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1088291"/>
            <a:fld id="{F88BB5F9-55E6-49B6-8121-82E15F7C116A}" type="datetimeFigureOut">
              <a:rPr lang="en-US" sz="2100" smtClean="0">
                <a:solidFill>
                  <a:srgbClr val="FFFFFF"/>
                </a:solidFill>
              </a:rPr>
              <a:pPr defTabSz="1088291"/>
              <a:t>10/21/2015</a:t>
            </a:fld>
            <a:endParaRPr lang="en-US" sz="210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1088291"/>
            <a:endParaRPr lang="en-US" sz="2100">
              <a:solidFill>
                <a:srgbClr val="FFFFFF"/>
              </a:solidFill>
            </a:endParaRPr>
          </a:p>
        </p:txBody>
      </p:sp>
      <p:sp>
        <p:nvSpPr>
          <p:cNvPr id="6" name="Slide Number Placeholder 5"/>
          <p:cNvSpPr>
            <a:spLocks noGrp="1"/>
          </p:cNvSpPr>
          <p:nvPr>
            <p:ph type="sldNum" sz="quarter" idx="12"/>
          </p:nvPr>
        </p:nvSpPr>
        <p:spPr/>
        <p:txBody>
          <a:bodyPr/>
          <a:lstStyle/>
          <a:p>
            <a:fld id="{592423EB-D11D-40EF-866F-5A865D5B6A51}" type="slidenum">
              <a:rPr>
                <a:solidFill>
                  <a:srgbClr val="414141"/>
                </a:solidFill>
              </a:rPr>
              <a:pPr/>
              <a:t>‹#›</a:t>
            </a:fld>
            <a:endParaRPr>
              <a:solidFill>
                <a:srgbClr val="414141"/>
              </a:solidFill>
            </a:endParaRPr>
          </a:p>
        </p:txBody>
      </p:sp>
    </p:spTree>
    <p:extLst>
      <p:ext uri="{BB962C8B-B14F-4D97-AF65-F5344CB8AC3E}">
        <p14:creationId xmlns:p14="http://schemas.microsoft.com/office/powerpoint/2010/main" val="1111636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tabLst/>
              <a:defRPr>
                <a:solidFill>
                  <a:srgbClr val="4D4F53"/>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2"/>
          </p:nvPr>
        </p:nvSpPr>
        <p:spPr>
          <a:xfrm>
            <a:off x="-1" y="6408959"/>
            <a:ext cx="731428" cy="461633"/>
          </a:xfrm>
          <a:prstGeom prst="rect">
            <a:avLst/>
          </a:prstGeom>
        </p:spPr>
        <p:txBody>
          <a:bodyPr lIns="121888" tIns="60944" rIns="121888" bIns="60944"/>
          <a:lstStyle>
            <a:lvl1pPr>
              <a:defRPr sz="1100"/>
            </a:lvl1pPr>
          </a:lstStyle>
          <a:p>
            <a:pPr eaLnBrk="0" fontAlgn="base" hangingPunct="0">
              <a:spcBef>
                <a:spcPct val="0"/>
              </a:spcBef>
              <a:spcAft>
                <a:spcPct val="0"/>
              </a:spcAft>
            </a:pPr>
            <a:r>
              <a:rPr smtClean="0">
                <a:solidFill>
                  <a:srgbClr val="414141"/>
                </a:solidFill>
              </a:rPr>
              <a:t>Page </a:t>
            </a:r>
            <a:fld id="{6E8C7BDD-EF70-493B-802D-5E1A4C88F269}" type="slidenum">
              <a:rPr smtClean="0">
                <a:solidFill>
                  <a:srgbClr val="414141"/>
                </a:solidFill>
              </a:rPr>
              <a:pPr eaLnBrk="0" fontAlgn="base" hangingPunct="0">
                <a:spcBef>
                  <a:spcPct val="0"/>
                </a:spcBef>
                <a:spcAft>
                  <a:spcPct val="0"/>
                </a:spcAft>
              </a:pPr>
              <a:t>‹#›</a:t>
            </a:fld>
            <a:endParaRPr dirty="0">
              <a:solidFill>
                <a:srgbClr val="414141"/>
              </a:solidFill>
            </a:endParaRPr>
          </a:p>
        </p:txBody>
      </p:sp>
      <p:sp>
        <p:nvSpPr>
          <p:cNvPr id="5" name="Content Placeholder 4"/>
          <p:cNvSpPr>
            <a:spLocks noGrp="1"/>
          </p:cNvSpPr>
          <p:nvPr>
            <p:ph sz="quarter" idx="13"/>
          </p:nvPr>
        </p:nvSpPr>
        <p:spPr>
          <a:xfrm>
            <a:off x="529170" y="1764036"/>
            <a:ext cx="11154833" cy="43878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9057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444775" y="3250984"/>
            <a:ext cx="7472568" cy="646331"/>
          </a:xfrm>
          <a:prstGeom prst="rect">
            <a:avLst/>
          </a:prstGeom>
        </p:spPr>
        <p:txBody>
          <a:bodyPr wrap="square" anchor="b" anchorCtr="0">
            <a:spAutoFit/>
          </a:bodyPr>
          <a:lstStyle>
            <a:lvl1pPr marL="0" indent="0">
              <a:buNone/>
              <a:defRPr sz="3600">
                <a:solidFill>
                  <a:schemeClr val="tx2"/>
                </a:solidFill>
              </a:defRPr>
            </a:lvl1pPr>
          </a:lstStyle>
          <a:p>
            <a:pPr lvl="0"/>
            <a:r>
              <a:rPr lang="en-US" dirty="0" smtClean="0"/>
              <a:t>Presentation Title Placeholder</a:t>
            </a:r>
          </a:p>
        </p:txBody>
      </p:sp>
      <p:sp>
        <p:nvSpPr>
          <p:cNvPr id="15" name="Text Placeholder 11"/>
          <p:cNvSpPr>
            <a:spLocks noGrp="1"/>
          </p:cNvSpPr>
          <p:nvPr>
            <p:ph type="body" sz="quarter" idx="12" hasCustomPrompt="1"/>
          </p:nvPr>
        </p:nvSpPr>
        <p:spPr>
          <a:xfrm>
            <a:off x="444277" y="4484152"/>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Presenter placeholder</a:t>
            </a:r>
          </a:p>
        </p:txBody>
      </p:sp>
      <p:sp>
        <p:nvSpPr>
          <p:cNvPr id="16" name="Text Placeholder 5"/>
          <p:cNvSpPr>
            <a:spLocks noGrp="1"/>
          </p:cNvSpPr>
          <p:nvPr>
            <p:ph type="body" sz="quarter" idx="13" hasCustomPrompt="1"/>
          </p:nvPr>
        </p:nvSpPr>
        <p:spPr>
          <a:xfrm>
            <a:off x="444277" y="3886991"/>
            <a:ext cx="7460234" cy="310341"/>
          </a:xfrm>
          <a:prstGeom prst="rect">
            <a:avLst/>
          </a:prstGeom>
        </p:spPr>
        <p:txBody>
          <a:bodyPr wrap="square" anchor="t" anchorCtr="0">
            <a:spAutoFit/>
          </a:bodyPr>
          <a:lstStyle>
            <a:lvl1pPr marL="0" indent="0" algn="l" defTabSz="1088291" rtl="0" eaLnBrk="1" latinLnBrk="0" hangingPunct="1">
              <a:lnSpc>
                <a:spcPts val="1700"/>
              </a:lnSpc>
              <a:buNone/>
              <a:defRPr lang="en-US" sz="2000" kern="1200" cap="none" spc="0" baseline="0" dirty="0" smtClean="0">
                <a:solidFill>
                  <a:srgbClr val="7F7F7F"/>
                </a:solidFill>
                <a:latin typeface="+mn-lt"/>
                <a:ea typeface="+mn-ea"/>
                <a:cs typeface="+mn-cs"/>
              </a:defRPr>
            </a:lvl1pPr>
          </a:lstStyle>
          <a:p>
            <a:pPr marL="0" marR="0" lvl="0" indent="0" algn="l" defTabSz="1088291" rtl="0" eaLnBrk="1" fontAlgn="auto" latinLnBrk="0" hangingPunct="1">
              <a:lnSpc>
                <a:spcPts val="17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lumMod val="50000"/>
                  </a:srgbClr>
                </a:solidFill>
                <a:effectLst/>
                <a:uLnTx/>
                <a:uFillTx/>
                <a:latin typeface="Arial"/>
                <a:ea typeface="+mn-ea"/>
                <a:cs typeface="+mn-cs"/>
              </a:rPr>
              <a:t>Subtitle placeholder</a:t>
            </a:r>
          </a:p>
        </p:txBody>
      </p:sp>
      <p:sp>
        <p:nvSpPr>
          <p:cNvPr id="17" name="Text Placeholder 11"/>
          <p:cNvSpPr>
            <a:spLocks noGrp="1"/>
          </p:cNvSpPr>
          <p:nvPr>
            <p:ph type="body" sz="quarter" idx="16" hasCustomPrompt="1"/>
          </p:nvPr>
        </p:nvSpPr>
        <p:spPr>
          <a:xfrm>
            <a:off x="444277" y="4811233"/>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Title placeholder</a:t>
            </a:r>
          </a:p>
        </p:txBody>
      </p:sp>
      <p:sp>
        <p:nvSpPr>
          <p:cNvPr id="18" name="Text Placeholder 11"/>
          <p:cNvSpPr>
            <a:spLocks noGrp="1"/>
          </p:cNvSpPr>
          <p:nvPr>
            <p:ph type="body" sz="quarter" idx="17" hasCustomPrompt="1"/>
          </p:nvPr>
        </p:nvSpPr>
        <p:spPr>
          <a:xfrm>
            <a:off x="444277" y="5149701"/>
            <a:ext cx="7460234" cy="369332"/>
          </a:xfrm>
          <a:prstGeom prst="rect">
            <a:avLst/>
          </a:prstGeo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bg2"/>
                </a:solidFill>
                <a:latin typeface="+mj-lt"/>
                <a:ea typeface="+mn-ea"/>
                <a:cs typeface="Arial" pitchFamily="34" charset="0"/>
              </a:defRPr>
            </a:lvl1pPr>
          </a:lstStyle>
          <a:p>
            <a:pPr marL="0" marR="0" lvl="0" indent="0" algn="l" defTabSz="1088291" rtl="0" eaLnBrk="1" fontAlgn="auto" latinLnBrk="0" hangingPunct="1">
              <a:lnSpc>
                <a:spcPct val="100000"/>
              </a:lnSpc>
              <a:spcBef>
                <a:spcPct val="0"/>
              </a:spcBef>
              <a:spcAft>
                <a:spcPct val="0"/>
              </a:spcAft>
              <a:buClr>
                <a:srgbClr val="000000">
                  <a:lumMod val="65000"/>
                </a:srgbClr>
              </a:buClr>
              <a:buSzTx/>
              <a:buFont typeface="Times" pitchFamily="1" charset="0"/>
              <a:buNone/>
              <a:tabLst/>
              <a:defRPr/>
            </a:pPr>
            <a:r>
              <a:rPr kumimoji="0" lang="en-US" sz="1800" b="0" i="0" u="none" strike="noStrike" kern="1200" cap="none" spc="0" normalizeH="0" baseline="0" noProof="0" dirty="0" smtClean="0">
                <a:ln>
                  <a:noFill/>
                </a:ln>
                <a:solidFill>
                  <a:srgbClr val="000000">
                    <a:lumMod val="50000"/>
                  </a:srgbClr>
                </a:solidFill>
                <a:effectLst/>
                <a:uLnTx/>
                <a:uFillTx/>
                <a:latin typeface="Arial"/>
                <a:ea typeface="+mn-ea"/>
                <a:cs typeface="Arial" pitchFamily="34" charset="0"/>
              </a:rPr>
              <a:t>Date placeholder</a:t>
            </a:r>
          </a:p>
        </p:txBody>
      </p:sp>
      <p:pic>
        <p:nvPicPr>
          <p:cNvPr id="9" name="Picture 8" descr="Citrix_Logo_Black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7809" y="1933458"/>
            <a:ext cx="1376054" cy="514717"/>
          </a:xfrm>
          <a:prstGeom prst="rect">
            <a:avLst/>
          </a:prstGeom>
        </p:spPr>
      </p:pic>
      <p:sp>
        <p:nvSpPr>
          <p:cNvPr id="12" name="Picture Placeholder 7"/>
          <p:cNvSpPr>
            <a:spLocks noGrp="1"/>
          </p:cNvSpPr>
          <p:nvPr>
            <p:ph type="pic" sz="quarter" idx="11" hasCustomPrompt="1"/>
          </p:nvPr>
        </p:nvSpPr>
        <p:spPr>
          <a:xfrm>
            <a:off x="8130119" y="2"/>
            <a:ext cx="406188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13" name="TextBox 12"/>
          <p:cNvSpPr txBox="1"/>
          <p:nvPr userDrawn="1"/>
        </p:nvSpPr>
        <p:spPr>
          <a:xfrm>
            <a:off x="430106" y="6586591"/>
            <a:ext cx="4350051" cy="215444"/>
          </a:xfrm>
          <a:prstGeom prst="rect">
            <a:avLst/>
          </a:prstGeom>
          <a:noFill/>
        </p:spPr>
        <p:txBody>
          <a:bodyPr wrap="square" rtlCol="0">
            <a:spAutoFit/>
          </a:bodyPr>
          <a:lstStyle/>
          <a:p>
            <a:pPr defTabSz="1088291">
              <a:defRPr/>
            </a:pPr>
            <a:r>
              <a:rPr lang="en-US" sz="800" dirty="0">
                <a:solidFill>
                  <a:srgbClr val="414141"/>
                </a:solidFill>
              </a:rPr>
              <a:t> </a:t>
            </a:r>
            <a:r>
              <a:rPr lang="en-US" sz="800" kern="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1494254021"/>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39900" cy="985840"/>
          </a:xfrm>
        </p:spPr>
        <p:txBody>
          <a:bodyPr/>
          <a:lstStyle/>
          <a:p>
            <a:r>
              <a:rPr lang="en-US" dirty="0" smtClean="0"/>
              <a:t>Click to Edit Title</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511326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7" name="Content Placeholder 2"/>
          <p:cNvSpPr>
            <a:spLocks noGrp="1"/>
          </p:cNvSpPr>
          <p:nvPr>
            <p:ph sz="quarter" idx="20" hasCustomPrompt="1"/>
          </p:nvPr>
        </p:nvSpPr>
        <p:spPr>
          <a:xfrm>
            <a:off x="448173" y="1600200"/>
            <a:ext cx="11312729" cy="4526280"/>
          </a:xfrm>
          <a:prstGeom prst="rect">
            <a:avLst/>
          </a:prstGeom>
        </p:spPr>
        <p:txBody>
          <a:bodyPr/>
          <a:lstStyle>
            <a:lvl2pPr marL="461963" indent="-231775">
              <a:buFont typeface="Lucida Grande"/>
              <a:buChar char="–"/>
              <a:defRPr sz="2000"/>
            </a:lvl2pPr>
            <a:lvl3pPr>
              <a:defRPr sz="1800"/>
            </a:lvl3pPr>
            <a:lvl4pPr marL="911225" indent="-231775">
              <a:buFont typeface="Lucida Grande"/>
              <a:buChar cha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90721552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9" name="Content Placeholder 2"/>
          <p:cNvSpPr>
            <a:spLocks noGrp="1"/>
          </p:cNvSpPr>
          <p:nvPr>
            <p:ph sz="quarter" idx="20" hasCustomPrompt="1"/>
          </p:nvPr>
        </p:nvSpPr>
        <p:spPr>
          <a:xfrm>
            <a:off x="448173" y="1600200"/>
            <a:ext cx="5535086"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0" name="Content Placeholder 2"/>
          <p:cNvSpPr>
            <a:spLocks noGrp="1"/>
          </p:cNvSpPr>
          <p:nvPr>
            <p:ph sz="quarter" idx="21" hasCustomPrompt="1"/>
          </p:nvPr>
        </p:nvSpPr>
        <p:spPr>
          <a:xfrm>
            <a:off x="6228444" y="1600200"/>
            <a:ext cx="5533561"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6219983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9" name="Content Placeholder 2"/>
          <p:cNvSpPr>
            <a:spLocks noGrp="1"/>
          </p:cNvSpPr>
          <p:nvPr>
            <p:ph sz="quarter" idx="20" hasCustomPrompt="1"/>
          </p:nvPr>
        </p:nvSpPr>
        <p:spPr>
          <a:xfrm>
            <a:off x="448173" y="2667000"/>
            <a:ext cx="5535086" cy="34594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0" name="Content Placeholder 2"/>
          <p:cNvSpPr>
            <a:spLocks noGrp="1"/>
          </p:cNvSpPr>
          <p:nvPr>
            <p:ph sz="quarter" idx="21" hasCustomPrompt="1"/>
          </p:nvPr>
        </p:nvSpPr>
        <p:spPr>
          <a:xfrm>
            <a:off x="6228444" y="2667000"/>
            <a:ext cx="5533561" cy="34594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a:solidFill>
                  <a:srgbClr val="414141"/>
                </a:solidFill>
              </a:rPr>
              <a:pPr/>
              <a:t>‹#›</a:t>
            </a:fld>
            <a:endParaRPr dirty="0">
              <a:solidFill>
                <a:srgbClr val="414141"/>
              </a:solidFill>
            </a:endParaRPr>
          </a:p>
        </p:txBody>
      </p:sp>
      <p:sp>
        <p:nvSpPr>
          <p:cNvPr id="4" name="Text Placeholder 3"/>
          <p:cNvSpPr>
            <a:spLocks noGrp="1"/>
          </p:cNvSpPr>
          <p:nvPr>
            <p:ph type="body" sz="quarter" idx="22" hasCustomPrompt="1"/>
          </p:nvPr>
        </p:nvSpPr>
        <p:spPr>
          <a:xfrm>
            <a:off x="447792" y="1600200"/>
            <a:ext cx="5535467" cy="889000"/>
          </a:xfrm>
        </p:spPr>
        <p:txBody>
          <a:bodyPr anchor="ctr"/>
          <a:lstStyle>
            <a:lvl1pPr marL="0" indent="0" algn="ctr">
              <a:buFontTx/>
              <a:buNone/>
              <a:defRPr/>
            </a:lvl1pPr>
          </a:lstStyle>
          <a:p>
            <a:pPr lvl="0"/>
            <a:r>
              <a:rPr lang="en-US" dirty="0" smtClean="0"/>
              <a:t>Heading</a:t>
            </a:r>
            <a:endParaRPr lang="en-US" dirty="0"/>
          </a:p>
        </p:txBody>
      </p:sp>
      <p:sp>
        <p:nvSpPr>
          <p:cNvPr id="8" name="Text Placeholder 3"/>
          <p:cNvSpPr>
            <a:spLocks noGrp="1"/>
          </p:cNvSpPr>
          <p:nvPr>
            <p:ph type="body" sz="quarter" idx="23" hasCustomPrompt="1"/>
          </p:nvPr>
        </p:nvSpPr>
        <p:spPr>
          <a:xfrm>
            <a:off x="6228444" y="1600200"/>
            <a:ext cx="5535467" cy="889000"/>
          </a:xfrm>
        </p:spPr>
        <p:txBody>
          <a:bodyPr anchor="ctr"/>
          <a:lstStyle>
            <a:lvl1pPr marL="0" indent="0" algn="ctr">
              <a:buFontTx/>
              <a:buNone/>
              <a:defRPr/>
            </a:lvl1pPr>
          </a:lstStyle>
          <a:p>
            <a:pPr lvl="0"/>
            <a:r>
              <a:rPr lang="en-US" dirty="0" smtClean="0"/>
              <a:t>Heading</a:t>
            </a:r>
            <a:endParaRPr lang="en-US" dirty="0"/>
          </a:p>
        </p:txBody>
      </p:sp>
    </p:spTree>
    <p:extLst>
      <p:ext uri="{BB962C8B-B14F-4D97-AF65-F5344CB8AC3E}">
        <p14:creationId xmlns:p14="http://schemas.microsoft.com/office/powerpoint/2010/main" val="48161085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9" name="Content Placeholder 2"/>
          <p:cNvSpPr>
            <a:spLocks noGrp="1"/>
          </p:cNvSpPr>
          <p:nvPr>
            <p:ph sz="quarter" idx="20" hasCustomPrompt="1"/>
          </p:nvPr>
        </p:nvSpPr>
        <p:spPr>
          <a:xfrm>
            <a:off x="448173" y="1600200"/>
            <a:ext cx="5535086"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0" name="Content Placeholder 2"/>
          <p:cNvSpPr>
            <a:spLocks noGrp="1"/>
          </p:cNvSpPr>
          <p:nvPr>
            <p:ph sz="quarter" idx="21" hasCustomPrompt="1"/>
          </p:nvPr>
        </p:nvSpPr>
        <p:spPr>
          <a:xfrm>
            <a:off x="6228444" y="1600200"/>
            <a:ext cx="5533561" cy="45262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45923488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3738" y="78828"/>
            <a:ext cx="11314074" cy="985840"/>
          </a:xfrm>
        </p:spPr>
        <p:txBody>
          <a:bodyPr/>
          <a:lstStyle/>
          <a:p>
            <a:r>
              <a:rPr lang="en-US" dirty="0" smtClean="0"/>
              <a:t>Click to Edit Title</a:t>
            </a:r>
            <a:endParaRPr lang="en-US" dirty="0"/>
          </a:p>
        </p:txBody>
      </p:sp>
      <p:sp>
        <p:nvSpPr>
          <p:cNvPr id="3" name="Text Placeholder 6"/>
          <p:cNvSpPr>
            <a:spLocks noGrp="1"/>
          </p:cNvSpPr>
          <p:nvPr>
            <p:ph type="body" sz="quarter" idx="16" hasCustomPrompt="1"/>
          </p:nvPr>
        </p:nvSpPr>
        <p:spPr>
          <a:xfrm>
            <a:off x="443738" y="1033138"/>
            <a:ext cx="11314074"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19720799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lvl1pPr>
              <a:defRPr baseline="0"/>
            </a:lvl1pPr>
          </a:lstStyle>
          <a:p>
            <a:r>
              <a:rPr lang="en-US" dirty="0" smtClean="0"/>
              <a:t>Click to Edit Title</a:t>
            </a:r>
            <a:endParaRPr lang="en-US" dirty="0"/>
          </a:p>
        </p:txBody>
      </p:sp>
      <p:sp>
        <p:nvSpPr>
          <p:cNvPr id="3" name="Text Placeholder 6"/>
          <p:cNvSpPr>
            <a:spLocks noGrp="1"/>
          </p:cNvSpPr>
          <p:nvPr>
            <p:ph type="body" sz="quarter" idx="16" hasCustomPrompt="1"/>
          </p:nvPr>
        </p:nvSpPr>
        <p:spPr>
          <a:xfrm>
            <a:off x="448173" y="1033138"/>
            <a:ext cx="11312729"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7" name="Content Placeholder 2"/>
          <p:cNvSpPr>
            <a:spLocks noGrp="1"/>
          </p:cNvSpPr>
          <p:nvPr>
            <p:ph sz="quarter" idx="20" hasCustomPrompt="1"/>
          </p:nvPr>
        </p:nvSpPr>
        <p:spPr>
          <a:xfrm>
            <a:off x="448176" y="1874575"/>
            <a:ext cx="11323031" cy="4251325"/>
          </a:xfrm>
          <a:prstGeom prst="rect">
            <a:avLst/>
          </a:prstGeom>
        </p:spPr>
        <p:txBody>
          <a:bodyPr/>
          <a:lstStyle>
            <a:lvl2pPr marL="461963" indent="-231775">
              <a:buFont typeface="Lucida Grande"/>
              <a:buChar char="–"/>
              <a:defRPr sz="2000"/>
            </a:lvl2pPr>
            <a:lvl3pPr>
              <a:defRPr sz="1800"/>
            </a:lvl3pPr>
            <a:lvl4pPr marL="911225" indent="-231775">
              <a:buFont typeface="Lucida Grande"/>
              <a:buChar cha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07630816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and Subtit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5" y="78828"/>
            <a:ext cx="11319072" cy="985840"/>
          </a:xfrm>
        </p:spPr>
        <p:txBody>
          <a:bodyPr/>
          <a:lstStyle/>
          <a:p>
            <a:r>
              <a:rPr lang="en-US" dirty="0" smtClean="0"/>
              <a:t>Click to Edit Title</a:t>
            </a:r>
            <a:endParaRPr lang="en-US" dirty="0"/>
          </a:p>
        </p:txBody>
      </p:sp>
      <p:sp>
        <p:nvSpPr>
          <p:cNvPr id="10" name="Text Placeholder 6"/>
          <p:cNvSpPr>
            <a:spLocks noGrp="1"/>
          </p:cNvSpPr>
          <p:nvPr>
            <p:ph type="body" sz="quarter" idx="16" hasCustomPrompt="1"/>
          </p:nvPr>
        </p:nvSpPr>
        <p:spPr>
          <a:xfrm>
            <a:off x="448175" y="1033138"/>
            <a:ext cx="11319072"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3" name="Content Placeholder 2"/>
          <p:cNvSpPr>
            <a:spLocks noGrp="1"/>
          </p:cNvSpPr>
          <p:nvPr>
            <p:ph sz="quarter" idx="20" hasCustomPrompt="1"/>
          </p:nvPr>
        </p:nvSpPr>
        <p:spPr>
          <a:xfrm>
            <a:off x="448173" y="1875103"/>
            <a:ext cx="5535086" cy="425196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5" name="Content Placeholder 2"/>
          <p:cNvSpPr>
            <a:spLocks noGrp="1"/>
          </p:cNvSpPr>
          <p:nvPr>
            <p:ph sz="quarter" idx="21" hasCustomPrompt="1"/>
          </p:nvPr>
        </p:nvSpPr>
        <p:spPr>
          <a:xfrm>
            <a:off x="6228444" y="1876376"/>
            <a:ext cx="5533561" cy="4251960"/>
          </a:xfrm>
          <a:prstGeom prst="rect">
            <a:avLst/>
          </a:prstGeom>
        </p:spPr>
        <p:txBody>
          <a:bodyPr/>
          <a:lstStyle>
            <a:lvl1pPr marL="230188" indent="-230188">
              <a:defRPr/>
            </a:lvl1pPr>
            <a:lvl3pPr marL="461963" indent="-231775">
              <a:buFont typeface="Lucida Grande"/>
              <a:buChar char="–"/>
              <a:defRPr/>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46000788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lti-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8173" y="78828"/>
            <a:ext cx="11314074" cy="985840"/>
          </a:xfrm>
        </p:spPr>
        <p:txBody>
          <a:bodyPr/>
          <a:lstStyle/>
          <a:p>
            <a:r>
              <a:rPr lang="en-US" dirty="0" smtClean="0"/>
              <a:t>Click to Edit Title</a:t>
            </a:r>
            <a:endParaRPr lang="en-US" dirty="0"/>
          </a:p>
        </p:txBody>
      </p:sp>
      <p:sp>
        <p:nvSpPr>
          <p:cNvPr id="12" name="Content Placeholder 2"/>
          <p:cNvSpPr>
            <a:spLocks noGrp="1"/>
          </p:cNvSpPr>
          <p:nvPr>
            <p:ph sz="quarter" idx="20" hasCustomPrompt="1"/>
          </p:nvPr>
        </p:nvSpPr>
        <p:spPr>
          <a:xfrm>
            <a:off x="448176" y="1600200"/>
            <a:ext cx="3615297" cy="4526280"/>
          </a:xfrm>
          <a:prstGeom prst="rect">
            <a:avLst/>
          </a:prstGeom>
        </p:spPr>
        <p:txBody>
          <a:bodyPr/>
          <a:lstStyle>
            <a:lvl3pPr marL="447675" indent="-223838">
              <a:buFont typeface="Lucida Grande"/>
              <a:buChar char="–"/>
              <a:defRPr sz="2000"/>
            </a:lvl3pPr>
            <a:lvl5pPr marL="690563" indent="-2428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3" name="Content Placeholder 2"/>
          <p:cNvSpPr>
            <a:spLocks noGrp="1"/>
          </p:cNvSpPr>
          <p:nvPr>
            <p:ph sz="quarter" idx="21" hasCustomPrompt="1"/>
          </p:nvPr>
        </p:nvSpPr>
        <p:spPr>
          <a:xfrm>
            <a:off x="4268757" y="1600200"/>
            <a:ext cx="7502448" cy="4527550"/>
          </a:xfrm>
          <a:prstGeom prst="rect">
            <a:avLst/>
          </a:prstGeom>
        </p:spPr>
        <p:txBody>
          <a:bodyPr/>
          <a:lstStyle>
            <a:lvl3pPr marL="447675" indent="-223838">
              <a:buFont typeface="Lucida Grande"/>
              <a:buChar char="–"/>
              <a:defRPr sz="2000"/>
            </a:lvl3pPr>
            <a:lvl5pPr marL="690563" indent="-2428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43829267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Image and Sub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3" y="78828"/>
            <a:ext cx="11317269" cy="985840"/>
          </a:xfrm>
        </p:spPr>
        <p:txBody>
          <a:bodyPr/>
          <a:lstStyle/>
          <a:p>
            <a:r>
              <a:rPr lang="en-US" dirty="0" smtClean="0"/>
              <a:t>Click to Edit Title</a:t>
            </a:r>
            <a:endParaRPr lang="en-US" dirty="0"/>
          </a:p>
        </p:txBody>
      </p:sp>
      <p:sp>
        <p:nvSpPr>
          <p:cNvPr id="4" name="Text Placeholder 3"/>
          <p:cNvSpPr>
            <a:spLocks noGrp="1"/>
          </p:cNvSpPr>
          <p:nvPr>
            <p:ph type="body" sz="quarter" idx="19" hasCustomPrompt="1"/>
          </p:nvPr>
        </p:nvSpPr>
        <p:spPr>
          <a:xfrm>
            <a:off x="448174" y="3937253"/>
            <a:ext cx="5575165" cy="2194560"/>
          </a:xfrm>
          <a:prstGeom prst="rect">
            <a:avLst/>
          </a:prstGeom>
        </p:spPr>
        <p:txBody>
          <a:bodyPr/>
          <a:lstStyle>
            <a:lvl1pPr>
              <a:defRPr sz="2400">
                <a:solidFill>
                  <a:schemeClr val="bg2"/>
                </a:solidFill>
              </a:defRPr>
            </a:lvl1pPr>
            <a:lvl2pPr>
              <a:defRPr sz="1800"/>
            </a:lvl2pPr>
            <a:lvl3pPr marL="452438" indent="-215900">
              <a:buFont typeface="Lucida Grande"/>
              <a:buChar char="–"/>
              <a:defRPr sz="2000">
                <a:solidFill>
                  <a:schemeClr val="bg2"/>
                </a:solidFill>
              </a:defRPr>
            </a:lvl3pPr>
            <a:lvl5pPr marL="688975" indent="-236538">
              <a:defRPr sz="1800">
                <a:solidFill>
                  <a:schemeClr val="bg2"/>
                </a:solidFill>
              </a:defRPr>
            </a:lvl5pPr>
            <a:lvl6pPr marL="911225" indent="-231775">
              <a:buFont typeface="Lucida Grande"/>
              <a:buChar char="–"/>
              <a:defRPr sz="1600">
                <a:solidFill>
                  <a:schemeClr val="bg2"/>
                </a:solidFill>
              </a:defRPr>
            </a:lvl6pPr>
            <a:lvl7pPr marL="1141413" indent="-230188">
              <a:buFont typeface="Lucida Grande"/>
              <a:buChar char="–"/>
              <a:defRPr sz="1600">
                <a:solidFill>
                  <a:schemeClr val="bg2"/>
                </a:solidFill>
              </a:defRPr>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1" name="Text Placeholder 3"/>
          <p:cNvSpPr>
            <a:spLocks noGrp="1"/>
          </p:cNvSpPr>
          <p:nvPr>
            <p:ph type="body" sz="quarter" idx="20" hasCustomPrompt="1"/>
          </p:nvPr>
        </p:nvSpPr>
        <p:spPr>
          <a:xfrm>
            <a:off x="6007473" y="3937253"/>
            <a:ext cx="5759536" cy="2194560"/>
          </a:xfrm>
          <a:prstGeom prst="rect">
            <a:avLst/>
          </a:prstGeom>
        </p:spPr>
        <p:txBody>
          <a:bodyPr/>
          <a:lstStyle>
            <a:lvl1pPr>
              <a:defRPr sz="2400">
                <a:solidFill>
                  <a:schemeClr val="bg2"/>
                </a:solidFill>
              </a:defRPr>
            </a:lvl1pPr>
            <a:lvl2pPr>
              <a:defRPr sz="1800"/>
            </a:lvl2pPr>
            <a:lvl3pPr marL="679450" indent="-217488">
              <a:buFont typeface="Lucida Grande"/>
              <a:buChar char="–"/>
              <a:defRPr sz="2000">
                <a:solidFill>
                  <a:schemeClr val="bg2"/>
                </a:solidFill>
              </a:defRPr>
            </a:lvl3pPr>
            <a:lvl5pPr marL="903288" indent="-214313">
              <a:defRPr sz="1800">
                <a:solidFill>
                  <a:schemeClr val="bg2"/>
                </a:solidFill>
              </a:defRPr>
            </a:lvl5pPr>
            <a:lvl6pPr marL="1141413" indent="-238125">
              <a:buFont typeface="Lucida Grande"/>
              <a:buChar char="–"/>
              <a:tabLst/>
              <a:defRPr sz="1600">
                <a:solidFill>
                  <a:schemeClr val="bg2"/>
                </a:solidFill>
              </a:defRPr>
            </a:lvl6pPr>
            <a:lvl7pPr marL="1377950" indent="-236538">
              <a:buFont typeface="Lucida Grande"/>
              <a:buChar char="–"/>
              <a:defRPr sz="1600">
                <a:solidFill>
                  <a:schemeClr val="bg2"/>
                </a:solidFill>
              </a:defRPr>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3" name="Picture Placeholder 2"/>
          <p:cNvSpPr>
            <a:spLocks noGrp="1"/>
          </p:cNvSpPr>
          <p:nvPr>
            <p:ph type="pic" sz="quarter" idx="21" hasCustomPrompt="1"/>
          </p:nvPr>
        </p:nvSpPr>
        <p:spPr>
          <a:xfrm>
            <a:off x="448173" y="1600200"/>
            <a:ext cx="5573258" cy="2194560"/>
          </a:xfrm>
          <a:prstGeom prst="rect">
            <a:avLst/>
          </a:prstGeom>
        </p:spPr>
        <p:txBody>
          <a:bodyPr/>
          <a:lstStyle>
            <a:lvl1pPr marL="0" indent="0">
              <a:buNone/>
              <a:defRPr sz="1600" baseline="0">
                <a:solidFill>
                  <a:schemeClr val="bg2"/>
                </a:solidFill>
              </a:defRPr>
            </a:lvl1pPr>
          </a:lstStyle>
          <a:p>
            <a:r>
              <a:rPr lang="en-US" dirty="0" smtClean="0"/>
              <a:t>Use this box as a guideline for proper image placement.  Place your image on top and align to box.</a:t>
            </a:r>
          </a:p>
          <a:p>
            <a:endParaRPr lang="en-US" dirty="0" smtClean="0"/>
          </a:p>
        </p:txBody>
      </p:sp>
      <p:sp>
        <p:nvSpPr>
          <p:cNvPr id="8" name="Picture Placeholder 2"/>
          <p:cNvSpPr>
            <a:spLocks noGrp="1"/>
          </p:cNvSpPr>
          <p:nvPr>
            <p:ph type="pic" sz="quarter" idx="22" hasCustomPrompt="1"/>
          </p:nvPr>
        </p:nvSpPr>
        <p:spPr>
          <a:xfrm>
            <a:off x="6009139" y="1600200"/>
            <a:ext cx="5767643" cy="2194560"/>
          </a:xfrm>
          <a:prstGeom prst="rect">
            <a:avLst/>
          </a:prstGeo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sz="1600">
                <a:solidFill>
                  <a:schemeClr val="bg2"/>
                </a:solidFill>
              </a:defRPr>
            </a:lvl1pPr>
          </a:lstStyle>
          <a:p>
            <a:r>
              <a:rPr lang="en-US" dirty="0" smtClean="0"/>
              <a:t>Use this box as a guideline for proper image placement. Place your image on top and align to box.</a:t>
            </a:r>
          </a:p>
          <a:p>
            <a:endParaRPr lang="en-US" dirty="0"/>
          </a:p>
        </p:txBody>
      </p:sp>
      <p:sp>
        <p:nvSpPr>
          <p:cNvPr id="10"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700902100"/>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rategic Featur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71440" y="2511558"/>
            <a:ext cx="7716247" cy="1714315"/>
          </a:xfrm>
          <a:prstGeom prst="rect">
            <a:avLst/>
          </a:prstGeom>
        </p:spPr>
        <p:txBody>
          <a:bodyPr wrap="square" anchor="ctr" anchorCtr="0">
            <a:spAutoFit/>
          </a:bodyPr>
          <a:lstStyle>
            <a:lvl1pPr marL="236538" indent="-236538">
              <a:defRPr/>
            </a:lvl1pPr>
            <a:lvl3pPr marL="461963" indent="-231775">
              <a:buFont typeface="Lucida Grande"/>
              <a:buChar char="–"/>
              <a:defRPr sz="2000"/>
            </a:lvl3pPr>
            <a:lvl5pPr marL="688975" indent="-23653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Content Placeholder 6"/>
          <p:cNvSpPr>
            <a:spLocks noGrp="1"/>
          </p:cNvSpPr>
          <p:nvPr>
            <p:ph sz="quarter" idx="14" hasCustomPrompt="1"/>
          </p:nvPr>
        </p:nvSpPr>
        <p:spPr>
          <a:xfrm>
            <a:off x="469190" y="2192114"/>
            <a:ext cx="3383237" cy="1993281"/>
          </a:xfrm>
          <a:prstGeom prst="rect">
            <a:avLst/>
          </a:prstGeom>
        </p:spPr>
        <p:txBody>
          <a:bodyPr wrap="square" anchor="ctr" anchorCtr="0">
            <a:spAutoFit/>
          </a:bodyPr>
          <a:lstStyle>
            <a:lvl1pPr marL="0" indent="0" algn="l">
              <a:lnSpc>
                <a:spcPts val="3700"/>
              </a:lnSpc>
              <a:buNone/>
              <a:defRPr sz="3200">
                <a:solidFill>
                  <a:schemeClr val="bg2"/>
                </a:solidFill>
              </a:defRPr>
            </a:lvl1pPr>
          </a:lstStyle>
          <a:p>
            <a:pPr lvl="0"/>
            <a:r>
              <a:rPr lang="en-US" dirty="0" smtClean="0"/>
              <a:t>Title and </a:t>
            </a:r>
            <a:br>
              <a:rPr lang="en-US" dirty="0" smtClean="0"/>
            </a:br>
            <a:r>
              <a:rPr lang="en-US" dirty="0" smtClean="0"/>
              <a:t>Content Slide, </a:t>
            </a:r>
            <a:br>
              <a:rPr lang="en-US" dirty="0" smtClean="0"/>
            </a:br>
            <a:r>
              <a:rPr lang="en-US" dirty="0" smtClean="0"/>
              <a:t>Sentence Case, </a:t>
            </a:r>
            <a:br>
              <a:rPr lang="en-US" dirty="0" smtClean="0"/>
            </a:br>
            <a:r>
              <a:rPr lang="en-US" dirty="0" smtClean="0"/>
              <a:t>Left-aligned</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07129868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duct Positionin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237876" y="3631396"/>
            <a:ext cx="7716247" cy="461665"/>
          </a:xfrm>
          <a:prstGeom prst="rect">
            <a:avLst/>
          </a:prstGeom>
        </p:spPr>
        <p:txBody>
          <a:bodyPr wrap="square" anchor="t" anchorCtr="0">
            <a:spAutoFit/>
          </a:bodyPr>
          <a:lstStyle>
            <a:lvl1pPr marL="0" indent="0" algn="ctr">
              <a:spcBef>
                <a:spcPts val="0"/>
              </a:spcBef>
              <a:buNone/>
              <a:defRPr sz="2400" baseline="0"/>
            </a:lvl1pPr>
            <a:lvl3pPr marL="461963" indent="-231775">
              <a:defRPr/>
            </a:lvl3pPr>
          </a:lstStyle>
          <a:p>
            <a:pPr lvl="0"/>
            <a:r>
              <a:rPr lang="en-US" dirty="0" smtClean="0"/>
              <a:t>Click to edit text</a:t>
            </a:r>
          </a:p>
        </p:txBody>
      </p:sp>
      <p:sp>
        <p:nvSpPr>
          <p:cNvPr id="8" name="Picture Placeholder 2"/>
          <p:cNvSpPr>
            <a:spLocks noGrp="1"/>
          </p:cNvSpPr>
          <p:nvPr>
            <p:ph type="pic" sz="quarter" idx="15"/>
          </p:nvPr>
        </p:nvSpPr>
        <p:spPr>
          <a:xfrm>
            <a:off x="3766993" y="2501409"/>
            <a:ext cx="4658013" cy="720295"/>
          </a:xfrm>
        </p:spPr>
        <p:txBody>
          <a:bodyPr anchor="ctr"/>
          <a:lstStyle>
            <a:lvl1pPr marL="0" indent="0" algn="ctr">
              <a:buNone/>
              <a:defRPr/>
            </a:lvl1pPr>
          </a:lstStyle>
          <a:p>
            <a:r>
              <a:rPr lang="en-US" smtClean="0"/>
              <a:t>Click icon to add picture</a:t>
            </a:r>
            <a:endParaRPr lang="en-US" dirty="0"/>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85329652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36716" y="3145590"/>
            <a:ext cx="3533107" cy="566822"/>
          </a:xfrm>
          <a:prstGeom prst="rect">
            <a:avLst/>
          </a:prstGeom>
        </p:spPr>
        <p:txBody>
          <a:bodyPr wrap="square" anchor="ctr" anchorCtr="0">
            <a:spAutoFit/>
          </a:bodyPr>
          <a:lstStyle>
            <a:lvl1pPr marL="0" indent="0" algn="l">
              <a:lnSpc>
                <a:spcPts val="3700"/>
              </a:lnSpc>
              <a:buNone/>
              <a:defRPr sz="4000">
                <a:solidFill>
                  <a:srgbClr val="00A1E0"/>
                </a:solidFill>
              </a:defRPr>
            </a:lvl1pPr>
          </a:lstStyle>
          <a:p>
            <a:pPr lvl="0"/>
            <a:r>
              <a:rPr lang="en-US" dirty="0" smtClean="0"/>
              <a:t>Agenda</a:t>
            </a:r>
          </a:p>
        </p:txBody>
      </p:sp>
      <p:sp>
        <p:nvSpPr>
          <p:cNvPr id="4" name="Text Placeholder 4"/>
          <p:cNvSpPr>
            <a:spLocks noGrp="1"/>
          </p:cNvSpPr>
          <p:nvPr>
            <p:ph type="body" sz="quarter" idx="10" hasCustomPrompt="1"/>
          </p:nvPr>
        </p:nvSpPr>
        <p:spPr>
          <a:xfrm>
            <a:off x="4170750" y="2511558"/>
            <a:ext cx="7717031" cy="1714315"/>
          </a:xfrm>
          <a:prstGeom prst="rect">
            <a:avLst/>
          </a:prstGeom>
        </p:spPr>
        <p:txBody>
          <a:bodyPr wrap="square" anchor="ctr" anchorCtr="0">
            <a:spAutoFit/>
          </a:bodyPr>
          <a:lstStyle>
            <a:lvl3pPr marL="452438" indent="-215900">
              <a:buFont typeface="Lucida Grande"/>
              <a:buChar char="–"/>
              <a:defRPr sz="2000"/>
            </a:lvl3pPr>
            <a:lvl5pPr marL="688975" indent="-279400">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73582826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33771670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mall Text and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254022" y="2"/>
            <a:ext cx="7937980" cy="6857999"/>
          </a:xfrm>
          <a:prstGeom prst="rect">
            <a:avLst/>
          </a:prstGeo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a:lvl1pPr>
          </a:lstStyle>
          <a:p>
            <a:r>
              <a:rPr lang="en-US" dirty="0" smtClean="0"/>
              <a:t>Use this box as a guideline for proper image placement.  Place your image on top and align to box.</a:t>
            </a:r>
          </a:p>
          <a:p>
            <a:endParaRPr lang="en-US" dirty="0"/>
          </a:p>
        </p:txBody>
      </p:sp>
      <p:sp>
        <p:nvSpPr>
          <p:cNvPr id="3" name="Text Placeholder 2"/>
          <p:cNvSpPr>
            <a:spLocks noGrp="1"/>
          </p:cNvSpPr>
          <p:nvPr>
            <p:ph type="body" sz="quarter" idx="12" hasCustomPrompt="1"/>
          </p:nvPr>
        </p:nvSpPr>
        <p:spPr>
          <a:xfrm>
            <a:off x="448174" y="2214565"/>
            <a:ext cx="3660140" cy="2060575"/>
          </a:xfrm>
          <a:prstGeom prst="rect">
            <a:avLst/>
          </a:prstGeom>
        </p:spPr>
        <p:txBody>
          <a:bodyPr anchor="ctr" anchorCtr="0"/>
          <a:lstStyle>
            <a:lvl1pPr marL="0" indent="0">
              <a:buNone/>
              <a:defRPr sz="3200"/>
            </a:lvl1pPr>
          </a:lstStyle>
          <a:p>
            <a:pPr lvl="0"/>
            <a:r>
              <a:rPr lang="en-US" dirty="0" smtClean="0"/>
              <a:t>Photo slide, 32pt, use for short sentences not bullets.</a:t>
            </a:r>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6" name="TextBox 5"/>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424783868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p>
            <a:r>
              <a:rPr lang="en-US" dirty="0" smtClean="0"/>
              <a:t>Click to Edit Title</a:t>
            </a:r>
            <a:endParaRPr lang="en-US" dirty="0"/>
          </a:p>
        </p:txBody>
      </p:sp>
      <p:sp>
        <p:nvSpPr>
          <p:cNvPr id="9" name="Content Placeholder 2"/>
          <p:cNvSpPr>
            <a:spLocks noGrp="1"/>
          </p:cNvSpPr>
          <p:nvPr>
            <p:ph sz="quarter" idx="20" hasCustomPrompt="1"/>
          </p:nvPr>
        </p:nvSpPr>
        <p:spPr>
          <a:xfrm>
            <a:off x="448173" y="2667000"/>
            <a:ext cx="5535086" cy="34594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0" name="Content Placeholder 2"/>
          <p:cNvSpPr>
            <a:spLocks noGrp="1"/>
          </p:cNvSpPr>
          <p:nvPr>
            <p:ph sz="quarter" idx="21" hasCustomPrompt="1"/>
          </p:nvPr>
        </p:nvSpPr>
        <p:spPr>
          <a:xfrm>
            <a:off x="6228444" y="2667000"/>
            <a:ext cx="5533561" cy="345948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a:solidFill>
                  <a:srgbClr val="414141"/>
                </a:solidFill>
              </a:rPr>
              <a:pPr/>
              <a:t>‹#›</a:t>
            </a:fld>
            <a:endParaRPr dirty="0">
              <a:solidFill>
                <a:srgbClr val="414141"/>
              </a:solidFill>
            </a:endParaRPr>
          </a:p>
        </p:txBody>
      </p:sp>
      <p:sp>
        <p:nvSpPr>
          <p:cNvPr id="4" name="Text Placeholder 3"/>
          <p:cNvSpPr>
            <a:spLocks noGrp="1"/>
          </p:cNvSpPr>
          <p:nvPr>
            <p:ph type="body" sz="quarter" idx="22" hasCustomPrompt="1"/>
          </p:nvPr>
        </p:nvSpPr>
        <p:spPr>
          <a:xfrm>
            <a:off x="447792" y="1600200"/>
            <a:ext cx="5535467" cy="889000"/>
          </a:xfrm>
        </p:spPr>
        <p:txBody>
          <a:bodyPr anchor="ctr"/>
          <a:lstStyle>
            <a:lvl1pPr marL="0" indent="0" algn="ctr">
              <a:buFontTx/>
              <a:buNone/>
              <a:defRPr/>
            </a:lvl1pPr>
          </a:lstStyle>
          <a:p>
            <a:pPr lvl="0"/>
            <a:r>
              <a:rPr lang="en-US" dirty="0" smtClean="0"/>
              <a:t>Heading</a:t>
            </a:r>
            <a:endParaRPr lang="en-US" dirty="0"/>
          </a:p>
        </p:txBody>
      </p:sp>
      <p:sp>
        <p:nvSpPr>
          <p:cNvPr id="8" name="Text Placeholder 3"/>
          <p:cNvSpPr>
            <a:spLocks noGrp="1"/>
          </p:cNvSpPr>
          <p:nvPr>
            <p:ph type="body" sz="quarter" idx="23" hasCustomPrompt="1"/>
          </p:nvPr>
        </p:nvSpPr>
        <p:spPr>
          <a:xfrm>
            <a:off x="6228444" y="1600200"/>
            <a:ext cx="5535467" cy="889000"/>
          </a:xfrm>
        </p:spPr>
        <p:txBody>
          <a:bodyPr anchor="ctr"/>
          <a:lstStyle>
            <a:lvl1pPr marL="0" indent="0" algn="ctr">
              <a:buFontTx/>
              <a:buNone/>
              <a:defRPr/>
            </a:lvl1pPr>
          </a:lstStyle>
          <a:p>
            <a:pPr lvl="0"/>
            <a:r>
              <a:rPr lang="en-US" dirty="0" smtClean="0"/>
              <a:t>Heading</a:t>
            </a:r>
            <a:endParaRPr lang="en-US" dirty="0"/>
          </a:p>
        </p:txBody>
      </p:sp>
    </p:spTree>
    <p:extLst>
      <p:ext uri="{BB962C8B-B14F-4D97-AF65-F5344CB8AC3E}">
        <p14:creationId xmlns:p14="http://schemas.microsoft.com/office/powerpoint/2010/main" val="2927683798"/>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arge Text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8130119" y="2"/>
            <a:ext cx="406188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5" name="Text Placeholder 2"/>
          <p:cNvSpPr>
            <a:spLocks noGrp="1"/>
          </p:cNvSpPr>
          <p:nvPr>
            <p:ph type="body" sz="quarter" idx="12" hasCustomPrompt="1"/>
          </p:nvPr>
        </p:nvSpPr>
        <p:spPr>
          <a:xfrm>
            <a:off x="448174" y="2952463"/>
            <a:ext cx="7469164" cy="584776"/>
          </a:xfrm>
          <a:prstGeom prst="rect">
            <a:avLst/>
          </a:prstGeom>
        </p:spPr>
        <p:txBody>
          <a:bodyPr vert="horz" wrap="square" lIns="91440" tIns="45720" rIns="91440" bIns="45720" rtlCol="0" anchor="ctr">
            <a:spAutoFit/>
          </a:bodyPr>
          <a:lstStyle>
            <a:lvl1pPr marL="0" indent="0">
              <a:buNone/>
              <a:defRPr lang="en-US" sz="3200" dirty="0" smtClean="0">
                <a:solidFill>
                  <a:schemeClr val="bg2"/>
                </a:solidFill>
                <a:effectLst/>
                <a:latin typeface="+mj-lt"/>
                <a:ea typeface="+mj-ea"/>
                <a:cs typeface="Arial" pitchFamily="34" charset="0"/>
              </a:defRPr>
            </a:lvl1pPr>
          </a:lstStyle>
          <a:p>
            <a:pPr lvl="0">
              <a:spcBef>
                <a:spcPct val="0"/>
              </a:spcBef>
              <a:tabLst>
                <a:tab pos="2000250" algn="l"/>
              </a:tabLst>
            </a:pPr>
            <a:r>
              <a:rPr lang="en-US" dirty="0" smtClean="0"/>
              <a:t>Photo slide, 32pt</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7" name="TextBox 6"/>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307910347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and Photo">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4" y="78828"/>
            <a:ext cx="7527980" cy="985840"/>
          </a:xfrm>
        </p:spPr>
        <p:txBody>
          <a:bodyPr/>
          <a:lstStyle/>
          <a:p>
            <a:r>
              <a:rPr lang="en-US" dirty="0" smtClean="0"/>
              <a:t>Click To Edit Title</a:t>
            </a:r>
            <a:endParaRPr lang="en-US" dirty="0"/>
          </a:p>
        </p:txBody>
      </p:sp>
      <p:sp>
        <p:nvSpPr>
          <p:cNvPr id="10" name="Text Placeholder 5"/>
          <p:cNvSpPr>
            <a:spLocks noGrp="1"/>
          </p:cNvSpPr>
          <p:nvPr>
            <p:ph type="body" sz="quarter" idx="18" hasCustomPrompt="1"/>
          </p:nvPr>
        </p:nvSpPr>
        <p:spPr>
          <a:xfrm>
            <a:off x="448174" y="1600199"/>
            <a:ext cx="7529886" cy="4526280"/>
          </a:xfrm>
          <a:prstGeom prst="rect">
            <a:avLst/>
          </a:prstGeom>
        </p:spPr>
        <p:txBody>
          <a:bodyPr/>
          <a:lstStyle>
            <a:lvl3pPr marL="452438" indent="-215900">
              <a:buFont typeface="Lucida Grande"/>
              <a:buChar char="–"/>
              <a:defRPr sz="2000"/>
            </a:lvl3pPr>
            <a:lvl5pPr marL="688975" indent="-23653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9" name="Picture Placeholder 7"/>
          <p:cNvSpPr>
            <a:spLocks noGrp="1"/>
          </p:cNvSpPr>
          <p:nvPr>
            <p:ph type="pic" sz="quarter" idx="11" hasCustomPrompt="1"/>
          </p:nvPr>
        </p:nvSpPr>
        <p:spPr>
          <a:xfrm>
            <a:off x="8131135" y="2"/>
            <a:ext cx="4015833"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7"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11" name="TextBox 10"/>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423803872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haded Text and Full Im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09681" y="1677988"/>
            <a:ext cx="11364698" cy="3529012"/>
          </a:xfrm>
          <a:prstGeom prst="rect">
            <a:avLst/>
          </a:prstGeom>
          <a:gradFill>
            <a:gsLst>
              <a:gs pos="49578">
                <a:srgbClr val="050505">
                  <a:alpha val="60000"/>
                </a:srgbClr>
              </a:gs>
              <a:gs pos="67000">
                <a:srgbClr val="050505">
                  <a:alpha val="50000"/>
                </a:srgbClr>
              </a:gs>
              <a:gs pos="36000">
                <a:srgbClr val="050505">
                  <a:alpha val="50000"/>
                </a:srgbClr>
              </a:gs>
              <a:gs pos="0">
                <a:srgbClr val="050505">
                  <a:alpha val="0"/>
                </a:srgbClr>
              </a:gs>
              <a:gs pos="100000">
                <a:srgbClr val="050505">
                  <a:alpha val="0"/>
                </a:srgbClr>
              </a:gs>
            </a:gsLst>
            <a:lin ang="0" scaled="0"/>
          </a:gradFill>
          <a:ln w="9525" cap="flat" cmpd="sng" algn="ctr">
            <a:no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normAutofit/>
          </a:bodyPr>
          <a:lstStyle>
            <a:lvl1pPr marL="0" indent="0" algn="ctr">
              <a:lnSpc>
                <a:spcPts val="4300"/>
              </a:lnSpc>
              <a:buNone/>
              <a:defRPr lang="en-US" sz="4000" baseline="0" dirty="0" smtClean="0">
                <a:solidFill>
                  <a:srgbClr val="FFFFFF"/>
                </a:solidFill>
                <a:latin typeface="Arial" charset="0"/>
                <a:cs typeface="Arial" charset="0"/>
              </a:defRPr>
            </a:lvl1pPr>
          </a:lstStyle>
          <a:p>
            <a:pPr marL="0" lvl="0" algn="ctr" defTabSz="1461590" fontAlgn="base">
              <a:spcBef>
                <a:spcPct val="0"/>
              </a:spcBef>
              <a:spcAft>
                <a:spcPct val="0"/>
              </a:spcAft>
            </a:pPr>
            <a:r>
              <a:rPr lang="en-US" dirty="0" smtClean="0"/>
              <a:t>Text over large photo placeholder. </a:t>
            </a:r>
            <a:br>
              <a:rPr lang="en-US" dirty="0" smtClean="0"/>
            </a:br>
            <a:r>
              <a:rPr lang="en-US" dirty="0" smtClean="0"/>
              <a:t>Use with sentences not bullets. Place full </a:t>
            </a:r>
            <a:br>
              <a:rPr lang="en-US" dirty="0" smtClean="0"/>
            </a:br>
            <a:r>
              <a:rPr lang="en-US" dirty="0" smtClean="0"/>
              <a:t>bleed photo behind text.</a:t>
            </a:r>
          </a:p>
        </p:txBody>
      </p:sp>
      <p:sp>
        <p:nvSpPr>
          <p:cNvPr id="3" name="TextBox 2"/>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140464965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hoto Grid">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6109656" y="0"/>
            <a:ext cx="6109783" cy="3429000"/>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5" name="Picture Placeholder 7"/>
          <p:cNvSpPr>
            <a:spLocks noGrp="1"/>
          </p:cNvSpPr>
          <p:nvPr>
            <p:ph type="pic" sz="quarter" idx="12" hasCustomPrompt="1"/>
          </p:nvPr>
        </p:nvSpPr>
        <p:spPr>
          <a:xfrm>
            <a:off x="6109656" y="3429000"/>
            <a:ext cx="6109783" cy="3444870"/>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7" name="Picture Placeholder 7"/>
          <p:cNvSpPr>
            <a:spLocks noGrp="1"/>
          </p:cNvSpPr>
          <p:nvPr>
            <p:ph type="pic" sz="quarter" idx="14" hasCustomPrompt="1"/>
          </p:nvPr>
        </p:nvSpPr>
        <p:spPr>
          <a:xfrm>
            <a:off x="0" y="3435726"/>
            <a:ext cx="6118929"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10" name="Text Placeholder 8"/>
          <p:cNvSpPr>
            <a:spLocks noGrp="1"/>
          </p:cNvSpPr>
          <p:nvPr>
            <p:ph type="body" sz="quarter" idx="15" hasCustomPrompt="1"/>
          </p:nvPr>
        </p:nvSpPr>
        <p:spPr>
          <a:xfrm>
            <a:off x="465793" y="1066801"/>
            <a:ext cx="5241703" cy="1230313"/>
          </a:xfrm>
        </p:spPr>
        <p:txBody>
          <a:bodyPr anchor="ctr"/>
          <a:lstStyle>
            <a:lvl1pPr marL="0" indent="0" algn="l">
              <a:buNone/>
              <a:defRPr sz="2800"/>
            </a:lvl1pPr>
          </a:lstStyle>
          <a:p>
            <a:pPr lvl="0"/>
            <a:r>
              <a:rPr lang="en-US" dirty="0" smtClean="0"/>
              <a:t>Click to edit text</a:t>
            </a:r>
          </a:p>
        </p:txBody>
      </p:sp>
      <p:sp>
        <p:nvSpPr>
          <p:cNvPr id="6" name="TextBox 5"/>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06890102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oto Grid 2">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6109656" y="0"/>
            <a:ext cx="6109783"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5" name="Picture Placeholder 7"/>
          <p:cNvSpPr>
            <a:spLocks noGrp="1"/>
          </p:cNvSpPr>
          <p:nvPr>
            <p:ph type="pic" sz="quarter" idx="12" hasCustomPrompt="1"/>
          </p:nvPr>
        </p:nvSpPr>
        <p:spPr>
          <a:xfrm>
            <a:off x="6109656" y="3421615"/>
            <a:ext cx="6109783" cy="3438144"/>
          </a:xfrm>
          <a:prstGeom prst="rect">
            <a:avLst/>
          </a:prstGeom>
          <a:ln w="12700" cmpd="sng">
            <a:noFill/>
          </a:ln>
        </p:spPr>
        <p:txBody>
          <a:bodyPr/>
          <a:lstStyle>
            <a:lvl1pPr marL="0" indent="0">
              <a:buNone/>
              <a:defRPr/>
            </a:lvl1pPr>
          </a:lstStyle>
          <a:p>
            <a:r>
              <a:rPr lang="en-US" dirty="0" smtClean="0"/>
              <a:t>Use this box as a guideline for proper image placement.  Place your image on top and align to box.</a:t>
            </a:r>
          </a:p>
        </p:txBody>
      </p:sp>
      <p:sp>
        <p:nvSpPr>
          <p:cNvPr id="10" name="Text Placeholder 8"/>
          <p:cNvSpPr>
            <a:spLocks noGrp="1"/>
          </p:cNvSpPr>
          <p:nvPr>
            <p:ph type="body" sz="quarter" idx="15" hasCustomPrompt="1"/>
          </p:nvPr>
        </p:nvSpPr>
        <p:spPr>
          <a:xfrm>
            <a:off x="381099" y="1066801"/>
            <a:ext cx="5241703" cy="1230313"/>
          </a:xfrm>
        </p:spPr>
        <p:txBody>
          <a:bodyPr anchor="t"/>
          <a:lstStyle>
            <a:lvl1pPr marL="0" indent="0" algn="l">
              <a:buNone/>
              <a:defRPr sz="2400"/>
            </a:lvl1pPr>
          </a:lstStyle>
          <a:p>
            <a:pPr lvl="0"/>
            <a:r>
              <a:rPr lang="en-US" dirty="0" smtClean="0"/>
              <a:t>Click to edit text</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
        <p:nvSpPr>
          <p:cNvPr id="7" name="TextBox 6"/>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404363781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715" y="2517477"/>
            <a:ext cx="11237664" cy="1182375"/>
          </a:xfrm>
          <a:prstGeom prst="rect">
            <a:avLst/>
          </a:prstGeom>
        </p:spPr>
        <p:txBody>
          <a:bodyPr wrap="square" anchor="b" anchorCtr="0">
            <a:spAutoFit/>
          </a:bodyPr>
          <a:lstStyle>
            <a:lvl1pPr marL="0" indent="0" algn="ctr" defTabSz="1088291" rtl="0" eaLnBrk="1" latinLnBrk="0" hangingPunct="1">
              <a:lnSpc>
                <a:spcPts val="4200"/>
              </a:lnSpc>
              <a:buNone/>
              <a:defRPr lang="en-US" sz="4000" kern="1200" dirty="0" smtClean="0">
                <a:solidFill>
                  <a:schemeClr val="tx2"/>
                </a:solidFill>
                <a:latin typeface="+mn-lt"/>
                <a:ea typeface="+mn-ea"/>
                <a:cs typeface="+mn-cs"/>
              </a:defRPr>
            </a:lvl1pPr>
          </a:lstStyle>
          <a:p>
            <a:pPr lvl="0"/>
            <a:r>
              <a:rPr lang="en-US" dirty="0" smtClean="0"/>
              <a:t>Big statement slide,</a:t>
            </a:r>
            <a:br>
              <a:rPr lang="en-US" dirty="0" smtClean="0"/>
            </a:br>
            <a:r>
              <a:rPr lang="en-US" dirty="0" smtClean="0"/>
              <a:t>sentence case</a:t>
            </a:r>
          </a:p>
        </p:txBody>
      </p:sp>
      <p:sp>
        <p:nvSpPr>
          <p:cNvPr id="4" name="Text Placeholder 3"/>
          <p:cNvSpPr>
            <a:spLocks noGrp="1"/>
          </p:cNvSpPr>
          <p:nvPr>
            <p:ph type="body" sz="quarter" idx="11" hasCustomPrompt="1"/>
          </p:nvPr>
        </p:nvSpPr>
        <p:spPr>
          <a:xfrm>
            <a:off x="536717" y="3700455"/>
            <a:ext cx="11237655" cy="400110"/>
          </a:xfrm>
          <a:prstGeom prst="rect">
            <a:avLst/>
          </a:prstGeom>
        </p:spPr>
        <p:txBody>
          <a:bodyPr wrap="square">
            <a:spAutoFit/>
          </a:bodyPr>
          <a:lstStyle>
            <a:lvl1pPr marL="0" indent="0" algn="ctr">
              <a:buNone/>
              <a:defRPr sz="2000">
                <a:solidFill>
                  <a:srgbClr val="7F7F7F"/>
                </a:solidFill>
              </a:defRPr>
            </a:lvl1pPr>
          </a:lstStyle>
          <a:p>
            <a:pPr lvl="0"/>
            <a:r>
              <a:rPr lang="en-US" dirty="0" smtClean="0"/>
              <a:t>Subtitle placeholder</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36530940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715" y="2698183"/>
            <a:ext cx="11237664" cy="579646"/>
          </a:xfrm>
          <a:prstGeom prst="rect">
            <a:avLst/>
          </a:prstGeom>
        </p:spPr>
        <p:txBody>
          <a:bodyPr wrap="square" anchor="b" anchorCtr="0">
            <a:spAutoFit/>
          </a:bodyPr>
          <a:lstStyle>
            <a:lvl1pPr marL="0" indent="0" algn="ctr" defTabSz="1088291" rtl="0" eaLnBrk="1" latinLnBrk="0" hangingPunct="1">
              <a:lnSpc>
                <a:spcPts val="3800"/>
              </a:lnSpc>
              <a:buNone/>
              <a:defRPr lang="en-US" sz="5400" kern="1200" baseline="0" dirty="0" smtClean="0">
                <a:solidFill>
                  <a:schemeClr val="tx2"/>
                </a:solidFill>
                <a:latin typeface="+mn-lt"/>
                <a:ea typeface="+mn-ea"/>
                <a:cs typeface="+mn-cs"/>
              </a:defRPr>
            </a:lvl1pPr>
          </a:lstStyle>
          <a:p>
            <a:pPr lvl="0"/>
            <a:r>
              <a:rPr lang="en-US" dirty="0" smtClean="0"/>
              <a:t>One line big statement slide</a:t>
            </a:r>
          </a:p>
        </p:txBody>
      </p:sp>
      <p:sp>
        <p:nvSpPr>
          <p:cNvPr id="4" name="Text Placeholder 3"/>
          <p:cNvSpPr>
            <a:spLocks noGrp="1"/>
          </p:cNvSpPr>
          <p:nvPr>
            <p:ph type="body" sz="quarter" idx="11" hasCustomPrompt="1"/>
          </p:nvPr>
        </p:nvSpPr>
        <p:spPr>
          <a:xfrm>
            <a:off x="536717" y="3278433"/>
            <a:ext cx="11237655" cy="400110"/>
          </a:xfrm>
          <a:prstGeom prst="rect">
            <a:avLst/>
          </a:prstGeom>
        </p:spPr>
        <p:txBody>
          <a:bodyPr wrap="square">
            <a:spAutoFit/>
          </a:bodyPr>
          <a:lstStyle>
            <a:lvl1pPr marL="0" indent="0" algn="ctr">
              <a:buNone/>
              <a:defRPr sz="2000">
                <a:solidFill>
                  <a:srgbClr val="7F7F7F"/>
                </a:solidFill>
              </a:defRPr>
            </a:lvl1pPr>
          </a:lstStyle>
          <a:p>
            <a:pPr lvl="0"/>
            <a:r>
              <a:rPr lang="en-US" dirty="0" smtClean="0"/>
              <a:t>Subtitle placeholder</a:t>
            </a:r>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31415189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9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820158" y="290515"/>
            <a:ext cx="10551685" cy="5932487"/>
          </a:xfrm>
          <a:prstGeom prst="rect">
            <a:avLst/>
          </a:prstGeom>
        </p:spPr>
        <p:txBody>
          <a:bodyPr/>
          <a:lstStyle>
            <a:lvl1pPr marL="0" indent="0">
              <a:buNone/>
              <a:defRPr baseline="0"/>
            </a:lvl1pPr>
          </a:lstStyle>
          <a:p>
            <a:r>
              <a:rPr lang="en-US" dirty="0" smtClean="0"/>
              <a:t>16:9 Video placeholder</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83708829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2139979" y="290515"/>
            <a:ext cx="7912044" cy="5932487"/>
          </a:xfrm>
          <a:prstGeom prst="rect">
            <a:avLst/>
          </a:prstGeom>
        </p:spPr>
        <p:txBody>
          <a:bodyPr/>
          <a:lstStyle>
            <a:lvl1pPr marL="0" indent="0">
              <a:buNone/>
              <a:defRPr baseline="0"/>
            </a:lvl1pPr>
          </a:lstStyle>
          <a:p>
            <a:r>
              <a:rPr lang="en-US" dirty="0" smtClean="0"/>
              <a:t>4:3 Video placeholder</a:t>
            </a:r>
            <a:endParaRPr lang="en-US" dirty="0"/>
          </a:p>
        </p:txBody>
      </p:sp>
      <p:sp>
        <p:nvSpPr>
          <p:cNvPr id="4"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28432328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4" name="Group 13"/>
          <p:cNvGrpSpPr/>
          <p:nvPr userDrawn="1"/>
        </p:nvGrpSpPr>
        <p:grpSpPr>
          <a:xfrm>
            <a:off x="2807821" y="3658187"/>
            <a:ext cx="6576361" cy="1015663"/>
            <a:chOff x="2788504" y="3921334"/>
            <a:chExt cx="6574649" cy="1015663"/>
          </a:xfrm>
        </p:grpSpPr>
        <p:sp>
          <p:nvSpPr>
            <p:cNvPr id="15" name="TextBox 14"/>
            <p:cNvSpPr txBox="1"/>
            <p:nvPr/>
          </p:nvSpPr>
          <p:spPr>
            <a:xfrm>
              <a:off x="5040863" y="3921334"/>
              <a:ext cx="2107096" cy="1015663"/>
            </a:xfrm>
            <a:prstGeom prst="rect">
              <a:avLst/>
            </a:prstGeom>
            <a:noFill/>
          </p:spPr>
          <p:txBody>
            <a:bodyPr wrap="square" rtlCol="0">
              <a:spAutoFit/>
            </a:bodyPr>
            <a:lstStyle/>
            <a:p>
              <a:pPr algn="ctr" defTabSz="1088291"/>
              <a:r>
                <a:rPr lang="en-US" sz="6000" b="1" dirty="0">
                  <a:solidFill>
                    <a:srgbClr val="00A1E0"/>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rgbClr val="41414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rgbClr val="414141"/>
              </a:solidFill>
              <a:prstDash val="solid"/>
              <a:round/>
              <a:headEnd type="none" w="med" len="med"/>
              <a:tailEnd type="none" w="med" len="med"/>
            </a:ln>
            <a:effectLst/>
          </p:spPr>
        </p:cxnSp>
      </p:grpSp>
      <p:sp>
        <p:nvSpPr>
          <p:cNvPr id="6" name="Text Placeholder 5"/>
          <p:cNvSpPr>
            <a:spLocks noGrp="1"/>
          </p:cNvSpPr>
          <p:nvPr>
            <p:ph type="body" sz="quarter" idx="15" hasCustomPrompt="1"/>
          </p:nvPr>
        </p:nvSpPr>
        <p:spPr>
          <a:xfrm>
            <a:off x="409682" y="4449029"/>
            <a:ext cx="11364697" cy="437932"/>
          </a:xfrm>
          <a:prstGeom prst="rect">
            <a:avLst/>
          </a:prstGeom>
        </p:spPr>
        <p:txBody>
          <a:bodyPr anchor="b" anchorCtr="0"/>
          <a:lstStyle>
            <a:lvl1pPr marL="0" indent="0" algn="ctr">
              <a:buNone/>
              <a:defRPr lang="en-US" sz="2000" kern="1200" baseline="0" dirty="0" smtClean="0">
                <a:solidFill>
                  <a:srgbClr val="7F7F7F"/>
                </a:solidFill>
                <a:latin typeface="+mn-lt"/>
                <a:ea typeface="+mn-ea"/>
                <a:cs typeface="+mn-cs"/>
              </a:defRPr>
            </a:lvl1pPr>
          </a:lstStyle>
          <a:p>
            <a:pPr lvl="0"/>
            <a:r>
              <a:rPr lang="en-US" dirty="0" smtClean="0"/>
              <a:t>Name placeholder, 20pt</a:t>
            </a:r>
          </a:p>
        </p:txBody>
      </p:sp>
      <p:sp>
        <p:nvSpPr>
          <p:cNvPr id="8" name="Text Placeholder 7"/>
          <p:cNvSpPr>
            <a:spLocks noGrp="1"/>
          </p:cNvSpPr>
          <p:nvPr>
            <p:ph type="body" sz="quarter" idx="16" hasCustomPrompt="1"/>
          </p:nvPr>
        </p:nvSpPr>
        <p:spPr>
          <a:xfrm>
            <a:off x="409684" y="4854167"/>
            <a:ext cx="11364697" cy="452438"/>
          </a:xfrm>
          <a:prstGeom prst="rect">
            <a:avLst/>
          </a:prstGeom>
        </p:spPr>
        <p:txBody>
          <a:bodyPr>
            <a:normAutofit/>
          </a:bodyPr>
          <a:lstStyle>
            <a:lvl1pPr marL="0" indent="0" algn="ctr">
              <a:buNone/>
              <a:defRPr lang="en-US" sz="2000" kern="1200" cap="none" spc="50" baseline="0" dirty="0" smtClean="0">
                <a:solidFill>
                  <a:srgbClr val="7F7F7F"/>
                </a:solidFill>
                <a:latin typeface="+mn-lt"/>
                <a:ea typeface="+mn-ea"/>
                <a:cs typeface="+mn-cs"/>
              </a:defRPr>
            </a:lvl1pPr>
          </a:lstStyle>
          <a:p>
            <a:pPr lvl="0"/>
            <a:r>
              <a:rPr lang="en-US" dirty="0" smtClean="0"/>
              <a:t>Company, title placeholder, 20pt</a:t>
            </a:r>
          </a:p>
        </p:txBody>
      </p:sp>
      <p:sp>
        <p:nvSpPr>
          <p:cNvPr id="10" name="Text Placeholder 3"/>
          <p:cNvSpPr>
            <a:spLocks noGrp="1"/>
          </p:cNvSpPr>
          <p:nvPr>
            <p:ph type="body" sz="quarter" idx="14" hasCustomPrompt="1"/>
          </p:nvPr>
        </p:nvSpPr>
        <p:spPr>
          <a:xfrm>
            <a:off x="409682" y="2263137"/>
            <a:ext cx="11364697" cy="1182375"/>
          </a:xfrm>
          <a:prstGeom prst="rect">
            <a:avLst/>
          </a:prstGeom>
        </p:spPr>
        <p:txBody>
          <a:bodyPr wrap="square" anchor="b" anchorCtr="0">
            <a:spAutoFit/>
          </a:bodyPr>
          <a:lstStyle>
            <a:lvl1pPr marL="0" indent="0" algn="ctr">
              <a:lnSpc>
                <a:spcPts val="4200"/>
              </a:lnSpc>
              <a:buNone/>
              <a:defRPr sz="4000" baseline="0"/>
            </a:lvl1pPr>
          </a:lstStyle>
          <a:p>
            <a:pPr lvl="0"/>
            <a:r>
              <a:rPr lang="en-US" dirty="0" smtClean="0"/>
              <a:t>Quote placeholder, sentence case, </a:t>
            </a:r>
            <a:br>
              <a:rPr lang="en-US" dirty="0" smtClean="0"/>
            </a:br>
            <a:r>
              <a:rPr lang="en-US" dirty="0" smtClean="0"/>
              <a:t>center-aligned, 40pt Arial, no quotation marks.</a:t>
            </a:r>
          </a:p>
        </p:txBody>
      </p:sp>
      <p:sp>
        <p:nvSpPr>
          <p:cNvPr id="11"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413278364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3738" y="78828"/>
            <a:ext cx="11314074" cy="985840"/>
          </a:xfrm>
        </p:spPr>
        <p:txBody>
          <a:bodyPr/>
          <a:lstStyle/>
          <a:p>
            <a:r>
              <a:rPr lang="en-US" dirty="0" smtClean="0"/>
              <a:t>Click to Edit Title</a:t>
            </a:r>
            <a:endParaRPr lang="en-US" dirty="0"/>
          </a:p>
        </p:txBody>
      </p:sp>
      <p:sp>
        <p:nvSpPr>
          <p:cNvPr id="3" name="Text Placeholder 6"/>
          <p:cNvSpPr>
            <a:spLocks noGrp="1"/>
          </p:cNvSpPr>
          <p:nvPr>
            <p:ph type="body" sz="quarter" idx="16" hasCustomPrompt="1"/>
          </p:nvPr>
        </p:nvSpPr>
        <p:spPr>
          <a:xfrm>
            <a:off x="443738" y="1033138"/>
            <a:ext cx="11314074"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5"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1325501653"/>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er Quote">
    <p:spTree>
      <p:nvGrpSpPr>
        <p:cNvPr id="1" name=""/>
        <p:cNvGrpSpPr/>
        <p:nvPr/>
      </p:nvGrpSpPr>
      <p:grpSpPr>
        <a:xfrm>
          <a:off x="0" y="0"/>
          <a:ext cx="0" cy="0"/>
          <a:chOff x="0" y="0"/>
          <a:chExt cx="0" cy="0"/>
        </a:xfrm>
      </p:grpSpPr>
      <p:grpSp>
        <p:nvGrpSpPr>
          <p:cNvPr id="14" name="Group 13"/>
          <p:cNvGrpSpPr/>
          <p:nvPr userDrawn="1"/>
        </p:nvGrpSpPr>
        <p:grpSpPr>
          <a:xfrm>
            <a:off x="2807821" y="3658187"/>
            <a:ext cx="6576361" cy="1015663"/>
            <a:chOff x="2788504" y="3921334"/>
            <a:chExt cx="6574649" cy="1015663"/>
          </a:xfrm>
        </p:grpSpPr>
        <p:sp>
          <p:nvSpPr>
            <p:cNvPr id="15" name="TextBox 14"/>
            <p:cNvSpPr txBox="1"/>
            <p:nvPr/>
          </p:nvSpPr>
          <p:spPr>
            <a:xfrm>
              <a:off x="5040863" y="3921334"/>
              <a:ext cx="2107096" cy="1015663"/>
            </a:xfrm>
            <a:prstGeom prst="rect">
              <a:avLst/>
            </a:prstGeom>
            <a:noFill/>
            <a:ln w="19050" cap="flat" cmpd="sng" algn="ctr">
              <a:noFill/>
              <a:prstDash val="solid"/>
              <a:round/>
              <a:headEnd type="none" w="med" len="med"/>
              <a:tailEnd type="none" w="med" len="med"/>
            </a:ln>
            <a:effectLst/>
          </p:spPr>
          <p:txBody>
            <a:bodyPr wrap="square" rtlCol="0">
              <a:spAutoFit/>
            </a:bodyPr>
            <a:lstStyle/>
            <a:p>
              <a:pPr algn="ctr" defTabSz="1088291"/>
              <a:r>
                <a:rPr lang="en-US" sz="6000" b="1" dirty="0">
                  <a:solidFill>
                    <a:srgbClr val="00A1E0"/>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rgbClr val="41414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rgbClr val="414141"/>
              </a:solidFill>
              <a:prstDash val="solid"/>
              <a:round/>
              <a:headEnd type="none" w="med" len="med"/>
              <a:tailEnd type="none" w="med" len="med"/>
            </a:ln>
            <a:effectLst/>
          </p:spPr>
        </p:cxnSp>
      </p:grpSp>
      <p:sp>
        <p:nvSpPr>
          <p:cNvPr id="11" name="Text Placeholder 3"/>
          <p:cNvSpPr>
            <a:spLocks noGrp="1"/>
          </p:cNvSpPr>
          <p:nvPr>
            <p:ph type="body" sz="quarter" idx="14" hasCustomPrompt="1"/>
          </p:nvPr>
        </p:nvSpPr>
        <p:spPr>
          <a:xfrm>
            <a:off x="409682" y="2320417"/>
            <a:ext cx="11364697" cy="1125094"/>
          </a:xfrm>
          <a:prstGeom prst="rect">
            <a:avLst/>
          </a:prstGeom>
        </p:spPr>
        <p:txBody>
          <a:bodyPr wrap="square" anchor="b" anchorCtr="0">
            <a:spAutoFit/>
          </a:bodyPr>
          <a:lstStyle>
            <a:lvl1pPr marL="0" indent="0" algn="ctr">
              <a:lnSpc>
                <a:spcPts val="4000"/>
              </a:lnSpc>
              <a:buNone/>
              <a:defRPr sz="3600" baseline="0"/>
            </a:lvl1pPr>
          </a:lstStyle>
          <a:p>
            <a:pPr lvl="0"/>
            <a:r>
              <a:rPr lang="en-US" dirty="0" smtClean="0"/>
              <a:t>Long quote placeholder, sentence case, center-aligned, 36pt Arial, no quotation marks.</a:t>
            </a:r>
          </a:p>
        </p:txBody>
      </p:sp>
      <p:sp>
        <p:nvSpPr>
          <p:cNvPr id="9" name="Text Placeholder 5"/>
          <p:cNvSpPr>
            <a:spLocks noGrp="1"/>
          </p:cNvSpPr>
          <p:nvPr>
            <p:ph type="body" sz="quarter" idx="15" hasCustomPrompt="1"/>
          </p:nvPr>
        </p:nvSpPr>
        <p:spPr>
          <a:xfrm>
            <a:off x="409682" y="4449029"/>
            <a:ext cx="11364697" cy="437932"/>
          </a:xfrm>
          <a:prstGeom prst="rect">
            <a:avLst/>
          </a:prstGeom>
        </p:spPr>
        <p:txBody>
          <a:bodyPr anchor="b" anchorCtr="0"/>
          <a:lstStyle>
            <a:lvl1pPr marL="0" indent="0" algn="ctr">
              <a:buNone/>
              <a:defRPr lang="en-US" sz="2000" kern="1200" baseline="0" dirty="0" smtClean="0">
                <a:solidFill>
                  <a:srgbClr val="7F7F7F"/>
                </a:solidFill>
                <a:latin typeface="+mn-lt"/>
                <a:ea typeface="+mn-ea"/>
                <a:cs typeface="+mn-cs"/>
              </a:defRPr>
            </a:lvl1pPr>
          </a:lstStyle>
          <a:p>
            <a:pPr lvl="0"/>
            <a:r>
              <a:rPr lang="en-US" dirty="0" smtClean="0"/>
              <a:t>Name placeholder, 20pt</a:t>
            </a:r>
          </a:p>
        </p:txBody>
      </p:sp>
      <p:sp>
        <p:nvSpPr>
          <p:cNvPr id="10" name="Text Placeholder 7"/>
          <p:cNvSpPr>
            <a:spLocks noGrp="1"/>
          </p:cNvSpPr>
          <p:nvPr>
            <p:ph type="body" sz="quarter" idx="16" hasCustomPrompt="1"/>
          </p:nvPr>
        </p:nvSpPr>
        <p:spPr>
          <a:xfrm>
            <a:off x="409684" y="4854167"/>
            <a:ext cx="11364697" cy="452438"/>
          </a:xfrm>
          <a:prstGeom prst="rect">
            <a:avLst/>
          </a:prstGeom>
        </p:spPr>
        <p:txBody>
          <a:bodyPr>
            <a:normAutofit/>
          </a:bodyPr>
          <a:lstStyle>
            <a:lvl1pPr marL="0" indent="0" algn="ctr">
              <a:buNone/>
              <a:defRPr lang="en-US" sz="2000" kern="1200" cap="none" spc="50" baseline="0" dirty="0" smtClean="0">
                <a:solidFill>
                  <a:srgbClr val="7F7F7F"/>
                </a:solidFill>
                <a:latin typeface="+mn-lt"/>
                <a:ea typeface="+mn-ea"/>
                <a:cs typeface="+mn-cs"/>
              </a:defRPr>
            </a:lvl1pPr>
          </a:lstStyle>
          <a:p>
            <a:pPr lvl="0"/>
            <a:r>
              <a:rPr lang="en-US" dirty="0" smtClean="0"/>
              <a:t>Company, title placeholder, 20pt</a:t>
            </a:r>
          </a:p>
        </p:txBody>
      </p:sp>
      <p:sp>
        <p:nvSpPr>
          <p:cNvPr id="13"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4039672850"/>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gue and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494" y="2638250"/>
            <a:ext cx="8527887" cy="985840"/>
          </a:xfrm>
        </p:spPr>
        <p:txBody>
          <a:bodyPr vert="horz" lIns="91440" tIns="45720" rIns="91440" bIns="45720" rtlCol="0" anchor="b" anchorCtr="0">
            <a:noAutofit/>
          </a:bodyPr>
          <a:lstStyle>
            <a:lvl1pPr>
              <a:defRPr lang="en-US" sz="4000" dirty="0">
                <a:solidFill>
                  <a:schemeClr val="tx2"/>
                </a:solidFill>
              </a:defRPr>
            </a:lvl1pPr>
          </a:lstStyle>
          <a:p>
            <a:pPr lvl="0"/>
            <a:r>
              <a:rPr lang="en-US" dirty="0" smtClean="0"/>
              <a:t>Segue Placeholder, 40pt</a:t>
            </a:r>
            <a:endParaRPr lang="en-US" dirty="0"/>
          </a:p>
        </p:txBody>
      </p:sp>
      <p:sp>
        <p:nvSpPr>
          <p:cNvPr id="4" name="Text Placeholder 6"/>
          <p:cNvSpPr>
            <a:spLocks noGrp="1"/>
          </p:cNvSpPr>
          <p:nvPr>
            <p:ph type="body" sz="quarter" idx="16" hasCustomPrompt="1"/>
          </p:nvPr>
        </p:nvSpPr>
        <p:spPr>
          <a:xfrm>
            <a:off x="3246494" y="3599710"/>
            <a:ext cx="8527887"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5" name="Picture Placeholder 7"/>
          <p:cNvSpPr>
            <a:spLocks noGrp="1"/>
          </p:cNvSpPr>
          <p:nvPr>
            <p:ph type="pic" sz="quarter" idx="11" hasCustomPrompt="1"/>
          </p:nvPr>
        </p:nvSpPr>
        <p:spPr>
          <a:xfrm>
            <a:off x="0" y="2"/>
            <a:ext cx="2432938"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6" name="TextBox 5"/>
          <p:cNvSpPr txBox="1"/>
          <p:nvPr userDrawn="1"/>
        </p:nvSpPr>
        <p:spPr>
          <a:xfrm>
            <a:off x="326496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271142663"/>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966" y="2638250"/>
            <a:ext cx="8544565" cy="985840"/>
          </a:xfrm>
        </p:spPr>
        <p:txBody>
          <a:bodyPr vert="horz" lIns="91440" tIns="45720" rIns="91440" bIns="45720" rtlCol="0" anchor="b" anchorCtr="0">
            <a:noAutofit/>
          </a:bodyPr>
          <a:lstStyle>
            <a:lvl1pPr>
              <a:defRPr lang="en-US" sz="4000" dirty="0">
                <a:solidFill>
                  <a:schemeClr val="tx2"/>
                </a:solidFill>
              </a:defRPr>
            </a:lvl1pPr>
          </a:lstStyle>
          <a:p>
            <a:pPr lvl="0"/>
            <a:r>
              <a:rPr lang="en-US" dirty="0" smtClean="0"/>
              <a:t>Segue Placeholder, 40pt</a:t>
            </a:r>
            <a:endParaRPr lang="en-US" dirty="0"/>
          </a:p>
        </p:txBody>
      </p:sp>
      <p:sp>
        <p:nvSpPr>
          <p:cNvPr id="4" name="Picture Placeholder 7"/>
          <p:cNvSpPr>
            <a:spLocks noGrp="1"/>
          </p:cNvSpPr>
          <p:nvPr>
            <p:ph type="pic" sz="quarter" idx="11" hasCustomPrompt="1"/>
          </p:nvPr>
        </p:nvSpPr>
        <p:spPr>
          <a:xfrm>
            <a:off x="0" y="2"/>
            <a:ext cx="2432938" cy="6857999"/>
          </a:xfrm>
          <a:prstGeom prst="rect">
            <a:avLst/>
          </a:prstGeom>
        </p:spPr>
        <p:txBody>
          <a:bodyPr/>
          <a:lstStyle>
            <a:lvl1pPr marL="0" indent="0">
              <a:buNone/>
              <a:defRPr/>
            </a:lvl1pPr>
          </a:lstStyle>
          <a:p>
            <a:r>
              <a:rPr lang="en-US" dirty="0" smtClean="0"/>
              <a:t>Use this box as a guideline for proper image placement.  Place your image on top and align to box.</a:t>
            </a:r>
          </a:p>
        </p:txBody>
      </p:sp>
      <p:sp>
        <p:nvSpPr>
          <p:cNvPr id="6" name="TextBox 5"/>
          <p:cNvSpPr txBox="1"/>
          <p:nvPr userDrawn="1"/>
        </p:nvSpPr>
        <p:spPr>
          <a:xfrm>
            <a:off x="326496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774430806"/>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Rectangle 2"/>
          <p:cNvSpPr/>
          <p:nvPr userDrawn="1"/>
        </p:nvSpPr>
        <p:spPr>
          <a:xfrm>
            <a:off x="4777228" y="3536577"/>
            <a:ext cx="2637546" cy="353923"/>
          </a:xfrm>
          <a:prstGeom prst="rect">
            <a:avLst/>
          </a:prstGeom>
        </p:spPr>
        <p:txBody>
          <a:bodyPr wrap="none" lIns="91418" tIns="45710" rIns="91418" bIns="45710">
            <a:spAutoFit/>
          </a:bodyPr>
          <a:lstStyle/>
          <a:p>
            <a:pPr algn="ctr" defTabSz="1088291">
              <a:spcBef>
                <a:spcPts val="1800"/>
              </a:spcBef>
              <a:buClr>
                <a:srgbClr val="FFFFFF">
                  <a:lumMod val="50000"/>
                </a:srgbClr>
              </a:buClr>
            </a:pPr>
            <a:r>
              <a:rPr lang="en-US" sz="1700" spc="50" dirty="0">
                <a:solidFill>
                  <a:srgbClr val="000000"/>
                </a:solidFill>
              </a:rPr>
              <a:t>Work better. Live better.</a:t>
            </a:r>
          </a:p>
        </p:txBody>
      </p:sp>
      <p:pic>
        <p:nvPicPr>
          <p:cNvPr id="5" name="Picture 4" descr="Citrix_Logo_Black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7972" y="2908958"/>
            <a:ext cx="1376054" cy="514717"/>
          </a:xfrm>
          <a:prstGeom prst="rect">
            <a:avLst/>
          </a:prstGeom>
        </p:spPr>
      </p:pic>
    </p:spTree>
    <p:extLst>
      <p:ext uri="{BB962C8B-B14F-4D97-AF65-F5344CB8AC3E}">
        <p14:creationId xmlns:p14="http://schemas.microsoft.com/office/powerpoint/2010/main" val="278266857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a:xfrm>
            <a:off x="277461" y="6482808"/>
            <a:ext cx="6864368" cy="429456"/>
          </a:xfrm>
          <a:prstGeom prst="rect">
            <a:avLst/>
          </a:prstGeom>
        </p:spPr>
        <p:txBody>
          <a:bodyPr/>
          <a:lstStyle>
            <a:lvl1pPr>
              <a:defRPr sz="1078"/>
            </a:lvl1pPr>
          </a:lstStyle>
          <a:p>
            <a:pPr defTabSz="1088291"/>
            <a:r>
              <a:rPr lang="en-US" smtClean="0">
                <a:gradFill>
                  <a:gsLst>
                    <a:gs pos="0">
                      <a:srgbClr val="505050"/>
                    </a:gs>
                    <a:gs pos="100000">
                      <a:srgbClr val="505050"/>
                    </a:gs>
                  </a:gsLst>
                  <a:lin ang="5400000" scaled="0"/>
                </a:gradFill>
              </a:rPr>
              <a:t>Microsoft Confidential: subject to Non-Disclosure Agreement (NDA)</a:t>
            </a:r>
            <a:endParaRPr lang="en-US" dirty="0">
              <a:gradFill>
                <a:gsLst>
                  <a:gs pos="0">
                    <a:srgbClr val="505050"/>
                  </a:gs>
                  <a:gs pos="100000">
                    <a:srgbClr val="505050"/>
                  </a:gs>
                </a:gsLst>
                <a:lin ang="5400000" scaled="0"/>
              </a:gradFill>
            </a:endParaRPr>
          </a:p>
        </p:txBody>
      </p:sp>
      <p:sp>
        <p:nvSpPr>
          <p:cNvPr id="6" name="Title 1"/>
          <p:cNvSpPr>
            <a:spLocks noGrp="1"/>
          </p:cNvSpPr>
          <p:nvPr>
            <p:ph type="title"/>
          </p:nvPr>
        </p:nvSpPr>
        <p:spPr>
          <a:xfrm>
            <a:off x="269241" y="364223"/>
            <a:ext cx="11655840" cy="748684"/>
          </a:xfrm>
        </p:spPr>
        <p:txBody>
          <a:bodyPr/>
          <a:lstStyle>
            <a:lvl1pPr>
              <a:defRPr sz="4312"/>
            </a:lvl1pPr>
          </a:lstStyle>
          <a:p>
            <a:r>
              <a:rPr lang="en-US" dirty="0" smtClean="0"/>
              <a:t>Click to edit Master title style</a:t>
            </a:r>
            <a:endParaRPr lang="en-US" dirty="0"/>
          </a:p>
        </p:txBody>
      </p:sp>
      <p:sp>
        <p:nvSpPr>
          <p:cNvPr id="7" name="Text Placeholder 3"/>
          <p:cNvSpPr>
            <a:spLocks noGrp="1"/>
          </p:cNvSpPr>
          <p:nvPr>
            <p:ph type="body" sz="quarter" idx="11"/>
          </p:nvPr>
        </p:nvSpPr>
        <p:spPr>
          <a:xfrm>
            <a:off x="269241" y="1008614"/>
            <a:ext cx="11655840" cy="1822685"/>
          </a:xfrm>
        </p:spPr>
        <p:txBody>
          <a:bodyPr/>
          <a:lstStyle>
            <a:lvl1pPr marL="0" indent="0">
              <a:buNone/>
              <a:defRPr sz="2744">
                <a:solidFill>
                  <a:schemeClr val="bg1">
                    <a:lumMod val="50000"/>
                  </a:schemeClr>
                </a:solidFill>
              </a:defRPr>
            </a:lvl1pPr>
            <a:lvl2pPr marL="28006" indent="0">
              <a:buNone/>
              <a:defRPr sz="1960"/>
            </a:lvl2pPr>
            <a:lvl3pPr marL="219384" indent="0">
              <a:buNone/>
              <a:defRPr sz="1960"/>
            </a:lvl3pPr>
            <a:lvl4pPr marL="466773" indent="0">
              <a:buNone/>
              <a:defRPr sz="1764"/>
            </a:lvl4pPr>
            <a:lvl5pPr marL="725053" indent="0">
              <a:buNone/>
              <a:defRPr sz="1764"/>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1707520"/>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Segue and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494" y="2638250"/>
            <a:ext cx="8527887" cy="985840"/>
          </a:xfrm>
        </p:spPr>
        <p:txBody>
          <a:bodyPr vert="horz" lIns="91440" tIns="45720" rIns="91440" bIns="45720" rtlCol="0" anchor="b" anchorCtr="0">
            <a:noAutofit/>
          </a:bodyPr>
          <a:lstStyle>
            <a:lvl1pPr>
              <a:defRPr lang="en-US" sz="4000" dirty="0">
                <a:solidFill>
                  <a:schemeClr val="accent1"/>
                </a:solidFill>
              </a:defRPr>
            </a:lvl1pPr>
          </a:lstStyle>
          <a:p>
            <a:pPr lvl="0"/>
            <a:r>
              <a:rPr lang="en-US" dirty="0" smtClean="0"/>
              <a:t>Segue Placeholder, 40pt</a:t>
            </a:r>
            <a:endParaRPr lang="en-US" dirty="0"/>
          </a:p>
        </p:txBody>
      </p:sp>
      <p:sp>
        <p:nvSpPr>
          <p:cNvPr id="4" name="Text Placeholder 6"/>
          <p:cNvSpPr>
            <a:spLocks noGrp="1"/>
          </p:cNvSpPr>
          <p:nvPr>
            <p:ph type="body" sz="quarter" idx="16" hasCustomPrompt="1"/>
          </p:nvPr>
        </p:nvSpPr>
        <p:spPr>
          <a:xfrm>
            <a:off x="3246494" y="3599710"/>
            <a:ext cx="8527887"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6" name="TextBox 5"/>
          <p:cNvSpPr txBox="1"/>
          <p:nvPr userDrawn="1"/>
        </p:nvSpPr>
        <p:spPr>
          <a:xfrm>
            <a:off x="3274875" y="6586590"/>
            <a:ext cx="3574475" cy="215444"/>
          </a:xfrm>
          <a:prstGeom prst="rect">
            <a:avLst/>
          </a:prstGeom>
          <a:noFill/>
        </p:spPr>
        <p:txBody>
          <a:bodyPr wrap="square" rtlCol="0">
            <a:spAutoFit/>
          </a:bodyPr>
          <a:lstStyle/>
          <a:p>
            <a:pPr defTabSz="1088291">
              <a:defRPr/>
            </a:pPr>
            <a:r>
              <a:rPr lang="en-US" sz="800" dirty="0">
                <a:solidFill>
                  <a:srgbClr val="FFFFFF"/>
                </a:solidFill>
                <a:ea typeface="Arial"/>
                <a:cs typeface="Arial"/>
              </a:rPr>
              <a:t>© 2015 Citrix | Confidential</a:t>
            </a:r>
          </a:p>
        </p:txBody>
      </p:sp>
      <p:pic>
        <p:nvPicPr>
          <p:cNvPr id="7" name="Picture Placeholder 4" descr="CITRIX_05312014_architect_01528_1400x2100_300_RGB.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2432684" cy="6858000"/>
          </a:xfrm>
          <a:prstGeom prst="rect">
            <a:avLst/>
          </a:prstGeom>
        </p:spPr>
      </p:pic>
    </p:spTree>
    <p:extLst>
      <p:ext uri="{BB962C8B-B14F-4D97-AF65-F5344CB8AC3E}">
        <p14:creationId xmlns:p14="http://schemas.microsoft.com/office/powerpoint/2010/main" val="1798165849"/>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Segu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46966" y="2638250"/>
            <a:ext cx="8544565" cy="985840"/>
          </a:xfrm>
        </p:spPr>
        <p:txBody>
          <a:bodyPr vert="horz" lIns="91440" tIns="45720" rIns="91440" bIns="45720" rtlCol="0" anchor="b" anchorCtr="0">
            <a:noAutofit/>
          </a:bodyPr>
          <a:lstStyle>
            <a:lvl1pPr>
              <a:defRPr lang="en-US" sz="4000" dirty="0">
                <a:solidFill>
                  <a:srgbClr val="00A1E0"/>
                </a:solidFill>
              </a:defRPr>
            </a:lvl1pPr>
          </a:lstStyle>
          <a:p>
            <a:pPr lvl="0"/>
            <a:r>
              <a:rPr lang="en-US" dirty="0" smtClean="0"/>
              <a:t>Segue Placeholder, 40pt</a:t>
            </a:r>
            <a:endParaRPr lang="en-US" dirty="0"/>
          </a:p>
        </p:txBody>
      </p:sp>
      <p:sp>
        <p:nvSpPr>
          <p:cNvPr id="5" name="TextBox 4"/>
          <p:cNvSpPr txBox="1"/>
          <p:nvPr userDrawn="1"/>
        </p:nvSpPr>
        <p:spPr>
          <a:xfrm>
            <a:off x="3274875" y="6586590"/>
            <a:ext cx="3574475" cy="215444"/>
          </a:xfrm>
          <a:prstGeom prst="rect">
            <a:avLst/>
          </a:prstGeom>
          <a:noFill/>
        </p:spPr>
        <p:txBody>
          <a:bodyPr wrap="square" rtlCol="0">
            <a:spAutoFit/>
          </a:bodyPr>
          <a:lstStyle/>
          <a:p>
            <a:pPr defTabSz="1088291">
              <a:defRPr/>
            </a:pPr>
            <a:r>
              <a:rPr lang="en-US" sz="800" dirty="0">
                <a:solidFill>
                  <a:srgbClr val="FFFFFF"/>
                </a:solidFill>
                <a:ea typeface="Arial"/>
                <a:cs typeface="Arial"/>
              </a:rPr>
              <a:t>© 2015 Citrix | Confidential</a:t>
            </a:r>
          </a:p>
        </p:txBody>
      </p:sp>
      <p:pic>
        <p:nvPicPr>
          <p:cNvPr id="4" name="Picture 3" descr="Citrix15_AT21815_DataCenterIT_pw_2100x1400_300_RGB (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2432684" cy="6858000"/>
          </a:xfrm>
          <a:prstGeom prst="rect">
            <a:avLst/>
          </a:prstGeom>
        </p:spPr>
      </p:pic>
    </p:spTree>
    <p:extLst>
      <p:ext uri="{BB962C8B-B14F-4D97-AF65-F5344CB8AC3E}">
        <p14:creationId xmlns:p14="http://schemas.microsoft.com/office/powerpoint/2010/main" val="2476007481"/>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1" y="228600"/>
            <a:ext cx="11582400" cy="863600"/>
          </a:xfrm>
        </p:spPr>
        <p:txBody>
          <a:bodyPr anchor="t" anchorCtr="0">
            <a:noAutofit/>
          </a:bodyPr>
          <a:lstStyle>
            <a:lvl1pPr>
              <a:defRPr sz="5330" cap="none" spc="-133" baseline="0">
                <a:solidFill>
                  <a:schemeClr val="accent1"/>
                </a:solidFill>
                <a:latin typeface="Segoe UI Light"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101602" y="6586972"/>
            <a:ext cx="1016000" cy="219456"/>
          </a:xfrm>
          <a:prstGeom prst="rect">
            <a:avLst/>
          </a:prstGeom>
        </p:spPr>
        <p:txBody>
          <a:bodyPr/>
          <a:lstStyle/>
          <a:p>
            <a:pPr defTabSz="1211713"/>
            <a:fld id="{D8556E56-BCD3-4981-BA98-3AB9C4EF7216}" type="datetimeFigureOut">
              <a:rPr lang="en-US" sz="1764" smtClean="0">
                <a:solidFill>
                  <a:srgbClr val="292929"/>
                </a:solidFill>
              </a:rPr>
              <a:pPr defTabSz="1211713"/>
              <a:t>10/21/2015</a:t>
            </a:fld>
            <a:endParaRPr lang="en-US" sz="1764" dirty="0">
              <a:solidFill>
                <a:srgbClr val="292929"/>
              </a:solidFill>
            </a:endParaRPr>
          </a:p>
        </p:txBody>
      </p:sp>
      <p:sp>
        <p:nvSpPr>
          <p:cNvPr id="5" name="Footer Placeholder 4"/>
          <p:cNvSpPr>
            <a:spLocks noGrp="1"/>
          </p:cNvSpPr>
          <p:nvPr>
            <p:ph type="ftr" sz="quarter" idx="11"/>
          </p:nvPr>
        </p:nvSpPr>
        <p:spPr>
          <a:xfrm>
            <a:off x="1219201" y="6586972"/>
            <a:ext cx="9753600" cy="219456"/>
          </a:xfrm>
          <a:prstGeom prst="rect">
            <a:avLst/>
          </a:prstGeom>
        </p:spPr>
        <p:txBody>
          <a:bodyPr/>
          <a:lstStyle/>
          <a:p>
            <a:pPr defTabSz="1211713"/>
            <a:endParaRPr lang="en-US" sz="1764" dirty="0">
              <a:solidFill>
                <a:srgbClr val="292929"/>
              </a:solidFill>
            </a:endParaRPr>
          </a:p>
        </p:txBody>
      </p:sp>
      <p:sp>
        <p:nvSpPr>
          <p:cNvPr id="6" name="Slide Number Placeholder 5"/>
          <p:cNvSpPr>
            <a:spLocks noGrp="1"/>
          </p:cNvSpPr>
          <p:nvPr>
            <p:ph type="sldNum" sz="quarter" idx="12"/>
          </p:nvPr>
        </p:nvSpPr>
        <p:spPr>
          <a:xfrm>
            <a:off x="11074401" y="6586972"/>
            <a:ext cx="1016000" cy="363818"/>
          </a:xfrm>
          <a:prstGeom prst="rect">
            <a:avLst/>
          </a:prstGeom>
        </p:spPr>
        <p:txBody>
          <a:bodyPr/>
          <a:lstStyle/>
          <a:p>
            <a:pPr defTabSz="1211713"/>
            <a:fld id="{701EF8F4-3127-4F0B-9FA1-9C31610D72B1}" type="slidenum">
              <a:rPr lang="en-US" sz="1764" smtClean="0">
                <a:solidFill>
                  <a:srgbClr val="292929"/>
                </a:solidFill>
              </a:rPr>
              <a:pPr defTabSz="1211713"/>
              <a:t>‹#›</a:t>
            </a:fld>
            <a:endParaRPr lang="en-US" sz="1764" dirty="0">
              <a:solidFill>
                <a:srgbClr val="292929"/>
              </a:solidFill>
            </a:endParaRPr>
          </a:p>
        </p:txBody>
      </p:sp>
    </p:spTree>
    <p:extLst>
      <p:ext uri="{BB962C8B-B14F-4D97-AF65-F5344CB8AC3E}">
        <p14:creationId xmlns:p14="http://schemas.microsoft.com/office/powerpoint/2010/main" val="1906382813"/>
      </p:ext>
    </p:extLst>
  </p:cSld>
  <p:clrMapOvr>
    <a:masterClrMapping/>
  </p:clrMapOvr>
  <p:transition spd="slow">
    <p:push/>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2765285"/>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1088291"/>
            <a:fld id="{F88BB5F9-55E6-49B6-8121-82E15F7C116A}" type="datetimeFigureOut">
              <a:rPr lang="en-US" sz="2100" smtClean="0">
                <a:solidFill>
                  <a:srgbClr val="FFFFFF"/>
                </a:solidFill>
              </a:rPr>
              <a:pPr defTabSz="1088291"/>
              <a:t>10/21/2015</a:t>
            </a:fld>
            <a:endParaRPr lang="en-US" sz="210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1088291"/>
            <a:endParaRPr lang="en-US" sz="2100">
              <a:solidFill>
                <a:srgbClr val="FFFFFF"/>
              </a:solidFill>
            </a:endParaRPr>
          </a:p>
        </p:txBody>
      </p:sp>
      <p:sp>
        <p:nvSpPr>
          <p:cNvPr id="6" name="Slide Number Placeholder 5"/>
          <p:cNvSpPr>
            <a:spLocks noGrp="1"/>
          </p:cNvSpPr>
          <p:nvPr>
            <p:ph type="sldNum" sz="quarter" idx="12"/>
          </p:nvPr>
        </p:nvSpPr>
        <p:spPr/>
        <p:txBody>
          <a:bodyPr/>
          <a:lstStyle/>
          <a:p>
            <a:fld id="{592423EB-D11D-40EF-866F-5A865D5B6A51}" type="slidenum">
              <a:rPr>
                <a:solidFill>
                  <a:srgbClr val="414141"/>
                </a:solidFill>
              </a:rPr>
              <a:pPr/>
              <a:t>‹#›</a:t>
            </a:fld>
            <a:endParaRPr>
              <a:solidFill>
                <a:srgbClr val="414141"/>
              </a:solidFill>
            </a:endParaRPr>
          </a:p>
        </p:txBody>
      </p:sp>
    </p:spTree>
    <p:extLst>
      <p:ext uri="{BB962C8B-B14F-4D97-AF65-F5344CB8AC3E}">
        <p14:creationId xmlns:p14="http://schemas.microsoft.com/office/powerpoint/2010/main" val="125001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173" y="78828"/>
            <a:ext cx="11312729" cy="985840"/>
          </a:xfrm>
        </p:spPr>
        <p:txBody>
          <a:bodyPr/>
          <a:lstStyle>
            <a:lvl1pPr>
              <a:defRPr baseline="0"/>
            </a:lvl1pPr>
          </a:lstStyle>
          <a:p>
            <a:r>
              <a:rPr lang="en-US" dirty="0" smtClean="0"/>
              <a:t>Click to Edit Title</a:t>
            </a:r>
            <a:endParaRPr lang="en-US" dirty="0"/>
          </a:p>
        </p:txBody>
      </p:sp>
      <p:sp>
        <p:nvSpPr>
          <p:cNvPr id="3" name="Text Placeholder 6"/>
          <p:cNvSpPr>
            <a:spLocks noGrp="1"/>
          </p:cNvSpPr>
          <p:nvPr>
            <p:ph type="body" sz="quarter" idx="16" hasCustomPrompt="1"/>
          </p:nvPr>
        </p:nvSpPr>
        <p:spPr>
          <a:xfrm>
            <a:off x="448173" y="1033138"/>
            <a:ext cx="11312729"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7" name="Content Placeholder 2"/>
          <p:cNvSpPr>
            <a:spLocks noGrp="1"/>
          </p:cNvSpPr>
          <p:nvPr>
            <p:ph sz="quarter" idx="20" hasCustomPrompt="1"/>
          </p:nvPr>
        </p:nvSpPr>
        <p:spPr>
          <a:xfrm>
            <a:off x="448176" y="1874575"/>
            <a:ext cx="11323031" cy="4251325"/>
          </a:xfrm>
          <a:prstGeom prst="rect">
            <a:avLst/>
          </a:prstGeom>
        </p:spPr>
        <p:txBody>
          <a:bodyPr/>
          <a:lstStyle>
            <a:lvl2pPr marL="461963" indent="-231775">
              <a:buFont typeface="Lucida Grande"/>
              <a:buChar char="–"/>
              <a:defRPr sz="2000"/>
            </a:lvl2pPr>
            <a:lvl3pPr>
              <a:defRPr sz="1800"/>
            </a:lvl3pPr>
            <a:lvl4pPr marL="911225" indent="-231775">
              <a:buFont typeface="Lucida Grande"/>
              <a:buChar char="–"/>
              <a:defRPr sz="1600"/>
            </a:lvl4pPr>
            <a:lvl5pPr>
              <a:defRPr sz="16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48477693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tabLst/>
              <a:defRPr>
                <a:solidFill>
                  <a:srgbClr val="4D4F53"/>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2"/>
          </p:nvPr>
        </p:nvSpPr>
        <p:spPr>
          <a:xfrm>
            <a:off x="-1" y="6408959"/>
            <a:ext cx="731428" cy="461633"/>
          </a:xfrm>
          <a:prstGeom prst="rect">
            <a:avLst/>
          </a:prstGeom>
        </p:spPr>
        <p:txBody>
          <a:bodyPr lIns="121888" tIns="60944" rIns="121888" bIns="60944"/>
          <a:lstStyle>
            <a:lvl1pPr>
              <a:defRPr sz="1100"/>
            </a:lvl1pPr>
          </a:lstStyle>
          <a:p>
            <a:pPr eaLnBrk="0" fontAlgn="base" hangingPunct="0">
              <a:spcBef>
                <a:spcPct val="0"/>
              </a:spcBef>
              <a:spcAft>
                <a:spcPct val="0"/>
              </a:spcAft>
            </a:pPr>
            <a:r>
              <a:rPr smtClean="0">
                <a:solidFill>
                  <a:srgbClr val="414141"/>
                </a:solidFill>
              </a:rPr>
              <a:t>Page </a:t>
            </a:r>
            <a:fld id="{6E8C7BDD-EF70-493B-802D-5E1A4C88F269}" type="slidenum">
              <a:rPr smtClean="0">
                <a:solidFill>
                  <a:srgbClr val="414141"/>
                </a:solidFill>
              </a:rPr>
              <a:pPr eaLnBrk="0" fontAlgn="base" hangingPunct="0">
                <a:spcBef>
                  <a:spcPct val="0"/>
                </a:spcBef>
                <a:spcAft>
                  <a:spcPct val="0"/>
                </a:spcAft>
              </a:pPr>
              <a:t>‹#›</a:t>
            </a:fld>
            <a:endParaRPr dirty="0">
              <a:solidFill>
                <a:srgbClr val="414141"/>
              </a:solidFill>
            </a:endParaRPr>
          </a:p>
        </p:txBody>
      </p:sp>
      <p:sp>
        <p:nvSpPr>
          <p:cNvPr id="5" name="Content Placeholder 4"/>
          <p:cNvSpPr>
            <a:spLocks noGrp="1"/>
          </p:cNvSpPr>
          <p:nvPr>
            <p:ph sz="quarter" idx="13"/>
          </p:nvPr>
        </p:nvSpPr>
        <p:spPr>
          <a:xfrm>
            <a:off x="529170" y="1764036"/>
            <a:ext cx="11154833" cy="43878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668435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1"/>
          </a:xfrm>
          <a:prstGeom prst="rect">
            <a:avLst/>
          </a:prstGeom>
        </p:spPr>
      </p:pic>
      <p:sp>
        <p:nvSpPr>
          <p:cNvPr id="18" name="Rectangle 17"/>
          <p:cNvSpPr/>
          <p:nvPr userDrawn="1"/>
        </p:nvSpPr>
        <p:spPr bwMode="gray">
          <a:xfrm>
            <a:off x="269239" y="1486470"/>
            <a:ext cx="6274974" cy="3586208"/>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1486469"/>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3548540"/>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49322" y="6147374"/>
            <a:ext cx="1522404" cy="326167"/>
          </a:xfrm>
          <a:prstGeom prst="rect">
            <a:avLst/>
          </a:prstGeom>
        </p:spPr>
      </p:pic>
    </p:spTree>
    <p:extLst>
      <p:ext uri="{BB962C8B-B14F-4D97-AF65-F5344CB8AC3E}">
        <p14:creationId xmlns:p14="http://schemas.microsoft.com/office/powerpoint/2010/main" val="25361208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240" y="5977424"/>
            <a:ext cx="1810477" cy="666066"/>
          </a:xfrm>
          <a:prstGeom prst="rect">
            <a:avLst/>
          </a:prstGeom>
        </p:spPr>
      </p:pic>
      <p:sp>
        <p:nvSpPr>
          <p:cNvPr id="18" name="Rectangle 17"/>
          <p:cNvSpPr/>
          <p:nvPr userDrawn="1"/>
        </p:nvSpPr>
        <p:spPr bwMode="gray">
          <a:xfrm>
            <a:off x="269239" y="1486470"/>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1486469"/>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3548540"/>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23402721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9047"/>
            <a:ext cx="12192000" cy="6867047"/>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240" y="192761"/>
            <a:ext cx="1810477" cy="666066"/>
          </a:xfrm>
          <a:prstGeom prst="rect">
            <a:avLst/>
          </a:prstGeom>
        </p:spPr>
      </p:pic>
      <p:sp>
        <p:nvSpPr>
          <p:cNvPr id="18" name="Rectangle 17"/>
          <p:cNvSpPr/>
          <p:nvPr userDrawn="1"/>
        </p:nvSpPr>
        <p:spPr bwMode="gray">
          <a:xfrm>
            <a:off x="269239" y="1486470"/>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1486469"/>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3548540"/>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spTree>
    <p:extLst>
      <p:ext uri="{BB962C8B-B14F-4D97-AF65-F5344CB8AC3E}">
        <p14:creationId xmlns:p14="http://schemas.microsoft.com/office/powerpoint/2010/main" val="1761974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6" y="0"/>
            <a:ext cx="12190269" cy="6857999"/>
          </a:xfrm>
          <a:prstGeom prst="rect">
            <a:avLst/>
          </a:prstGeom>
        </p:spPr>
      </p:pic>
      <p:sp>
        <p:nvSpPr>
          <p:cNvPr id="13" name="Rectangle 12"/>
          <p:cNvSpPr/>
          <p:nvPr userDrawn="1"/>
        </p:nvSpPr>
        <p:spPr bwMode="gray">
          <a:xfrm>
            <a:off x="269239" y="1486470"/>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7683" y="1486469"/>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269239" y="3548540"/>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240" y="192761"/>
            <a:ext cx="1810477" cy="666066"/>
          </a:xfrm>
          <a:prstGeom prst="rect">
            <a:avLst/>
          </a:prstGeom>
        </p:spPr>
      </p:pic>
    </p:spTree>
    <p:extLst>
      <p:ext uri="{BB962C8B-B14F-4D97-AF65-F5344CB8AC3E}">
        <p14:creationId xmlns:p14="http://schemas.microsoft.com/office/powerpoint/2010/main" val="37175853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8" y="7783"/>
            <a:ext cx="12187284" cy="68424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bwMode="gray">
          <a:xfrm>
            <a:off x="269239" y="1486470"/>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7683" y="1486469"/>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269239" y="3548540"/>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49322" y="6147374"/>
            <a:ext cx="1522404" cy="326167"/>
          </a:xfrm>
          <a:prstGeom prst="rect">
            <a:avLst/>
          </a:prstGeom>
        </p:spPr>
      </p:pic>
    </p:spTree>
    <p:extLst>
      <p:ext uri="{BB962C8B-B14F-4D97-AF65-F5344CB8AC3E}">
        <p14:creationId xmlns:p14="http://schemas.microsoft.com/office/powerpoint/2010/main" val="10964874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362613"/>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1561183"/>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371930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69239" y="1561183"/>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1561198"/>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355585"/>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7114" y="6118656"/>
            <a:ext cx="1585405" cy="339664"/>
          </a:xfrm>
          <a:prstGeom prst="rect">
            <a:avLst/>
          </a:prstGeom>
        </p:spPr>
      </p:pic>
    </p:spTree>
    <p:extLst>
      <p:ext uri="{BB962C8B-B14F-4D97-AF65-F5344CB8AC3E}">
        <p14:creationId xmlns:p14="http://schemas.microsoft.com/office/powerpoint/2010/main" val="41301543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51204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45298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and Subtit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8175" y="78828"/>
            <a:ext cx="11319072" cy="985840"/>
          </a:xfrm>
        </p:spPr>
        <p:txBody>
          <a:bodyPr/>
          <a:lstStyle/>
          <a:p>
            <a:r>
              <a:rPr lang="en-US" dirty="0" smtClean="0"/>
              <a:t>Click to Edit Title</a:t>
            </a:r>
            <a:endParaRPr lang="en-US" dirty="0"/>
          </a:p>
        </p:txBody>
      </p:sp>
      <p:sp>
        <p:nvSpPr>
          <p:cNvPr id="10" name="Text Placeholder 6"/>
          <p:cNvSpPr>
            <a:spLocks noGrp="1"/>
          </p:cNvSpPr>
          <p:nvPr>
            <p:ph type="body" sz="quarter" idx="16" hasCustomPrompt="1"/>
          </p:nvPr>
        </p:nvSpPr>
        <p:spPr>
          <a:xfrm>
            <a:off x="448175" y="1033138"/>
            <a:ext cx="11319072" cy="606477"/>
          </a:xfrm>
          <a:prstGeom prst="rect">
            <a:avLst/>
          </a:prstGeo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rgbClr val="7F7F7F"/>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3" name="Content Placeholder 2"/>
          <p:cNvSpPr>
            <a:spLocks noGrp="1"/>
          </p:cNvSpPr>
          <p:nvPr>
            <p:ph sz="quarter" idx="20" hasCustomPrompt="1"/>
          </p:nvPr>
        </p:nvSpPr>
        <p:spPr>
          <a:xfrm>
            <a:off x="448173" y="1875103"/>
            <a:ext cx="5535086" cy="4251960"/>
          </a:xfrm>
          <a:prstGeom prst="rect">
            <a:avLst/>
          </a:prstGeom>
        </p:spPr>
        <p:txBody>
          <a:bodyPr/>
          <a:lstStyle>
            <a:lvl1pPr marL="230188" indent="-230188">
              <a:defRPr/>
            </a:lvl1pPr>
            <a:lvl3pPr marL="461963" indent="-231775">
              <a:buFont typeface="Lucida Grande"/>
              <a:buChar char="–"/>
              <a:defRPr sz="2000"/>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5" name="Content Placeholder 2"/>
          <p:cNvSpPr>
            <a:spLocks noGrp="1"/>
          </p:cNvSpPr>
          <p:nvPr>
            <p:ph sz="quarter" idx="21" hasCustomPrompt="1"/>
          </p:nvPr>
        </p:nvSpPr>
        <p:spPr>
          <a:xfrm>
            <a:off x="6228444" y="1876376"/>
            <a:ext cx="5533561" cy="4251960"/>
          </a:xfrm>
          <a:prstGeom prst="rect">
            <a:avLst/>
          </a:prstGeom>
        </p:spPr>
        <p:txBody>
          <a:bodyPr/>
          <a:lstStyle>
            <a:lvl1pPr marL="230188" indent="-230188">
              <a:defRPr/>
            </a:lvl1pPr>
            <a:lvl3pPr marL="461963" indent="-231775">
              <a:buFont typeface="Lucida Grande"/>
              <a:buChar char="–"/>
              <a:defRPr/>
            </a:lvl3pPr>
            <a:lvl5pPr marL="679450" indent="-2174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37083711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33643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383906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710598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rgbClr val="000000"/>
                    </a:gs>
                    <a:gs pos="60000">
                      <a:srgbClr val="000000"/>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892603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115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74544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2529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4373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4776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27238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48173" y="78828"/>
            <a:ext cx="11314074" cy="985840"/>
          </a:xfrm>
        </p:spPr>
        <p:txBody>
          <a:bodyPr/>
          <a:lstStyle/>
          <a:p>
            <a:r>
              <a:rPr lang="en-US" dirty="0" smtClean="0"/>
              <a:t>Click to Edit Title</a:t>
            </a:r>
            <a:endParaRPr lang="en-US" dirty="0"/>
          </a:p>
        </p:txBody>
      </p:sp>
      <p:sp>
        <p:nvSpPr>
          <p:cNvPr id="12" name="Content Placeholder 2"/>
          <p:cNvSpPr>
            <a:spLocks noGrp="1"/>
          </p:cNvSpPr>
          <p:nvPr>
            <p:ph sz="quarter" idx="20" hasCustomPrompt="1"/>
          </p:nvPr>
        </p:nvSpPr>
        <p:spPr>
          <a:xfrm>
            <a:off x="448176" y="1600200"/>
            <a:ext cx="3615297" cy="4526280"/>
          </a:xfrm>
          <a:prstGeom prst="rect">
            <a:avLst/>
          </a:prstGeom>
        </p:spPr>
        <p:txBody>
          <a:bodyPr/>
          <a:lstStyle>
            <a:lvl3pPr marL="447675" indent="-223838">
              <a:buFont typeface="Lucida Grande"/>
              <a:buChar char="–"/>
              <a:defRPr sz="2000"/>
            </a:lvl3pPr>
            <a:lvl5pPr marL="690563" indent="-2428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13" name="Content Placeholder 2"/>
          <p:cNvSpPr>
            <a:spLocks noGrp="1"/>
          </p:cNvSpPr>
          <p:nvPr>
            <p:ph sz="quarter" idx="21" hasCustomPrompt="1"/>
          </p:nvPr>
        </p:nvSpPr>
        <p:spPr>
          <a:xfrm>
            <a:off x="4268757" y="1600200"/>
            <a:ext cx="7502448" cy="4527550"/>
          </a:xfrm>
          <a:prstGeom prst="rect">
            <a:avLst/>
          </a:prstGeom>
        </p:spPr>
        <p:txBody>
          <a:bodyPr/>
          <a:lstStyle>
            <a:lvl3pPr marL="447675" indent="-223838">
              <a:buFont typeface="Lucida Grande"/>
              <a:buChar char="–"/>
              <a:defRPr sz="2000"/>
            </a:lvl3pPr>
            <a:lvl5pPr marL="690563" indent="-242888">
              <a:defRPr sz="1800"/>
            </a:lvl5pPr>
            <a:lvl6pPr marL="911225" indent="-231775">
              <a:buFont typeface="Lucida Grande"/>
              <a:buChar char="–"/>
              <a:defRPr sz="1600"/>
            </a:lvl6pPr>
            <a:lvl7pPr marL="1141413" indent="-230188">
              <a:buFont typeface="Lucida Grande"/>
              <a:buChar char="–"/>
              <a:defRPr sz="1600"/>
            </a:lvl7pPr>
          </a:lstStyle>
          <a:p>
            <a:pPr lvl="0"/>
            <a:r>
              <a:rPr lang="en-US" dirty="0" smtClean="0"/>
              <a:t>Click to edit text</a:t>
            </a:r>
          </a:p>
          <a:p>
            <a:pPr lvl="2"/>
            <a:r>
              <a:rPr lang="en-US" dirty="0" smtClean="0"/>
              <a:t>Second level</a:t>
            </a:r>
          </a:p>
          <a:p>
            <a:pPr lvl="4"/>
            <a:r>
              <a:rPr lang="en-US" dirty="0" smtClean="0"/>
              <a:t>Third level</a:t>
            </a:r>
          </a:p>
          <a:p>
            <a:pPr lvl="5"/>
            <a:r>
              <a:rPr lang="en-US" dirty="0" smtClean="0"/>
              <a:t>Fourth level</a:t>
            </a:r>
          </a:p>
          <a:p>
            <a:pPr lvl="6"/>
            <a:r>
              <a:rPr lang="en-US" dirty="0" smtClean="0"/>
              <a:t>Fifth level</a:t>
            </a:r>
          </a:p>
        </p:txBody>
      </p:sp>
      <p:sp>
        <p:nvSpPr>
          <p:cNvPr id="8"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lang="en-US" kern="0" smtClean="0">
                <a:solidFill>
                  <a:srgbClr val="414141"/>
                </a:solidFill>
              </a:rPr>
              <a:pPr/>
              <a:t>‹#›</a:t>
            </a:fld>
            <a:endParaRPr lang="en-US" kern="0" dirty="0">
              <a:solidFill>
                <a:srgbClr val="414141"/>
              </a:solidFill>
            </a:endParaRPr>
          </a:p>
        </p:txBody>
      </p:sp>
    </p:spTree>
    <p:extLst>
      <p:ext uri="{BB962C8B-B14F-4D97-AF65-F5344CB8AC3E}">
        <p14:creationId xmlns:p14="http://schemas.microsoft.com/office/powerpoint/2010/main" val="2691445047"/>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04282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9498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237716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smtClean="0"/>
              <a:t>Click to edit Master title style</a:t>
            </a:r>
            <a:endParaRPr lang="en-US" dirty="0"/>
          </a:p>
        </p:txBody>
      </p:sp>
    </p:spTree>
    <p:extLst>
      <p:ext uri="{BB962C8B-B14F-4D97-AF65-F5344CB8AC3E}">
        <p14:creationId xmlns:p14="http://schemas.microsoft.com/office/powerpoint/2010/main" val="3206880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600448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act Layout_Accent Color 2">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1852795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3522274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rgbClr val="FFFFFF"/>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321069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1078072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763530"/>
          </a:xfrm>
        </p:spPr>
        <p:txBody>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4522824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image" Target="../media/image2.png"/><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image" Target="../media/image1.jpe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image" Target="../media/image6.png"/><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heme" Target="../theme/theme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image" Target="../media/image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image" Target="../media/image7.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itrix_X_LightGray_RGB_mod_2b.jp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 y="6518896"/>
            <a:ext cx="12192000" cy="339105"/>
          </a:xfrm>
          <a:prstGeom prst="rect">
            <a:avLst/>
          </a:prstGeom>
        </p:spPr>
      </p:pic>
      <p:sp>
        <p:nvSpPr>
          <p:cNvPr id="4" name="Title Placeholder 3"/>
          <p:cNvSpPr>
            <a:spLocks noGrp="1"/>
          </p:cNvSpPr>
          <p:nvPr>
            <p:ph type="title"/>
          </p:nvPr>
        </p:nvSpPr>
        <p:spPr>
          <a:xfrm>
            <a:off x="448948" y="78828"/>
            <a:ext cx="11312729" cy="985840"/>
          </a:xfrm>
          <a:prstGeom prst="rect">
            <a:avLst/>
          </a:prstGeom>
        </p:spPr>
        <p:txBody>
          <a:bodyPr vert="horz" wrap="square" lIns="91440" tIns="45720" rIns="91440" bIns="45720" rtlCol="0" anchor="b">
            <a:noAutofit/>
          </a:bodyPr>
          <a:lstStyle/>
          <a:p>
            <a:r>
              <a:rPr lang="en-US" dirty="0" smtClean="0"/>
              <a:t>Click to Edit Title</a:t>
            </a:r>
            <a:endParaRPr lang="en-US" dirty="0"/>
          </a:p>
        </p:txBody>
      </p:sp>
      <p:sp>
        <p:nvSpPr>
          <p:cNvPr id="2" name="Text Placeholder 1"/>
          <p:cNvSpPr>
            <a:spLocks noGrp="1"/>
          </p:cNvSpPr>
          <p:nvPr>
            <p:ph type="body" idx="1"/>
          </p:nvPr>
        </p:nvSpPr>
        <p:spPr>
          <a:xfrm>
            <a:off x="449301" y="1600201"/>
            <a:ext cx="11312376" cy="4525963"/>
          </a:xfrm>
          <a:prstGeom prst="rect">
            <a:avLst/>
          </a:prstGeom>
        </p:spPr>
        <p:txBody>
          <a:bodyPr vert="horz" lIns="91440" tIns="45720" rIns="91440" bIns="45720" rtlCol="0">
            <a:no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Citrix_Logo_Black.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11281171" y="6594397"/>
            <a:ext cx="513652" cy="192024"/>
          </a:xfrm>
          <a:prstGeom prst="rect">
            <a:avLst/>
          </a:prstGeom>
        </p:spPr>
      </p:pic>
      <p:sp>
        <p:nvSpPr>
          <p:cNvPr id="11"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kern="0">
                <a:solidFill>
                  <a:srgbClr val="414141"/>
                </a:solidFill>
              </a:rPr>
              <a:pPr/>
              <a:t>‹#›</a:t>
            </a:fld>
            <a:endParaRPr kern="0" dirty="0">
              <a:solidFill>
                <a:srgbClr val="414141"/>
              </a:solidFill>
            </a:endParaRPr>
          </a:p>
        </p:txBody>
      </p:sp>
      <p:sp>
        <p:nvSpPr>
          <p:cNvPr id="14" name="TextBox 13"/>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1008050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 id="2147483692" r:id="rId31"/>
    <p:sldLayoutId id="2147483693" r:id="rId32"/>
    <p:sldLayoutId id="2147483695" r:id="rId33"/>
    <p:sldLayoutId id="2147483696" r:id="rId34"/>
  </p:sldLayoutIdLst>
  <p:transition spd="med">
    <p:fade/>
  </p:transition>
  <p:timing>
    <p:tnLst>
      <p:par>
        <p:cTn id="1" dur="indefinite" restart="never" nodeType="tmRoot"/>
      </p:par>
    </p:tnLst>
  </p:timing>
  <p:hf hdr="0" ftr="0" dt="0"/>
  <p:txStyles>
    <p:title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p:titleStyle>
    <p:bodyStyle>
      <a:lvl1pPr marL="227013" indent="-227013" algn="l" defTabSz="1088291"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88" indent="-228600" algn="l" defTabSz="1088291" rtl="0" eaLnBrk="1" latinLnBrk="0" hangingPunct="1">
        <a:lnSpc>
          <a:spcPct val="100000"/>
        </a:lnSpc>
        <a:spcBef>
          <a:spcPts val="300"/>
        </a:spcBef>
        <a:buClr>
          <a:schemeClr val="bg2"/>
        </a:buClr>
        <a:buSzPct val="100000"/>
        <a:buFont typeface="Lucida Grande"/>
        <a:buChar char="–"/>
        <a:tabLst/>
        <a:defRPr lang="en-US" sz="2000" kern="1200" baseline="0" dirty="0" smtClean="0">
          <a:solidFill>
            <a:schemeClr val="bg2"/>
          </a:solidFill>
          <a:latin typeface="+mn-lt"/>
          <a:ea typeface="+mn-ea"/>
          <a:cs typeface="+mn-cs"/>
        </a:defRPr>
      </a:lvl2pPr>
      <a:lvl3pPr marL="688975" indent="-230188" algn="l" defTabSz="1088291" rtl="0" eaLnBrk="1" latinLnBrk="0" hangingPunct="1">
        <a:lnSpc>
          <a:spcPct val="100000"/>
        </a:lnSpc>
        <a:spcBef>
          <a:spcPts val="300"/>
        </a:spcBef>
        <a:buClr>
          <a:schemeClr val="bg2"/>
        </a:buClr>
        <a:buFont typeface="Lucida Grande"/>
        <a:buChar char="–"/>
        <a:tabLst/>
        <a:defRPr lang="en-US" sz="1800" kern="1200" dirty="0" smtClean="0">
          <a:solidFill>
            <a:schemeClr val="bg2"/>
          </a:solidFill>
          <a:latin typeface="+mn-lt"/>
          <a:ea typeface="+mn-ea"/>
          <a:cs typeface="+mn-cs"/>
        </a:defRPr>
      </a:lvl3pPr>
      <a:lvl4pPr marL="919163" indent="-230188" algn="l" defTabSz="1088291" rtl="0" eaLnBrk="1" latinLnBrk="0" hangingPunct="1">
        <a:lnSpc>
          <a:spcPct val="100000"/>
        </a:lnSpc>
        <a:spcBef>
          <a:spcPts val="300"/>
        </a:spcBef>
        <a:buClr>
          <a:schemeClr val="bg2"/>
        </a:buClr>
        <a:buFont typeface="Lucida Grande"/>
        <a:buChar char="–"/>
        <a:tabLst/>
        <a:defRPr lang="en-US" sz="1600" kern="1200" baseline="0" dirty="0" smtClean="0">
          <a:solidFill>
            <a:schemeClr val="bg2"/>
          </a:solidFill>
          <a:latin typeface="+mn-lt"/>
          <a:ea typeface="+mn-ea"/>
          <a:cs typeface="+mn-cs"/>
        </a:defRPr>
      </a:lvl4pPr>
      <a:lvl5pPr marL="1147763" indent="-228600" algn="l" defTabSz="1088291" rtl="0" eaLnBrk="1" latinLnBrk="0" hangingPunct="1">
        <a:lnSpc>
          <a:spcPct val="100000"/>
        </a:lnSpc>
        <a:spcBef>
          <a:spcPts val="300"/>
        </a:spcBef>
        <a:buClr>
          <a:schemeClr val="bg2"/>
        </a:buClr>
        <a:buFont typeface="Lucida Grande"/>
        <a:buChar char="–"/>
        <a:tabLst/>
        <a:defRPr lang="en-US" sz="1600" kern="1200" baseline="0" dirty="0">
          <a:solidFill>
            <a:schemeClr val="bg2"/>
          </a:solidFill>
          <a:latin typeface="+mn-lt"/>
          <a:ea typeface="+mn-ea"/>
          <a:cs typeface="+mn-cs"/>
        </a:defRPr>
      </a:lvl5pPr>
      <a:lvl6pPr marL="911225" indent="-231775" algn="l" defTabSz="1088291" rtl="0" eaLnBrk="1" latinLnBrk="0" hangingPunct="1">
        <a:spcBef>
          <a:spcPct val="20000"/>
        </a:spcBef>
        <a:buClr>
          <a:schemeClr val="bg1"/>
        </a:buClr>
        <a:buFont typeface="Arial"/>
        <a:buChar char="•"/>
        <a:defRPr sz="1400" kern="1200" baseline="0">
          <a:solidFill>
            <a:schemeClr val="bg1"/>
          </a:solidFill>
          <a:latin typeface="+mn-lt"/>
          <a:ea typeface="+mn-ea"/>
          <a:cs typeface="+mn-cs"/>
        </a:defRPr>
      </a:lvl6pPr>
      <a:lvl7pPr marL="1141413" indent="-230188" algn="l" defTabSz="1088291"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itrix_X_LightGray_RGB_mod_2b.jp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 y="6518896"/>
            <a:ext cx="12192000" cy="339105"/>
          </a:xfrm>
          <a:prstGeom prst="rect">
            <a:avLst/>
          </a:prstGeom>
        </p:spPr>
      </p:pic>
      <p:sp>
        <p:nvSpPr>
          <p:cNvPr id="4" name="Title Placeholder 3"/>
          <p:cNvSpPr>
            <a:spLocks noGrp="1"/>
          </p:cNvSpPr>
          <p:nvPr>
            <p:ph type="title"/>
          </p:nvPr>
        </p:nvSpPr>
        <p:spPr>
          <a:xfrm>
            <a:off x="448948" y="78828"/>
            <a:ext cx="11312729" cy="985840"/>
          </a:xfrm>
          <a:prstGeom prst="rect">
            <a:avLst/>
          </a:prstGeom>
        </p:spPr>
        <p:txBody>
          <a:bodyPr vert="horz" wrap="square" lIns="91440" tIns="45720" rIns="91440" bIns="45720" rtlCol="0" anchor="b">
            <a:noAutofit/>
          </a:bodyPr>
          <a:lstStyle/>
          <a:p>
            <a:r>
              <a:rPr lang="en-US" dirty="0" smtClean="0"/>
              <a:t>Click to Edit Title</a:t>
            </a:r>
            <a:endParaRPr lang="en-US" dirty="0"/>
          </a:p>
        </p:txBody>
      </p:sp>
      <p:sp>
        <p:nvSpPr>
          <p:cNvPr id="2" name="Text Placeholder 1"/>
          <p:cNvSpPr>
            <a:spLocks noGrp="1"/>
          </p:cNvSpPr>
          <p:nvPr>
            <p:ph type="body" idx="1"/>
          </p:nvPr>
        </p:nvSpPr>
        <p:spPr>
          <a:xfrm>
            <a:off x="449301" y="1600201"/>
            <a:ext cx="11312376" cy="4525963"/>
          </a:xfrm>
          <a:prstGeom prst="rect">
            <a:avLst/>
          </a:prstGeom>
        </p:spPr>
        <p:txBody>
          <a:bodyPr vert="horz" lIns="91440" tIns="45720" rIns="91440" bIns="45720" rtlCol="0">
            <a:no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Citrix_Logo_Black.png"/>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11281171" y="6594397"/>
            <a:ext cx="513652" cy="192024"/>
          </a:xfrm>
          <a:prstGeom prst="rect">
            <a:avLst/>
          </a:prstGeom>
        </p:spPr>
      </p:pic>
      <p:sp>
        <p:nvSpPr>
          <p:cNvPr id="11" name="Slide Number Placeholder 4"/>
          <p:cNvSpPr>
            <a:spLocks noGrp="1"/>
          </p:cNvSpPr>
          <p:nvPr>
            <p:ph type="sldNum" sz="quarter" idx="4"/>
          </p:nvPr>
        </p:nvSpPr>
        <p:spPr>
          <a:xfrm>
            <a:off x="158386" y="6586591"/>
            <a:ext cx="410608" cy="215444"/>
          </a:xfrm>
          <a:prstGeom prst="rect">
            <a:avLst/>
          </a:prstGeom>
          <a:noFill/>
        </p:spPr>
        <p:txBody>
          <a:bodyPr wrap="square" rtlCol="0">
            <a:spAutoFit/>
          </a:bodyPr>
          <a:lstStyle>
            <a:lvl1pPr>
              <a:defRPr lang="en-US" sz="800" smtClean="0">
                <a:solidFill>
                  <a:schemeClr val="bg2"/>
                </a:solidFill>
              </a:defRPr>
            </a:lvl1pPr>
          </a:lstStyle>
          <a:p>
            <a:fld id="{113BA7D1-EE9A-0241-B0CB-67F65CFD4A8F}" type="slidenum">
              <a:rPr kern="0">
                <a:solidFill>
                  <a:srgbClr val="414141"/>
                </a:solidFill>
              </a:rPr>
              <a:pPr/>
              <a:t>‹#›</a:t>
            </a:fld>
            <a:endParaRPr kern="0" dirty="0">
              <a:solidFill>
                <a:srgbClr val="414141"/>
              </a:solidFill>
            </a:endParaRPr>
          </a:p>
        </p:txBody>
      </p:sp>
      <p:sp>
        <p:nvSpPr>
          <p:cNvPr id="14" name="TextBox 13"/>
          <p:cNvSpPr txBox="1"/>
          <p:nvPr userDrawn="1"/>
        </p:nvSpPr>
        <p:spPr>
          <a:xfrm>
            <a:off x="460249" y="6586590"/>
            <a:ext cx="3574475" cy="215444"/>
          </a:xfrm>
          <a:prstGeom prst="rect">
            <a:avLst/>
          </a:prstGeom>
          <a:noFill/>
        </p:spPr>
        <p:txBody>
          <a:bodyPr wrap="square" rtlCol="0">
            <a:spAutoFit/>
          </a:bodyPr>
          <a:lstStyle/>
          <a:p>
            <a:pPr defTabSz="1088291">
              <a:defRPr/>
            </a:pPr>
            <a:r>
              <a:rPr lang="en-US" sz="800" dirty="0">
                <a:solidFill>
                  <a:srgbClr val="414141"/>
                </a:solidFill>
                <a:ea typeface="ＭＳ Ｐゴシック" pitchFamily="27" charset="-128"/>
                <a:cs typeface="ＭＳ Ｐゴシック" pitchFamily="27" charset="-128"/>
              </a:rPr>
              <a:t>© 2015 Citrix | Confidential – Content in this presentation is under NDA.</a:t>
            </a:r>
          </a:p>
        </p:txBody>
      </p:sp>
    </p:spTree>
    <p:extLst>
      <p:ext uri="{BB962C8B-B14F-4D97-AF65-F5344CB8AC3E}">
        <p14:creationId xmlns:p14="http://schemas.microsoft.com/office/powerpoint/2010/main" val="353503950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Lst>
  <p:transition spd="med">
    <p:fade/>
  </p:transition>
  <p:timing>
    <p:tnLst>
      <p:par>
        <p:cTn id="1" dur="indefinite" restart="never" nodeType="tmRoot"/>
      </p:par>
    </p:tnLst>
  </p:timing>
  <p:hf hdr="0" ftr="0" dt="0"/>
  <p:txStyles>
    <p:title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p:titleStyle>
    <p:bodyStyle>
      <a:lvl1pPr marL="227013" indent="-227013" algn="l" defTabSz="1088291" rtl="0" eaLnBrk="1" latinLnBrk="0" hangingPunct="1">
        <a:lnSpc>
          <a:spcPct val="100000"/>
        </a:lnSpc>
        <a:spcBef>
          <a:spcPts val="1800"/>
        </a:spcBef>
        <a:spcAft>
          <a:spcPts val="0"/>
        </a:spcAft>
        <a:buClrTx/>
        <a:buFont typeface="Arial"/>
        <a:buChar char="•"/>
        <a:tabLst/>
        <a:defRPr lang="en-US" sz="2400" kern="1200" baseline="0" dirty="0" smtClean="0">
          <a:solidFill>
            <a:schemeClr val="bg2"/>
          </a:solidFill>
          <a:latin typeface="+mn-lt"/>
          <a:ea typeface="+mn-ea"/>
          <a:cs typeface="+mn-cs"/>
        </a:defRPr>
      </a:lvl1pPr>
      <a:lvl2pPr marL="458788" indent="-228600" algn="l" defTabSz="1088291" rtl="0" eaLnBrk="1" latinLnBrk="0" hangingPunct="1">
        <a:lnSpc>
          <a:spcPct val="100000"/>
        </a:lnSpc>
        <a:spcBef>
          <a:spcPts val="300"/>
        </a:spcBef>
        <a:buClr>
          <a:schemeClr val="bg2"/>
        </a:buClr>
        <a:buSzPct val="100000"/>
        <a:buFont typeface="Lucida Grande"/>
        <a:buChar char="–"/>
        <a:tabLst/>
        <a:defRPr lang="en-US" sz="2000" kern="1200" baseline="0" dirty="0" smtClean="0">
          <a:solidFill>
            <a:schemeClr val="bg2"/>
          </a:solidFill>
          <a:latin typeface="+mn-lt"/>
          <a:ea typeface="+mn-ea"/>
          <a:cs typeface="+mn-cs"/>
        </a:defRPr>
      </a:lvl2pPr>
      <a:lvl3pPr marL="688975" indent="-230188" algn="l" defTabSz="1088291" rtl="0" eaLnBrk="1" latinLnBrk="0" hangingPunct="1">
        <a:lnSpc>
          <a:spcPct val="100000"/>
        </a:lnSpc>
        <a:spcBef>
          <a:spcPts val="300"/>
        </a:spcBef>
        <a:buClr>
          <a:schemeClr val="bg2"/>
        </a:buClr>
        <a:buFont typeface="Lucida Grande"/>
        <a:buChar char="–"/>
        <a:tabLst/>
        <a:defRPr lang="en-US" sz="1800" kern="1200" dirty="0" smtClean="0">
          <a:solidFill>
            <a:schemeClr val="bg2"/>
          </a:solidFill>
          <a:latin typeface="+mn-lt"/>
          <a:ea typeface="+mn-ea"/>
          <a:cs typeface="+mn-cs"/>
        </a:defRPr>
      </a:lvl3pPr>
      <a:lvl4pPr marL="919163" indent="-230188" algn="l" defTabSz="1088291" rtl="0" eaLnBrk="1" latinLnBrk="0" hangingPunct="1">
        <a:lnSpc>
          <a:spcPct val="100000"/>
        </a:lnSpc>
        <a:spcBef>
          <a:spcPts val="300"/>
        </a:spcBef>
        <a:buClr>
          <a:schemeClr val="bg2"/>
        </a:buClr>
        <a:buFont typeface="Lucida Grande"/>
        <a:buChar char="–"/>
        <a:tabLst/>
        <a:defRPr lang="en-US" sz="1600" kern="1200" baseline="0" dirty="0" smtClean="0">
          <a:solidFill>
            <a:schemeClr val="bg2"/>
          </a:solidFill>
          <a:latin typeface="+mn-lt"/>
          <a:ea typeface="+mn-ea"/>
          <a:cs typeface="+mn-cs"/>
        </a:defRPr>
      </a:lvl4pPr>
      <a:lvl5pPr marL="1147763" indent="-228600" algn="l" defTabSz="1088291" rtl="0" eaLnBrk="1" latinLnBrk="0" hangingPunct="1">
        <a:lnSpc>
          <a:spcPct val="100000"/>
        </a:lnSpc>
        <a:spcBef>
          <a:spcPts val="300"/>
        </a:spcBef>
        <a:buClr>
          <a:schemeClr val="bg2"/>
        </a:buClr>
        <a:buFont typeface="Lucida Grande"/>
        <a:buChar char="–"/>
        <a:tabLst/>
        <a:defRPr lang="en-US" sz="1600" kern="1200" baseline="0" dirty="0">
          <a:solidFill>
            <a:schemeClr val="bg2"/>
          </a:solidFill>
          <a:latin typeface="+mn-lt"/>
          <a:ea typeface="+mn-ea"/>
          <a:cs typeface="+mn-cs"/>
        </a:defRPr>
      </a:lvl5pPr>
      <a:lvl6pPr marL="911225" indent="-231775" algn="l" defTabSz="1088291" rtl="0" eaLnBrk="1" latinLnBrk="0" hangingPunct="1">
        <a:spcBef>
          <a:spcPct val="20000"/>
        </a:spcBef>
        <a:buClr>
          <a:schemeClr val="bg1"/>
        </a:buClr>
        <a:buFont typeface="Arial"/>
        <a:buChar char="•"/>
        <a:defRPr sz="1400" kern="1200" baseline="0">
          <a:solidFill>
            <a:schemeClr val="bg1"/>
          </a:solidFill>
          <a:latin typeface="+mn-lt"/>
          <a:ea typeface="+mn-ea"/>
          <a:cs typeface="+mn-cs"/>
        </a:defRPr>
      </a:lvl6pPr>
      <a:lvl7pPr marL="1141413" indent="-230188" algn="l" defTabSz="1088291" rtl="0" eaLnBrk="1" latinLnBrk="0" hangingPunct="1">
        <a:spcBef>
          <a:spcPct val="20000"/>
        </a:spcBef>
        <a:buClr>
          <a:schemeClr val="bg1"/>
        </a:buClr>
        <a:buFont typeface="Arial"/>
        <a:buChar char="•"/>
        <a:defRPr sz="1200" kern="1200" baseline="0">
          <a:solidFill>
            <a:srgbClr val="000000"/>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
        <p:nvSpPr>
          <p:cNvPr id="3" name="Rectangle 2"/>
          <p:cNvSpPr/>
          <p:nvPr userDrawn="1"/>
        </p:nvSpPr>
        <p:spPr bwMode="auto">
          <a:xfrm>
            <a:off x="0" y="6262071"/>
            <a:ext cx="12192000" cy="59592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269242" y="6409100"/>
            <a:ext cx="883091" cy="331432"/>
          </a:xfrm>
          <a:prstGeom prst="rect">
            <a:avLst/>
          </a:prstGeom>
        </p:spPr>
      </p:pic>
      <p:pic>
        <p:nvPicPr>
          <p:cNvPr id="7" name="Picture 6"/>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709637" y="6428213"/>
            <a:ext cx="1209668" cy="260345"/>
          </a:xfrm>
          <a:prstGeom prst="rect">
            <a:avLst/>
          </a:prstGeom>
        </p:spPr>
      </p:pic>
    </p:spTree>
    <p:extLst>
      <p:ext uri="{BB962C8B-B14F-4D97-AF65-F5344CB8AC3E}">
        <p14:creationId xmlns:p14="http://schemas.microsoft.com/office/powerpoint/2010/main" val="255633196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3.tiff"/><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citrixandmicrosoft.com/Solutions/AzureCloud.aspx"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video.citrix.com/tv/#videos/10095" TargetMode="External"/><Relationship Id="rId3" Type="http://schemas.openxmlformats.org/officeDocument/2006/relationships/hyperlink" Target="https://www.citrix.com/content/dam/citrix/en_us/documents/products-solutions/citrix-powered-apps-and-desktops-from-the-windows-azure-cloud.pdf" TargetMode="External"/><Relationship Id="rId7" Type="http://schemas.openxmlformats.org/officeDocument/2006/relationships/hyperlink" Target="http://www.citrixandmicrosoft.com/Solutions/AzureCloud.aspx" TargetMode="External"/><Relationship Id="rId12" Type="http://schemas.openxmlformats.org/officeDocument/2006/relationships/hyperlink" Target="http://azure.microsoft.com/en-us/marketplace/partners/sharefile/sharefile-storagezones-controller/"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citrixandmicrosoft.com/Documents/Citix%20NetScaler%20on%20Azure%20051515.pdf" TargetMode="External"/><Relationship Id="rId11" Type="http://schemas.openxmlformats.org/officeDocument/2006/relationships/hyperlink" Target="http://azure.microsoft.com/en-us/marketplace/partners/sharefile/netscaler-vpx-bring/" TargetMode="External"/><Relationship Id="rId5" Type="http://schemas.openxmlformats.org/officeDocument/2006/relationships/hyperlink" Target="http://www.citrixandmicrosoft.com/Documents/Citrix%20Microsoft%20Azure%20Solution%20Brief.pdf" TargetMode="External"/><Relationship Id="rId10" Type="http://schemas.openxmlformats.org/officeDocument/2006/relationships/hyperlink" Target="https://www.youtube.com/watch?t=19&amp;v=qIv1JPw5fuQ" TargetMode="External"/><Relationship Id="rId4" Type="http://schemas.openxmlformats.org/officeDocument/2006/relationships/hyperlink" Target="http://www.citrixandmicrosoft.com/Documents/Citrix_ShareFile_on_Microsoft_Azure_SolutionsBrief.pdf" TargetMode="External"/><Relationship Id="rId9" Type="http://schemas.openxmlformats.org/officeDocument/2006/relationships/hyperlink" Target="https://channel9.msdn.com/Events/TechEd/Europe/2014/EM-B32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3.tiff"/><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4"/>
          <p:cNvSpPr txBox="1">
            <a:spLocks noGrp="1"/>
          </p:cNvSpPr>
          <p:nvPr>
            <p:ph type="title"/>
          </p:nvPr>
        </p:nvSpPr>
        <p:spPr>
          <a:xfrm>
            <a:off x="362373" y="289957"/>
            <a:ext cx="11655840" cy="899537"/>
          </a:xfrm>
          <a:prstGeom prst="rect">
            <a:avLst/>
          </a:prstGeom>
        </p:spPr>
        <p:txBody>
          <a:bodyPr vert="horz" wrap="square" lIns="0" tIns="0" rIns="0" bIns="0" rtlCol="0" anchor="ctr">
            <a:noAutofit/>
          </a:bodyPr>
          <a:lstStyle>
            <a:lvl1pPr algn="l" defTabSz="685864" rtl="0" eaLnBrk="1" latinLnBrk="0" hangingPunct="1">
              <a:lnSpc>
                <a:spcPct val="90000"/>
              </a:lnSpc>
              <a:spcBef>
                <a:spcPct val="0"/>
              </a:spcBef>
              <a:buNone/>
              <a:defRPr lang="en-US" sz="3300" b="0" kern="1200" cap="none" spc="-113" baseline="0">
                <a:ln w="3175">
                  <a:noFill/>
                </a:ln>
                <a:solidFill>
                  <a:schemeClr val="tx1"/>
                </a:solidFill>
                <a:effectLst/>
                <a:latin typeface="Segoe UI Light" pitchFamily="34" charset="0"/>
                <a:ea typeface="+mn-ea"/>
                <a:cs typeface="Arial" charset="0"/>
              </a:defRPr>
            </a:lvl1pPr>
          </a:lstStyle>
          <a:p>
            <a:pPr>
              <a:defRPr/>
            </a:pPr>
            <a:r>
              <a:rPr lang="en-US" sz="4313" dirty="0">
                <a:solidFill>
                  <a:schemeClr val="bg1"/>
                </a:solidFill>
              </a:rPr>
              <a:t>About this </a:t>
            </a:r>
            <a:r>
              <a:rPr lang="en-US" sz="4313" dirty="0" smtClean="0">
                <a:solidFill>
                  <a:schemeClr val="bg1"/>
                </a:solidFill>
              </a:rPr>
              <a:t>Citrix Products on Azure </a:t>
            </a:r>
            <a:r>
              <a:rPr lang="en-US" sz="4313" dirty="0">
                <a:solidFill>
                  <a:schemeClr val="bg1"/>
                </a:solidFill>
              </a:rPr>
              <a:t>Presentation</a:t>
            </a:r>
            <a:endParaRPr sz="4313" dirty="0">
              <a:solidFill>
                <a:schemeClr val="bg1"/>
              </a:solidFill>
            </a:endParaRPr>
          </a:p>
        </p:txBody>
      </p:sp>
      <p:graphicFrame>
        <p:nvGraphicFramePr>
          <p:cNvPr id="16" name="Table 3"/>
          <p:cNvGraphicFramePr>
            <a:graphicFrameLocks noGrp="1"/>
          </p:cNvGraphicFramePr>
          <p:nvPr>
            <p:extLst>
              <p:ext uri="{D42A27DB-BD31-4B8C-83A1-F6EECF244321}">
                <p14:modId xmlns:p14="http://schemas.microsoft.com/office/powerpoint/2010/main" val="2659920746"/>
              </p:ext>
            </p:extLst>
          </p:nvPr>
        </p:nvGraphicFramePr>
        <p:xfrm>
          <a:off x="373826" y="1277165"/>
          <a:ext cx="11038570" cy="4326341"/>
        </p:xfrm>
        <a:graphic>
          <a:graphicData uri="http://schemas.openxmlformats.org/drawingml/2006/table">
            <a:tbl>
              <a:tblPr firstRow="1" bandRow="1">
                <a:tableStyleId>{5C22544A-7EE6-4342-B048-85BDC9FD1C3A}</a:tableStyleId>
              </a:tblPr>
              <a:tblGrid>
                <a:gridCol w="2373130">
                  <a:extLst>
                    <a:ext uri="{9D8B030D-6E8A-4147-A177-3AD203B41FA5}">
                      <a16:colId xmlns:a16="http://schemas.microsoft.com/office/drawing/2014/main" xmlns="" val="2377856108"/>
                    </a:ext>
                  </a:extLst>
                </a:gridCol>
                <a:gridCol w="8665440">
                  <a:extLst>
                    <a:ext uri="{9D8B030D-6E8A-4147-A177-3AD203B41FA5}">
                      <a16:colId xmlns:a16="http://schemas.microsoft.com/office/drawing/2014/main" xmlns="" val="4190113856"/>
                    </a:ext>
                  </a:extLst>
                </a:gridCol>
              </a:tblGrid>
              <a:tr h="377055">
                <a:tc>
                  <a:txBody>
                    <a:bodyPr/>
                    <a:lstStyle/>
                    <a:p>
                      <a:r>
                        <a:rPr lang="en-US" sz="1400" b="0" dirty="0" smtClean="0">
                          <a:solidFill>
                            <a:schemeClr val="tx1"/>
                          </a:solidFill>
                          <a:latin typeface="Segoe UI Semibold" panose="020B0702040204020203" pitchFamily="34" charset="0"/>
                        </a:rPr>
                        <a:t>Speaker</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US" sz="1400" b="0" dirty="0" smtClean="0">
                          <a:solidFill>
                            <a:schemeClr val="tx1"/>
                          </a:solidFill>
                        </a:rPr>
                        <a:t>Name(s)</a:t>
                      </a:r>
                      <a:endParaRPr lang="en-US" sz="1400" b="0" dirty="0">
                        <a:solidFill>
                          <a:schemeClr val="tx1"/>
                        </a:solidFill>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992710706"/>
                  </a:ext>
                </a:extLst>
              </a:tr>
              <a:tr h="360918">
                <a:tc>
                  <a:txBody>
                    <a:bodyPr/>
                    <a:lstStyle/>
                    <a:p>
                      <a:r>
                        <a:rPr lang="en-US" sz="1400" b="0" dirty="0" smtClean="0">
                          <a:solidFill>
                            <a:schemeClr val="tx1"/>
                          </a:solidFill>
                          <a:latin typeface="Segoe UI Semibold" panose="020B0702040204020203" pitchFamily="34" charset="0"/>
                        </a:rPr>
                        <a:t>Presentation Title</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US" sz="1400" b="0" dirty="0" smtClean="0">
                          <a:solidFill>
                            <a:schemeClr val="tx1"/>
                          </a:solidFill>
                        </a:rPr>
                        <a:t>Citrix Solutions</a:t>
                      </a:r>
                      <a:r>
                        <a:rPr lang="en-US" sz="1400" b="0" baseline="0" dirty="0" smtClean="0">
                          <a:solidFill>
                            <a:schemeClr val="tx1"/>
                          </a:solidFill>
                        </a:rPr>
                        <a:t> on Microsoft Azure</a:t>
                      </a:r>
                      <a:endParaRPr lang="en-US" sz="1400" b="0" dirty="0">
                        <a:solidFill>
                          <a:schemeClr val="tx1"/>
                        </a:solidFill>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960963122"/>
                  </a:ext>
                </a:extLst>
              </a:tr>
              <a:tr h="407185">
                <a:tc>
                  <a:txBody>
                    <a:bodyPr/>
                    <a:lstStyle/>
                    <a:p>
                      <a:r>
                        <a:rPr lang="en-US" sz="1400" b="0" dirty="0" smtClean="0">
                          <a:solidFill>
                            <a:schemeClr val="tx1"/>
                          </a:solidFill>
                          <a:latin typeface="Segoe UI Semibold" panose="020B0702040204020203" pitchFamily="34" charset="0"/>
                        </a:rPr>
                        <a:t>Presentation Length</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US" sz="1400" b="0" dirty="0" smtClean="0">
                          <a:solidFill>
                            <a:schemeClr val="tx1"/>
                          </a:solidFill>
                        </a:rPr>
                        <a:t>30-45 Minutes</a:t>
                      </a:r>
                      <a:endParaRPr lang="en-US" sz="1400" b="0" dirty="0">
                        <a:solidFill>
                          <a:schemeClr val="tx1"/>
                        </a:solidFill>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3780668888"/>
                  </a:ext>
                </a:extLst>
              </a:tr>
              <a:tr h="958567">
                <a:tc>
                  <a:txBody>
                    <a:bodyPr/>
                    <a:lstStyle/>
                    <a:p>
                      <a:r>
                        <a:rPr lang="en-US" sz="1400" b="0" dirty="0" smtClean="0">
                          <a:solidFill>
                            <a:schemeClr val="tx1"/>
                          </a:solidFill>
                          <a:latin typeface="Segoe UI Semibold" panose="020B0702040204020203" pitchFamily="34" charset="0"/>
                        </a:rPr>
                        <a:t>Audience</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US" sz="1400" b="0" dirty="0" smtClean="0">
                          <a:solidFill>
                            <a:schemeClr val="tx1"/>
                          </a:solidFill>
                        </a:rPr>
                        <a:t>This deck is built to support the growing</a:t>
                      </a:r>
                      <a:r>
                        <a:rPr lang="en-US" sz="1400" b="0" baseline="0" dirty="0" smtClean="0">
                          <a:solidFill>
                            <a:schemeClr val="tx1"/>
                          </a:solidFill>
                        </a:rPr>
                        <a:t> initiative of Citrix solutions on Microsoft Azure cloud platform</a:t>
                      </a:r>
                      <a:r>
                        <a:rPr lang="en-US" sz="1400" b="0" dirty="0" smtClean="0">
                          <a:solidFill>
                            <a:schemeClr val="tx1"/>
                          </a:solidFill>
                        </a:rPr>
                        <a:t>:</a:t>
                      </a:r>
                    </a:p>
                    <a:p>
                      <a:pPr marL="285750" indent="-285750">
                        <a:buFont typeface="Arial" panose="020B0604020202020204" pitchFamily="34" charset="0"/>
                        <a:buChar char="•"/>
                      </a:pPr>
                      <a:endParaRPr lang="en-US" sz="1400" b="0" dirty="0" smtClean="0">
                        <a:solidFill>
                          <a:schemeClr val="tx1"/>
                        </a:solidFill>
                      </a:endParaRPr>
                    </a:p>
                    <a:p>
                      <a:pPr marL="285750" indent="-285750">
                        <a:buFont typeface="Arial" panose="020B0604020202020204" pitchFamily="34" charset="0"/>
                        <a:buChar char="•"/>
                      </a:pPr>
                      <a:r>
                        <a:rPr lang="en-US" sz="1400" b="0" dirty="0" smtClean="0">
                          <a:solidFill>
                            <a:schemeClr val="tx1"/>
                          </a:solidFill>
                        </a:rPr>
                        <a:t>Audience should target C-level</a:t>
                      </a:r>
                      <a:r>
                        <a:rPr lang="en-US" sz="1400" b="0" baseline="0" dirty="0" smtClean="0">
                          <a:solidFill>
                            <a:schemeClr val="tx1"/>
                          </a:solidFill>
                        </a:rPr>
                        <a:t> executives and IT decision makers</a:t>
                      </a:r>
                    </a:p>
                    <a:p>
                      <a:pPr marL="0" indent="0">
                        <a:buFont typeface="Arial" panose="020B0604020202020204" pitchFamily="34" charset="0"/>
                        <a:buNone/>
                      </a:pPr>
                      <a:endParaRPr lang="en-US" sz="1400" b="0" baseline="0" dirty="0" smtClean="0">
                        <a:solidFill>
                          <a:schemeClr val="tx1"/>
                        </a:solidFill>
                      </a:endParaRPr>
                    </a:p>
                    <a:p>
                      <a:pPr marL="0" indent="0">
                        <a:buFont typeface="Arial" panose="020B0604020202020204" pitchFamily="34" charset="0"/>
                        <a:buNone/>
                      </a:pPr>
                      <a:r>
                        <a:rPr lang="en-US" sz="1400" b="0" baseline="0" dirty="0" smtClean="0">
                          <a:solidFill>
                            <a:schemeClr val="tx1"/>
                          </a:solidFill>
                        </a:rPr>
                        <a:t>Goal of the deck is to review and showcase the overarching view of customer drivers to the cloud. Provide context around Citrix products (XenApp, ShareFile, NetScaler) on Microsoft Azure and how we meet todays business and IT needs and identify the benefits of deploying Citrix on Azure.</a:t>
                      </a: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3963957979"/>
                  </a:ext>
                </a:extLst>
              </a:tr>
              <a:tr h="377055">
                <a:tc>
                  <a:txBody>
                    <a:bodyPr/>
                    <a:lstStyle/>
                    <a:p>
                      <a:r>
                        <a:rPr lang="en-US" sz="1400" b="0" dirty="0" smtClean="0">
                          <a:solidFill>
                            <a:schemeClr val="tx1"/>
                          </a:solidFill>
                          <a:latin typeface="Segoe UI Semibold" panose="020B0702040204020203" pitchFamily="34" charset="0"/>
                        </a:rPr>
                        <a:t>Next Steps</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r>
                        <a:rPr lang="en-US" sz="1400" b="0" dirty="0" smtClean="0">
                          <a:solidFill>
                            <a:schemeClr val="tx1"/>
                          </a:solidFill>
                        </a:rPr>
                        <a:t>See</a:t>
                      </a:r>
                      <a:r>
                        <a:rPr lang="en-US" sz="1400" b="0" baseline="0" dirty="0" smtClean="0">
                          <a:solidFill>
                            <a:schemeClr val="tx1"/>
                          </a:solidFill>
                        </a:rPr>
                        <a:t> slide 31</a:t>
                      </a:r>
                      <a:endParaRPr lang="en-US" sz="1400" b="0" dirty="0">
                        <a:solidFill>
                          <a:schemeClr val="tx1"/>
                        </a:solidFill>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3993109047"/>
                  </a:ext>
                </a:extLst>
              </a:tr>
              <a:tr h="540235">
                <a:tc>
                  <a:txBody>
                    <a:bodyPr/>
                    <a:lstStyle/>
                    <a:p>
                      <a:r>
                        <a:rPr lang="en-US" sz="1400" b="0" dirty="0" smtClean="0">
                          <a:solidFill>
                            <a:schemeClr val="tx1"/>
                          </a:solidFill>
                          <a:latin typeface="Segoe UI Semibold" panose="020B0702040204020203" pitchFamily="34" charset="0"/>
                        </a:rPr>
                        <a:t>More Information</a:t>
                      </a:r>
                      <a:endParaRPr lang="en-US" sz="1400" b="0" dirty="0">
                        <a:solidFill>
                          <a:schemeClr val="tx1"/>
                        </a:solidFill>
                        <a:latin typeface="Segoe UI Semibold" panose="020B0702040204020203" pitchFamily="34" charset="0"/>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WW</a:t>
                      </a:r>
                      <a:r>
                        <a:rPr lang="en-US" sz="1400" b="0" baseline="0" dirty="0">
                          <a:solidFill>
                            <a:schemeClr val="tx1"/>
                          </a:solidFill>
                        </a:rPr>
                        <a:t> Alliance: </a:t>
                      </a:r>
                      <a:r>
                        <a:rPr lang="en-US" sz="1400" b="0" dirty="0">
                          <a:solidFill>
                            <a:schemeClr val="tx1"/>
                          </a:solidFill>
                        </a:rPr>
                        <a:t>John Smale (john.smale@citrix</a:t>
                      </a:r>
                      <a:r>
                        <a:rPr lang="en-US" sz="1400" b="0" baseline="0" dirty="0">
                          <a:solidFill>
                            <a:schemeClr val="tx1"/>
                          </a:solidFill>
                        </a:rPr>
                        <a:t>.com </a:t>
                      </a:r>
                      <a:r>
                        <a:rPr lang="en-US" sz="1400" b="0" dirty="0">
                          <a:solidFill>
                            <a:schemeClr val="tx1"/>
                          </a:solidFill>
                        </a:rPr>
                        <a:t>)</a:t>
                      </a:r>
                    </a:p>
                    <a:p>
                      <a:pPr marL="0" marR="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AMS:</a:t>
                      </a:r>
                      <a:r>
                        <a:rPr lang="en-US" sz="1400" b="0" baseline="0" dirty="0">
                          <a:solidFill>
                            <a:schemeClr val="tx1"/>
                          </a:solidFill>
                        </a:rPr>
                        <a:t> Brian </a:t>
                      </a:r>
                      <a:r>
                        <a:rPr lang="en-US" sz="1400" b="0" baseline="0" dirty="0" err="1">
                          <a:solidFill>
                            <a:schemeClr val="tx1"/>
                          </a:solidFill>
                        </a:rPr>
                        <a:t>Kobleur</a:t>
                      </a:r>
                      <a:r>
                        <a:rPr lang="en-US" sz="1400" b="0" baseline="0" dirty="0">
                          <a:solidFill>
                            <a:schemeClr val="tx1"/>
                          </a:solidFill>
                        </a:rPr>
                        <a:t> (brian.kobleur@citrix.com)</a:t>
                      </a:r>
                    </a:p>
                    <a:p>
                      <a:pPr marL="0" marR="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EMEA: Lasse </a:t>
                      </a:r>
                      <a:r>
                        <a:rPr lang="en-US" sz="1400" b="0" dirty="0" err="1">
                          <a:solidFill>
                            <a:schemeClr val="tx1"/>
                          </a:solidFill>
                        </a:rPr>
                        <a:t>Carthberg</a:t>
                      </a:r>
                      <a:r>
                        <a:rPr lang="en-US" sz="1400" b="0" dirty="0">
                          <a:solidFill>
                            <a:schemeClr val="tx1"/>
                          </a:solidFill>
                        </a:rPr>
                        <a:t> (lasse.carthberg@citrix.com)</a:t>
                      </a:r>
                    </a:p>
                    <a:p>
                      <a:pPr marL="0" marR="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APAC: Steve </a:t>
                      </a:r>
                      <a:r>
                        <a:rPr lang="en-US" sz="1400" b="0" dirty="0" err="1">
                          <a:solidFill>
                            <a:schemeClr val="tx1"/>
                          </a:solidFill>
                        </a:rPr>
                        <a:t>McLoughlin</a:t>
                      </a:r>
                      <a:r>
                        <a:rPr lang="en-US" sz="1400" b="0" dirty="0">
                          <a:solidFill>
                            <a:schemeClr val="tx1"/>
                          </a:solidFill>
                        </a:rPr>
                        <a:t> (</a:t>
                      </a:r>
                      <a:r>
                        <a:rPr lang="en-US" sz="1400" b="0" dirty="0" smtClean="0">
                          <a:solidFill>
                            <a:schemeClr val="tx1"/>
                          </a:solidFill>
                        </a:rPr>
                        <a:t>steve.mcloughlin@citrix.com</a:t>
                      </a:r>
                      <a:r>
                        <a:rPr lang="en-US" sz="1400" b="0" dirty="0">
                          <a:solidFill>
                            <a:schemeClr val="tx1"/>
                          </a:solidFill>
                        </a:rPr>
                        <a:t>)</a:t>
                      </a:r>
                    </a:p>
                    <a:p>
                      <a:pPr marL="0" marR="0" indent="0" algn="l" defTabSz="932742"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Japan: Toshiaki</a:t>
                      </a:r>
                      <a:r>
                        <a:rPr lang="en-US" sz="1400" b="0" baseline="0" dirty="0">
                          <a:solidFill>
                            <a:schemeClr val="tx1"/>
                          </a:solidFill>
                        </a:rPr>
                        <a:t> Ito (toshiaki.ito@citrix.com)</a:t>
                      </a:r>
                      <a:endParaRPr lang="en-US" sz="1400" b="0" dirty="0">
                        <a:solidFill>
                          <a:schemeClr val="tx1"/>
                        </a:solidFill>
                      </a:endParaRPr>
                    </a:p>
                  </a:txBody>
                  <a:tcPr marL="243805" marR="121903" marT="60952" marB="6095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xmlns="" val="3054404423"/>
                  </a:ext>
                </a:extLst>
              </a:tr>
            </a:tbl>
          </a:graphicData>
        </a:graphic>
      </p:graphicFrame>
    </p:spTree>
    <p:extLst>
      <p:ext uri="{BB962C8B-B14F-4D97-AF65-F5344CB8AC3E}">
        <p14:creationId xmlns:p14="http://schemas.microsoft.com/office/powerpoint/2010/main" val="574996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8605" y="3493894"/>
            <a:ext cx="2580775" cy="1876927"/>
          </a:xfrm>
          <a:prstGeom prst="rect">
            <a:avLst/>
          </a:prstGeom>
        </p:spPr>
      </p:pic>
      <p:sp>
        <p:nvSpPr>
          <p:cNvPr id="3" name="Slide Number Placeholder 2"/>
          <p:cNvSpPr>
            <a:spLocks noGrp="1"/>
          </p:cNvSpPr>
          <p:nvPr>
            <p:ph type="sldNum" sz="quarter" idx="4"/>
          </p:nvPr>
        </p:nvSpPr>
        <p:spPr/>
        <p:txBody>
          <a:bodyPr/>
          <a:lstStyle/>
          <a:p>
            <a:fld id="{113BA7D1-EE9A-0241-B0CB-67F65CFD4A8F}" type="slidenum">
              <a:rPr lang="en-US" smtClean="0"/>
              <a:pPr/>
              <a:t>10</a:t>
            </a:fld>
            <a:endParaRPr lang="en-US" dirty="0"/>
          </a:p>
        </p:txBody>
      </p:sp>
      <p:pic>
        <p:nvPicPr>
          <p:cNvPr id="20" name="Picture 1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41868" y="3762441"/>
            <a:ext cx="1552511" cy="1339837"/>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3866"/>
            <a:ext cx="12192000" cy="3183467"/>
          </a:xfrm>
          <a:prstGeom prst="rect">
            <a:avLst/>
          </a:prstGeom>
        </p:spPr>
      </p:pic>
      <p:sp>
        <p:nvSpPr>
          <p:cNvPr id="25" name="Rectangle 24"/>
          <p:cNvSpPr/>
          <p:nvPr/>
        </p:nvSpPr>
        <p:spPr bwMode="auto">
          <a:xfrm>
            <a:off x="-35782" y="-13856"/>
            <a:ext cx="12227782" cy="1787238"/>
          </a:xfrm>
          <a:prstGeom prst="rect">
            <a:avLst/>
          </a:prstGeom>
          <a:gradFill flip="none" rotWithShape="1">
            <a:gsLst>
              <a:gs pos="0">
                <a:schemeClr val="tx1">
                  <a:lumMod val="50000"/>
                  <a:alpha val="50000"/>
                </a:schemeClr>
              </a:gs>
              <a:gs pos="100000">
                <a:schemeClr val="tx1">
                  <a:lumMod val="50000"/>
                  <a:alpha val="0"/>
                </a:schemeClr>
              </a:gs>
            </a:gsLst>
            <a:lin ang="5400000" scaled="0"/>
            <a:tileRect/>
          </a:gra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6" name="Title 1"/>
          <p:cNvSpPr>
            <a:spLocks noGrp="1"/>
          </p:cNvSpPr>
          <p:nvPr>
            <p:ph type="title"/>
          </p:nvPr>
        </p:nvSpPr>
        <p:spPr>
          <a:xfrm>
            <a:off x="448173" y="78828"/>
            <a:ext cx="11339900" cy="985840"/>
          </a:xfrm>
        </p:spPr>
        <p:txBody>
          <a:bodyPr/>
          <a:lstStyle/>
          <a:p>
            <a:r>
              <a:rPr lang="en-US" sz="3600" dirty="0" smtClean="0">
                <a:solidFill>
                  <a:schemeClr val="tx1"/>
                </a:solidFill>
              </a:rPr>
              <a:t>Citrix Embraces the Cloud Experience</a:t>
            </a:r>
            <a:endParaRPr lang="en-US" sz="3600" dirty="0">
              <a:solidFill>
                <a:schemeClr val="tx1"/>
              </a:solidFill>
            </a:endParaRPr>
          </a:p>
        </p:txBody>
      </p:sp>
      <p:sp>
        <p:nvSpPr>
          <p:cNvPr id="27" name="Title 1"/>
          <p:cNvSpPr txBox="1">
            <a:spLocks/>
          </p:cNvSpPr>
          <p:nvPr/>
        </p:nvSpPr>
        <p:spPr>
          <a:xfrm>
            <a:off x="448173" y="78828"/>
            <a:ext cx="11339900" cy="985840"/>
          </a:xfrm>
          <a:prstGeom prst="rect">
            <a:avLst/>
          </a:prstGeom>
        </p:spPr>
        <p:txBody>
          <a:bodyPr vert="horz" wrap="square" lIns="91440" tIns="45720" rIns="91440" bIns="45720"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a:lstStyle>
          <a:p>
            <a:endParaRPr lang="en-US" dirty="0">
              <a:solidFill>
                <a:schemeClr val="bg1">
                  <a:lumMod val="65000"/>
                  <a:lumOff val="35000"/>
                </a:schemeClr>
              </a:solidFill>
            </a:endParaRPr>
          </a:p>
        </p:txBody>
      </p:sp>
      <p:cxnSp>
        <p:nvCxnSpPr>
          <p:cNvPr id="28" name="Straight Connector 27"/>
          <p:cNvCxnSpPr/>
          <p:nvPr/>
        </p:nvCxnSpPr>
        <p:spPr bwMode="auto">
          <a:xfrm>
            <a:off x="4232667" y="3643191"/>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29" name="Straight Connector 28"/>
          <p:cNvCxnSpPr/>
          <p:nvPr/>
        </p:nvCxnSpPr>
        <p:spPr bwMode="auto">
          <a:xfrm>
            <a:off x="7970034" y="3601626"/>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pic>
        <p:nvPicPr>
          <p:cNvPr id="16" name="Picture 15"/>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23708" y="3742275"/>
            <a:ext cx="680552" cy="1339838"/>
          </a:xfrm>
          <a:prstGeom prst="rect">
            <a:avLst/>
          </a:prstGeom>
        </p:spPr>
      </p:pic>
      <p:sp>
        <p:nvSpPr>
          <p:cNvPr id="17" name="Rectangle 16"/>
          <p:cNvSpPr/>
          <p:nvPr/>
        </p:nvSpPr>
        <p:spPr bwMode="auto">
          <a:xfrm>
            <a:off x="853683" y="5413248"/>
            <a:ext cx="3020602"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2">
                    <a:lumMod val="60000"/>
                    <a:lumOff val="40000"/>
                  </a:schemeClr>
                </a:solidFill>
                <a:latin typeface="Arial" charset="0"/>
                <a:cs typeface="Arial" charset="0"/>
              </a:rPr>
              <a:t>Citrix </a:t>
            </a:r>
            <a:r>
              <a:rPr lang="en-US" sz="1600" dirty="0" smtClean="0">
                <a:solidFill>
                  <a:schemeClr val="bg2">
                    <a:lumMod val="60000"/>
                    <a:lumOff val="40000"/>
                  </a:schemeClr>
                </a:solidFill>
                <a:latin typeface="Arial" charset="0"/>
                <a:cs typeface="Arial" charset="0"/>
              </a:rPr>
              <a:t>delivers cloud</a:t>
            </a:r>
          </a:p>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services </a:t>
            </a:r>
            <a:r>
              <a:rPr lang="en-US" sz="1600" dirty="0">
                <a:solidFill>
                  <a:schemeClr val="bg2">
                    <a:lumMod val="60000"/>
                    <a:lumOff val="40000"/>
                  </a:schemeClr>
                </a:solidFill>
                <a:latin typeface="Arial" charset="0"/>
                <a:cs typeface="Arial" charset="0"/>
              </a:rPr>
              <a:t>on-premises</a:t>
            </a:r>
          </a:p>
        </p:txBody>
      </p:sp>
      <p:sp>
        <p:nvSpPr>
          <p:cNvPr id="18" name="Rectangle 17"/>
          <p:cNvSpPr/>
          <p:nvPr/>
        </p:nvSpPr>
        <p:spPr bwMode="auto">
          <a:xfrm>
            <a:off x="8467118"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smtClean="0">
                <a:solidFill>
                  <a:schemeClr val="bg1">
                    <a:lumMod val="65000"/>
                    <a:lumOff val="35000"/>
                  </a:schemeClr>
                </a:solidFill>
                <a:latin typeface="Arial" charset="0"/>
                <a:cs typeface="Arial" charset="0"/>
              </a:rPr>
              <a:t>Delivering Citrix </a:t>
            </a:r>
          </a:p>
          <a:p>
            <a:pPr algn="ctr" defTabSz="1461590" fontAlgn="base">
              <a:spcBef>
                <a:spcPct val="0"/>
              </a:spcBef>
              <a:spcAft>
                <a:spcPct val="0"/>
              </a:spcAft>
            </a:pPr>
            <a:r>
              <a:rPr lang="en-US" sz="1600" dirty="0" smtClean="0">
                <a:solidFill>
                  <a:schemeClr val="bg1">
                    <a:lumMod val="65000"/>
                    <a:lumOff val="35000"/>
                  </a:schemeClr>
                </a:solidFill>
                <a:latin typeface="Arial" charset="0"/>
                <a:cs typeface="Arial" charset="0"/>
              </a:rPr>
              <a:t>as-a-Service</a:t>
            </a:r>
            <a:endParaRPr lang="en-US" sz="1600" dirty="0">
              <a:solidFill>
                <a:schemeClr val="bg1">
                  <a:lumMod val="65000"/>
                  <a:lumOff val="35000"/>
                </a:schemeClr>
              </a:solidFill>
              <a:latin typeface="Arial" charset="0"/>
              <a:cs typeface="Arial" charset="0"/>
            </a:endParaRPr>
          </a:p>
        </p:txBody>
      </p:sp>
      <p:sp>
        <p:nvSpPr>
          <p:cNvPr id="19" name="Rectangle 18"/>
          <p:cNvSpPr/>
          <p:nvPr/>
        </p:nvSpPr>
        <p:spPr bwMode="auto">
          <a:xfrm>
            <a:off x="4729750"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2">
                    <a:lumMod val="60000"/>
                    <a:lumOff val="40000"/>
                  </a:schemeClr>
                </a:solidFill>
                <a:latin typeface="Arial" charset="0"/>
                <a:cs typeface="Arial" charset="0"/>
              </a:rPr>
              <a:t>Citrix is </a:t>
            </a:r>
            <a:r>
              <a:rPr lang="en-US" sz="1600" dirty="0" smtClean="0">
                <a:solidFill>
                  <a:schemeClr val="bg2">
                    <a:lumMod val="60000"/>
                    <a:lumOff val="40000"/>
                  </a:schemeClr>
                </a:solidFill>
                <a:latin typeface="Arial" charset="0"/>
                <a:cs typeface="Arial" charset="0"/>
              </a:rPr>
              <a:t>hybrid</a:t>
            </a:r>
            <a:br>
              <a:rPr lang="en-US" sz="1600" dirty="0" smtClean="0">
                <a:solidFill>
                  <a:schemeClr val="bg2">
                    <a:lumMod val="60000"/>
                    <a:lumOff val="40000"/>
                  </a:schemeClr>
                </a:solidFill>
                <a:latin typeface="Arial" charset="0"/>
                <a:cs typeface="Arial" charset="0"/>
              </a:rPr>
            </a:br>
            <a:r>
              <a:rPr lang="en-US" sz="1600" dirty="0" smtClean="0">
                <a:solidFill>
                  <a:schemeClr val="bg2">
                    <a:lumMod val="60000"/>
                    <a:lumOff val="40000"/>
                  </a:schemeClr>
                </a:solidFill>
                <a:latin typeface="Arial" charset="0"/>
                <a:cs typeface="Arial" charset="0"/>
              </a:rPr>
              <a:t>by </a:t>
            </a:r>
            <a:r>
              <a:rPr lang="en-US" sz="1600" dirty="0">
                <a:solidFill>
                  <a:schemeClr val="bg2">
                    <a:lumMod val="60000"/>
                    <a:lumOff val="40000"/>
                  </a:schemeClr>
                </a:solidFill>
                <a:latin typeface="Arial" charset="0"/>
                <a:cs typeface="Arial" charset="0"/>
              </a:rPr>
              <a:t>nature</a:t>
            </a:r>
          </a:p>
        </p:txBody>
      </p:sp>
    </p:spTree>
    <p:extLst>
      <p:ext uri="{BB962C8B-B14F-4D97-AF65-F5344CB8AC3E}">
        <p14:creationId xmlns:p14="http://schemas.microsoft.com/office/powerpoint/2010/main" val="242255004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Supporting the Citrix Experience </a:t>
            </a:r>
          </a:p>
        </p:txBody>
      </p:sp>
      <p:sp>
        <p:nvSpPr>
          <p:cNvPr id="3" name="Text Placeholder 2"/>
          <p:cNvSpPr>
            <a:spLocks noGrp="1"/>
          </p:cNvSpPr>
          <p:nvPr>
            <p:ph type="body" sz="quarter" idx="16"/>
          </p:nvPr>
        </p:nvSpPr>
        <p:spPr/>
        <p:txBody>
          <a:bodyPr/>
          <a:lstStyle/>
          <a:p>
            <a:r>
              <a:rPr lang="en-US" dirty="0"/>
              <a:t>Huge datacenter capacity across 19 worldwide regions with </a:t>
            </a:r>
            <a:r>
              <a:rPr lang="en-US" dirty="0" smtClean="0"/>
              <a:t>Citrix</a:t>
            </a:r>
            <a:endParaRPr lang="en-US" dirty="0"/>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11</a:t>
            </a:fld>
            <a:endParaRPr lang="en-US" kern="0" dirty="0">
              <a:solidFill>
                <a:srgbClr val="414141"/>
              </a:solidFill>
            </a:endParaRPr>
          </a:p>
        </p:txBody>
      </p:sp>
      <p:grpSp>
        <p:nvGrpSpPr>
          <p:cNvPr id="10" name="Group 9"/>
          <p:cNvGrpSpPr/>
          <p:nvPr/>
        </p:nvGrpSpPr>
        <p:grpSpPr>
          <a:xfrm>
            <a:off x="443738" y="2028495"/>
            <a:ext cx="7254559" cy="3668122"/>
            <a:chOff x="312890" y="1845089"/>
            <a:chExt cx="7980015" cy="4034934"/>
          </a:xfrm>
        </p:grpSpPr>
        <p:pic>
          <p:nvPicPr>
            <p:cNvPr id="7" name="World map"/>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90" y="1845089"/>
              <a:ext cx="7980015" cy="4034934"/>
            </a:xfrm>
            <a:prstGeom prst="rect">
              <a:avLst/>
            </a:prstGeom>
            <a:noFill/>
            <a:ln>
              <a:noFill/>
            </a:ln>
          </p:spPr>
        </p:pic>
        <p:pic>
          <p:nvPicPr>
            <p:cNvPr id="53" name="Picture 5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2096" y="3564803"/>
              <a:ext cx="556889" cy="534909"/>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1944" y="2802720"/>
              <a:ext cx="556889" cy="534909"/>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6331" y="3150738"/>
              <a:ext cx="556889" cy="534909"/>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7313" y="2841169"/>
              <a:ext cx="556889" cy="534909"/>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7316" y="3125152"/>
              <a:ext cx="556889" cy="534909"/>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4825" y="3366051"/>
              <a:ext cx="556889" cy="534909"/>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3325" y="4018129"/>
              <a:ext cx="556889" cy="534909"/>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5762" y="3249813"/>
              <a:ext cx="556889" cy="53490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3635" y="3464109"/>
              <a:ext cx="556889" cy="534909"/>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4887" y="3223027"/>
              <a:ext cx="556889" cy="534909"/>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3814" y="3093675"/>
              <a:ext cx="556889" cy="534909"/>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4203" y="4698065"/>
              <a:ext cx="556889" cy="534909"/>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7055" y="4798670"/>
              <a:ext cx="556889" cy="534909"/>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1943" y="4358563"/>
              <a:ext cx="556889" cy="534909"/>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8383" y="3594103"/>
              <a:ext cx="556889" cy="534909"/>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1936" y="3152784"/>
              <a:ext cx="556889" cy="534909"/>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1727" y="3569967"/>
              <a:ext cx="556889" cy="534909"/>
            </a:xfrm>
            <a:prstGeom prst="rect">
              <a:avLst/>
            </a:prstGeom>
            <a:effectLst>
              <a:outerShdw blurRad="63500" sx="102000" sy="102000" algn="ctr" rotWithShape="0">
                <a:prstClr val="black">
                  <a:alpha val="40000"/>
                </a:prstClr>
              </a:outerShdw>
            </a:effectLst>
          </p:spPr>
        </p:pic>
        <p:cxnSp>
          <p:nvCxnSpPr>
            <p:cNvPr id="29" name="Straight Connector 28"/>
            <p:cNvCxnSpPr/>
            <p:nvPr/>
          </p:nvCxnSpPr>
          <p:spPr>
            <a:xfrm>
              <a:off x="6643180" y="3429895"/>
              <a:ext cx="14522" cy="0"/>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62134" y="3866671"/>
              <a:ext cx="0" cy="0"/>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158693" y="3517271"/>
              <a:ext cx="14773" cy="2"/>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48908" y="3636881"/>
              <a:ext cx="79" cy="3"/>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28001" y="3830701"/>
              <a:ext cx="0" cy="7503"/>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600782" y="3835125"/>
              <a:ext cx="1393" cy="1"/>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369143" y="4236963"/>
              <a:ext cx="44" cy="3"/>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35878" y="5066278"/>
              <a:ext cx="0" cy="0"/>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487680" y="4949221"/>
              <a:ext cx="0" cy="8424"/>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063251" y="3363372"/>
              <a:ext cx="18" cy="5"/>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81702" y="3486515"/>
              <a:ext cx="0" cy="1093"/>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956561" y="3736792"/>
              <a:ext cx="43" cy="0"/>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580831" y="3396357"/>
              <a:ext cx="1" cy="2"/>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2147622" y="3418194"/>
              <a:ext cx="56" cy="2"/>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160388" y="4626262"/>
              <a:ext cx="63" cy="6633"/>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066801" y="3081244"/>
              <a:ext cx="0" cy="1"/>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95758" y="3101020"/>
              <a:ext cx="0" cy="7605"/>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1302" y="3153565"/>
              <a:ext cx="556889" cy="534909"/>
            </a:xfrm>
            <a:prstGeom prst="rect">
              <a:avLst/>
            </a:prstGeom>
            <a:effectLst>
              <a:outerShdw blurRad="63500" sx="102000" sy="102000" algn="ctr" rotWithShape="0">
                <a:prstClr val="black">
                  <a:alpha val="40000"/>
                </a:prstClr>
              </a:outerShdw>
            </a:effectLst>
          </p:spPr>
        </p:pic>
        <p:cxnSp>
          <p:nvCxnSpPr>
            <p:cNvPr id="32" name="Straight Connector 31"/>
            <p:cNvCxnSpPr/>
            <p:nvPr/>
          </p:nvCxnSpPr>
          <p:spPr>
            <a:xfrm flipH="1">
              <a:off x="7236521" y="3392651"/>
              <a:ext cx="18" cy="27616"/>
            </a:xfrm>
            <a:prstGeom prst="line">
              <a:avLst/>
            </a:prstGeom>
            <a:ln>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54" name="Oval 53"/>
            <p:cNvSpPr/>
            <p:nvPr/>
          </p:nvSpPr>
          <p:spPr bwMode="auto">
            <a:xfrm>
              <a:off x="431183" y="4980284"/>
              <a:ext cx="181369" cy="177549"/>
            </a:xfrm>
            <a:prstGeom prst="ellipse">
              <a:avLst/>
            </a:prstGeom>
            <a:solidFill>
              <a:schemeClr val="accent2"/>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56" name="TextBox 55"/>
            <p:cNvSpPr txBox="1"/>
            <p:nvPr/>
          </p:nvSpPr>
          <p:spPr>
            <a:xfrm>
              <a:off x="624456" y="4829637"/>
              <a:ext cx="1127013" cy="478841"/>
            </a:xfrm>
            <a:prstGeom prst="rect">
              <a:avLst/>
            </a:prstGeom>
            <a:noFill/>
          </p:spPr>
          <p:txBody>
            <a:bodyPr wrap="square" rtlCol="0" anchor="ctr">
              <a:noAutofit/>
            </a:bodyPr>
            <a:lstStyle/>
            <a:p>
              <a:r>
                <a:rPr lang="en-US" sz="1200" dirty="0" smtClean="0">
                  <a:solidFill>
                    <a:schemeClr val="bg1">
                      <a:lumMod val="65000"/>
                      <a:lumOff val="35000"/>
                    </a:schemeClr>
                  </a:solidFill>
                  <a:latin typeface="+mj-lt"/>
                </a:rPr>
                <a:t>Operational</a:t>
              </a:r>
              <a:endParaRPr lang="en-US" sz="1200" dirty="0">
                <a:solidFill>
                  <a:schemeClr val="bg1">
                    <a:lumMod val="65000"/>
                    <a:lumOff val="35000"/>
                  </a:schemeClr>
                </a:solidFill>
                <a:latin typeface="+mj-lt"/>
              </a:endParaRPr>
            </a:p>
          </p:txBody>
        </p:sp>
        <p:sp>
          <p:nvSpPr>
            <p:cNvPr id="59" name="Oval 58"/>
            <p:cNvSpPr/>
            <p:nvPr/>
          </p:nvSpPr>
          <p:spPr bwMode="auto">
            <a:xfrm>
              <a:off x="437136" y="5354341"/>
              <a:ext cx="169463" cy="177549"/>
            </a:xfrm>
            <a:prstGeom prst="ellipse">
              <a:avLst/>
            </a:prstGeom>
            <a:solidFill>
              <a:schemeClr val="accent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60" name="TextBox 59"/>
            <p:cNvSpPr txBox="1"/>
            <p:nvPr/>
          </p:nvSpPr>
          <p:spPr>
            <a:xfrm>
              <a:off x="629737" y="5203695"/>
              <a:ext cx="1285911" cy="478841"/>
            </a:xfrm>
            <a:prstGeom prst="rect">
              <a:avLst/>
            </a:prstGeom>
            <a:noFill/>
          </p:spPr>
          <p:txBody>
            <a:bodyPr wrap="square" rtlCol="0" anchor="ctr">
              <a:noAutofit/>
            </a:bodyPr>
            <a:lstStyle/>
            <a:p>
              <a:r>
                <a:rPr lang="en-US" sz="1200" dirty="0" smtClean="0">
                  <a:solidFill>
                    <a:schemeClr val="bg1">
                      <a:lumMod val="65000"/>
                      <a:lumOff val="35000"/>
                    </a:schemeClr>
                  </a:solidFill>
                  <a:latin typeface="+mj-lt"/>
                </a:rPr>
                <a:t>Announced</a:t>
              </a:r>
              <a:endParaRPr lang="en-US" sz="1200" dirty="0">
                <a:solidFill>
                  <a:schemeClr val="bg1">
                    <a:lumMod val="65000"/>
                    <a:lumOff val="35000"/>
                  </a:schemeClr>
                </a:solidFill>
                <a:latin typeface="+mj-lt"/>
              </a:endParaRPr>
            </a:p>
          </p:txBody>
        </p:sp>
        <p:pic>
          <p:nvPicPr>
            <p:cNvPr id="51" name="Picture 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6787" y="2916929"/>
              <a:ext cx="556889" cy="534909"/>
            </a:xfrm>
            <a:prstGeom prst="rect">
              <a:avLst/>
            </a:prstGeom>
            <a:effectLst>
              <a:outerShdw blurRad="63500" sx="102000" sy="102000" algn="ctr" rotWithShape="0">
                <a:prstClr val="black">
                  <a:alpha val="40000"/>
                </a:prstClr>
              </a:outerShdw>
            </a:effectLst>
          </p:spPr>
        </p:pic>
        <p:cxnSp>
          <p:nvCxnSpPr>
            <p:cNvPr id="55" name="Straight Connector 54"/>
            <p:cNvCxnSpPr/>
            <p:nvPr/>
          </p:nvCxnSpPr>
          <p:spPr>
            <a:xfrm>
              <a:off x="1595516" y="3177198"/>
              <a:ext cx="0" cy="7503"/>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pic>
          <p:nvPicPr>
            <p:cNvPr id="154" name="Picture 1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806" y="2956512"/>
              <a:ext cx="556889" cy="534909"/>
            </a:xfrm>
            <a:prstGeom prst="rect">
              <a:avLst/>
            </a:prstGeom>
            <a:effectLst>
              <a:outerShdw blurRad="63500" sx="102000" sy="102000" algn="ctr" rotWithShape="0">
                <a:prstClr val="black">
                  <a:alpha val="40000"/>
                </a:prstClr>
              </a:outerShdw>
            </a:effectLst>
          </p:spPr>
        </p:pic>
        <p:cxnSp>
          <p:nvCxnSpPr>
            <p:cNvPr id="155" name="Straight Connector 154"/>
            <p:cNvCxnSpPr/>
            <p:nvPr/>
          </p:nvCxnSpPr>
          <p:spPr>
            <a:xfrm>
              <a:off x="2563535" y="3216782"/>
              <a:ext cx="0" cy="7503"/>
            </a:xfrm>
            <a:prstGeom prst="line">
              <a:avLst/>
            </a:prstGeom>
            <a:ln>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57" name="Rectangle 156"/>
          <p:cNvSpPr/>
          <p:nvPr/>
        </p:nvSpPr>
        <p:spPr bwMode="auto">
          <a:xfrm>
            <a:off x="8733677" y="968607"/>
            <a:ext cx="2727960" cy="5013951"/>
          </a:xfrm>
          <a:prstGeom prst="rect">
            <a:avLst/>
          </a:prstGeom>
          <a:no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marL="285750" lvl="1" indent="-285750" defTabSz="930959">
              <a:spcBef>
                <a:spcPts val="1200"/>
              </a:spcBef>
              <a:buSzPct val="100000"/>
              <a:buFont typeface="Arial" panose="020B0604020202020204" pitchFamily="34" charset="0"/>
              <a:buChar char="•"/>
            </a:pPr>
            <a:r>
              <a:rPr lang="en-US" sz="1400" spc="-30" dirty="0" smtClean="0">
                <a:solidFill>
                  <a:schemeClr val="bg1">
                    <a:lumMod val="75000"/>
                    <a:lumOff val="25000"/>
                  </a:schemeClr>
                </a:solidFill>
                <a:ea typeface="Segoe UI" panose="020B0502040204020203" pitchFamily="34" charset="0"/>
                <a:cs typeface="Segoe UI" panose="020B0502040204020203" pitchFamily="34" charset="0"/>
              </a:rPr>
              <a:t>100</a:t>
            </a:r>
            <a:r>
              <a:rPr lang="en-US" sz="1400" spc="-30" dirty="0">
                <a:solidFill>
                  <a:schemeClr val="bg1">
                    <a:lumMod val="75000"/>
                    <a:lumOff val="25000"/>
                  </a:schemeClr>
                </a:solidFill>
                <a:ea typeface="Segoe UI" panose="020B0502040204020203" pitchFamily="34" charset="0"/>
                <a:cs typeface="Segoe UI" panose="020B0502040204020203" pitchFamily="34" charset="0"/>
              </a:rPr>
              <a:t>+ datacenters</a:t>
            </a:r>
          </a:p>
          <a:p>
            <a:pPr marL="285750" lvl="1" indent="-285750" defTabSz="930959">
              <a:spcBef>
                <a:spcPts val="1200"/>
              </a:spcBef>
              <a:buSzPct val="100000"/>
              <a:buFont typeface="Arial" panose="020B0604020202020204" pitchFamily="34" charset="0"/>
              <a:buChar char="•"/>
            </a:pPr>
            <a:r>
              <a:rPr lang="en-US" sz="1400" spc="-30" dirty="0" smtClean="0">
                <a:solidFill>
                  <a:schemeClr val="bg1">
                    <a:lumMod val="75000"/>
                    <a:lumOff val="25000"/>
                  </a:schemeClr>
                </a:solidFill>
                <a:ea typeface="Segoe UI" panose="020B0502040204020203" pitchFamily="34" charset="0"/>
                <a:cs typeface="Segoe UI" panose="020B0502040204020203" pitchFamily="34" charset="0"/>
              </a:rPr>
              <a:t>2x </a:t>
            </a:r>
            <a:r>
              <a:rPr lang="en-US" sz="1400" spc="-30" dirty="0">
                <a:solidFill>
                  <a:schemeClr val="bg1">
                    <a:lumMod val="75000"/>
                    <a:lumOff val="25000"/>
                  </a:schemeClr>
                </a:solidFill>
                <a:ea typeface="Segoe UI" panose="020B0502040204020203" pitchFamily="34" charset="0"/>
                <a:cs typeface="Segoe UI" panose="020B0502040204020203" pitchFamily="34" charset="0"/>
              </a:rPr>
              <a:t>AWS and 6x Google number of offered </a:t>
            </a:r>
            <a:r>
              <a:rPr lang="en-US" sz="1400" spc="-30" dirty="0" smtClean="0">
                <a:solidFill>
                  <a:schemeClr val="bg1">
                    <a:lumMod val="75000"/>
                    <a:lumOff val="25000"/>
                  </a:schemeClr>
                </a:solidFill>
                <a:ea typeface="Segoe UI" panose="020B0502040204020203" pitchFamily="34" charset="0"/>
                <a:cs typeface="Segoe UI" panose="020B0502040204020203" pitchFamily="34" charset="0"/>
              </a:rPr>
              <a:t>regions</a:t>
            </a:r>
          </a:p>
          <a:p>
            <a:pPr marL="285750" lvl="1" indent="-285750" defTabSz="930959">
              <a:spcBef>
                <a:spcPts val="1200"/>
              </a:spcBef>
              <a:buSzPct val="100000"/>
              <a:buFont typeface="Arial" panose="020B0604020202020204" pitchFamily="34" charset="0"/>
              <a:buChar char="•"/>
            </a:pPr>
            <a:r>
              <a:rPr lang="en-US" sz="1400" spc="-30" dirty="0" smtClean="0">
                <a:solidFill>
                  <a:schemeClr val="bg1">
                    <a:lumMod val="75000"/>
                    <a:lumOff val="25000"/>
                  </a:schemeClr>
                </a:solidFill>
                <a:ea typeface="Segoe UI" panose="020B0502040204020203" pitchFamily="34" charset="0"/>
                <a:cs typeface="Segoe UI" panose="020B0502040204020203" pitchFamily="34" charset="0"/>
              </a:rPr>
              <a:t>One of the top 3 networks in the world</a:t>
            </a:r>
            <a:endParaRPr lang="en-US" sz="1400" spc="-30" dirty="0">
              <a:solidFill>
                <a:schemeClr val="bg1">
                  <a:lumMod val="75000"/>
                  <a:lumOff val="25000"/>
                </a:schemeClr>
              </a:solidFill>
              <a:ea typeface="Segoe UI" panose="020B0502040204020203" pitchFamily="34" charset="0"/>
              <a:cs typeface="Segoe UI" panose="020B0502040204020203" pitchFamily="34" charset="0"/>
            </a:endParaRPr>
          </a:p>
          <a:p>
            <a:pPr marL="285750" lvl="1" indent="-285750" defTabSz="930959">
              <a:spcBef>
                <a:spcPts val="1200"/>
              </a:spcBef>
              <a:buSzPct val="100000"/>
              <a:buFont typeface="Arial" panose="020B0604020202020204" pitchFamily="34" charset="0"/>
              <a:buChar char="•"/>
            </a:pPr>
            <a:r>
              <a:rPr lang="en-US" sz="1400" spc="-30" dirty="0" smtClean="0">
                <a:solidFill>
                  <a:schemeClr val="bg1">
                    <a:lumMod val="75000"/>
                    <a:lumOff val="25000"/>
                  </a:schemeClr>
                </a:solidFill>
                <a:ea typeface="Segoe UI" panose="020B0502040204020203" pitchFamily="34" charset="0"/>
                <a:cs typeface="Segoe UI" panose="020B0502040204020203" pitchFamily="34" charset="0"/>
              </a:rPr>
              <a:t>Azure is the ideal enterprise-grade public cloud</a:t>
            </a:r>
            <a:endParaRPr lang="en-US" sz="1400" spc="-30" dirty="0">
              <a:solidFill>
                <a:schemeClr val="bg1">
                  <a:lumMod val="75000"/>
                  <a:lumOff val="25000"/>
                </a:schemeClr>
              </a:solidFill>
              <a:ea typeface="Segoe UI" panose="020B0502040204020203" pitchFamily="34" charset="0"/>
              <a:cs typeface="Segoe UI" panose="020B0502040204020203" pitchFamily="34" charset="0"/>
            </a:endParaRPr>
          </a:p>
        </p:txBody>
      </p:sp>
      <p:grpSp>
        <p:nvGrpSpPr>
          <p:cNvPr id="57" name="Group 56"/>
          <p:cNvGrpSpPr/>
          <p:nvPr/>
        </p:nvGrpSpPr>
        <p:grpSpPr>
          <a:xfrm rot="5400000">
            <a:off x="6048747" y="3740796"/>
            <a:ext cx="4400290" cy="535313"/>
            <a:chOff x="919234" y="2907759"/>
            <a:chExt cx="10375654" cy="535313"/>
          </a:xfrm>
        </p:grpSpPr>
        <p:sp>
          <p:nvSpPr>
            <p:cNvPr id="58"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63"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416635831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Citrix Solutions on Azure</a:t>
            </a:r>
            <a:endParaRPr lang="en-US" dirty="0"/>
          </a:p>
        </p:txBody>
      </p:sp>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744022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bwMode="auto">
          <a:xfrm>
            <a:off x="1" y="4598832"/>
            <a:ext cx="12192000" cy="1925031"/>
          </a:xfrm>
          <a:prstGeom prst="rect">
            <a:avLst/>
          </a:prstGeom>
          <a:solidFill>
            <a:schemeClr val="tx1">
              <a:lumMod val="9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 r="199"/>
          <a:stretch/>
        </p:blipFill>
        <p:spPr>
          <a:xfrm>
            <a:off x="1497713" y="5641201"/>
            <a:ext cx="9125837" cy="598205"/>
          </a:xfrm>
          <a:prstGeom prst="rect">
            <a:avLst/>
          </a:prstGeom>
        </p:spPr>
      </p:pic>
      <p:sp>
        <p:nvSpPr>
          <p:cNvPr id="94"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95"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4" name="Title 3"/>
          <p:cNvSpPr>
            <a:spLocks noGrp="1"/>
          </p:cNvSpPr>
          <p:nvPr>
            <p:ph type="title"/>
          </p:nvPr>
        </p:nvSpPr>
        <p:spPr/>
        <p:txBody>
          <a:bodyPr/>
          <a:lstStyle/>
          <a:p>
            <a:r>
              <a:rPr lang="en-US" dirty="0" smtClean="0"/>
              <a:t>Citrix at a Glance</a:t>
            </a:r>
            <a:endParaRPr lang="en-US" dirty="0"/>
          </a:p>
        </p:txBody>
      </p:sp>
      <p:sp>
        <p:nvSpPr>
          <p:cNvPr id="59" name="TextBox 58"/>
          <p:cNvSpPr txBox="1"/>
          <p:nvPr/>
        </p:nvSpPr>
        <p:spPr>
          <a:xfrm>
            <a:off x="629940" y="3575279"/>
            <a:ext cx="3301895" cy="623298"/>
          </a:xfrm>
          <a:prstGeom prst="rect">
            <a:avLst/>
          </a:prstGeom>
          <a:noFill/>
        </p:spPr>
        <p:txBody>
          <a:bodyPr wrap="square" rtlCol="0" anchor="ctr">
            <a:noAutofit/>
          </a:bodyPr>
          <a:lstStyle/>
          <a:p>
            <a:pPr algn="ctr"/>
            <a:r>
              <a:rPr lang="en-US" sz="1600" dirty="0" smtClean="0">
                <a:solidFill>
                  <a:schemeClr val="tx2"/>
                </a:solidFill>
                <a:latin typeface="+mj-lt"/>
              </a:rPr>
              <a:t>Software-Defined</a:t>
            </a:r>
            <a:r>
              <a:rPr lang="en-US" dirty="0" smtClean="0">
                <a:solidFill>
                  <a:schemeClr val="tx2"/>
                </a:solidFill>
                <a:latin typeface="+mj-lt"/>
              </a:rPr>
              <a:t> </a:t>
            </a:r>
            <a:br>
              <a:rPr lang="en-US" dirty="0" smtClean="0">
                <a:solidFill>
                  <a:schemeClr val="tx2"/>
                </a:solidFill>
                <a:latin typeface="+mj-lt"/>
              </a:rPr>
            </a:br>
            <a:r>
              <a:rPr lang="en-US" b="1" dirty="0" smtClean="0">
                <a:solidFill>
                  <a:schemeClr val="tx2"/>
                </a:solidFill>
                <a:latin typeface="+mj-lt"/>
              </a:rPr>
              <a:t>Datacenter</a:t>
            </a:r>
            <a:endParaRPr lang="en-US" b="1" dirty="0">
              <a:solidFill>
                <a:schemeClr val="tx2"/>
              </a:solidFill>
              <a:latin typeface="+mj-lt"/>
            </a:endParaRPr>
          </a:p>
        </p:txBody>
      </p:sp>
      <p:sp>
        <p:nvSpPr>
          <p:cNvPr id="77" name="TextBox 76"/>
          <p:cNvSpPr txBox="1"/>
          <p:nvPr/>
        </p:nvSpPr>
        <p:spPr>
          <a:xfrm>
            <a:off x="4439680" y="3575279"/>
            <a:ext cx="3301895" cy="623298"/>
          </a:xfrm>
          <a:prstGeom prst="rect">
            <a:avLst/>
          </a:prstGeom>
          <a:noFill/>
        </p:spPr>
        <p:txBody>
          <a:bodyPr wrap="square" rtlCol="0" anchor="ctr">
            <a:noAutofit/>
          </a:bodyPr>
          <a:lstStyle/>
          <a:p>
            <a:pPr algn="ctr"/>
            <a:r>
              <a:rPr lang="en-US" sz="1600" dirty="0" smtClean="0">
                <a:solidFill>
                  <a:schemeClr val="tx2"/>
                </a:solidFill>
                <a:latin typeface="+mj-lt"/>
              </a:rPr>
              <a:t>Traditional &amp; Converged</a:t>
            </a:r>
            <a:br>
              <a:rPr lang="en-US" sz="1600" dirty="0" smtClean="0">
                <a:solidFill>
                  <a:schemeClr val="tx2"/>
                </a:solidFill>
                <a:latin typeface="+mj-lt"/>
              </a:rPr>
            </a:br>
            <a:r>
              <a:rPr lang="en-US" b="1" dirty="0" smtClean="0">
                <a:solidFill>
                  <a:schemeClr val="tx2"/>
                </a:solidFill>
                <a:latin typeface="+mj-lt"/>
              </a:rPr>
              <a:t>Infrastructure</a:t>
            </a:r>
            <a:endParaRPr lang="en-US" b="1" dirty="0">
              <a:solidFill>
                <a:schemeClr val="tx2"/>
              </a:solidFill>
              <a:latin typeface="+mj-lt"/>
            </a:endParaRPr>
          </a:p>
        </p:txBody>
      </p:sp>
      <p:sp>
        <p:nvSpPr>
          <p:cNvPr id="78" name="TextBox 77"/>
          <p:cNvSpPr txBox="1"/>
          <p:nvPr/>
        </p:nvSpPr>
        <p:spPr>
          <a:xfrm>
            <a:off x="8239372" y="3575279"/>
            <a:ext cx="3301895" cy="623298"/>
          </a:xfrm>
          <a:prstGeom prst="rect">
            <a:avLst/>
          </a:prstGeom>
          <a:noFill/>
        </p:spPr>
        <p:txBody>
          <a:bodyPr wrap="square" rtlCol="0" anchor="ctr">
            <a:noAutofit/>
          </a:bodyPr>
          <a:lstStyle/>
          <a:p>
            <a:pPr algn="ctr"/>
            <a:r>
              <a:rPr lang="en-US" sz="1600" dirty="0" smtClean="0">
                <a:solidFill>
                  <a:schemeClr val="tx2"/>
                </a:solidFill>
                <a:latin typeface="+mj-lt"/>
              </a:rPr>
              <a:t>Infrastructure as-a-service</a:t>
            </a:r>
            <a:r>
              <a:rPr lang="en-US" dirty="0" smtClean="0">
                <a:solidFill>
                  <a:schemeClr val="tx2"/>
                </a:solidFill>
                <a:latin typeface="+mj-lt"/>
              </a:rPr>
              <a:t/>
            </a:r>
            <a:br>
              <a:rPr lang="en-US" dirty="0" smtClean="0">
                <a:solidFill>
                  <a:schemeClr val="tx2"/>
                </a:solidFill>
                <a:latin typeface="+mj-lt"/>
              </a:rPr>
            </a:br>
            <a:r>
              <a:rPr lang="en-US" b="1" dirty="0" smtClean="0">
                <a:solidFill>
                  <a:schemeClr val="tx2"/>
                </a:solidFill>
                <a:latin typeface="+mj-lt"/>
              </a:rPr>
              <a:t>Public Cloud</a:t>
            </a:r>
            <a:endParaRPr lang="en-US" b="1" dirty="0">
              <a:solidFill>
                <a:schemeClr val="tx2"/>
              </a:solidFill>
              <a:latin typeface="+mj-lt"/>
            </a:endParaRPr>
          </a:p>
        </p:txBody>
      </p:sp>
      <p:sp>
        <p:nvSpPr>
          <p:cNvPr id="79" name="TextBox 78"/>
          <p:cNvSpPr txBox="1"/>
          <p:nvPr/>
        </p:nvSpPr>
        <p:spPr>
          <a:xfrm>
            <a:off x="489268" y="4745148"/>
            <a:ext cx="11202719" cy="623298"/>
          </a:xfrm>
          <a:prstGeom prst="rect">
            <a:avLst/>
          </a:prstGeom>
          <a:noFill/>
        </p:spPr>
        <p:txBody>
          <a:bodyPr wrap="square" rtlCol="0" anchor="ctr">
            <a:noAutofit/>
          </a:bodyPr>
          <a:lstStyle/>
          <a:p>
            <a:pPr algn="ctr"/>
            <a:r>
              <a:rPr lang="en-US" sz="1600" dirty="0">
                <a:solidFill>
                  <a:schemeClr val="bg1">
                    <a:lumMod val="65000"/>
                    <a:lumOff val="35000"/>
                  </a:schemeClr>
                </a:solidFill>
                <a:latin typeface="+mj-lt"/>
              </a:rPr>
              <a:t>Irresistible experience. </a:t>
            </a:r>
            <a:r>
              <a:rPr lang="en-US" sz="1600" dirty="0" smtClean="0">
                <a:solidFill>
                  <a:schemeClr val="bg1">
                    <a:lumMod val="65000"/>
                    <a:lumOff val="35000"/>
                  </a:schemeClr>
                </a:solidFill>
                <a:latin typeface="+mj-lt"/>
              </a:rPr>
              <a:t>Secure data. Any </a:t>
            </a:r>
            <a:r>
              <a:rPr lang="en-US" sz="1600" dirty="0">
                <a:solidFill>
                  <a:schemeClr val="bg1">
                    <a:lumMod val="65000"/>
                    <a:lumOff val="35000"/>
                  </a:schemeClr>
                </a:solidFill>
                <a:latin typeface="+mj-lt"/>
              </a:rPr>
              <a:t>device. Any app. </a:t>
            </a:r>
            <a:r>
              <a:rPr lang="en-US" sz="1600" dirty="0" smtClean="0">
                <a:solidFill>
                  <a:schemeClr val="bg1">
                    <a:lumMod val="65000"/>
                    <a:lumOff val="35000"/>
                  </a:schemeClr>
                </a:solidFill>
                <a:latin typeface="+mj-lt"/>
              </a:rPr>
              <a:t>Any </a:t>
            </a:r>
            <a:r>
              <a:rPr lang="en-US" sz="1600" dirty="0">
                <a:solidFill>
                  <a:schemeClr val="bg1">
                    <a:lumMod val="65000"/>
                    <a:lumOff val="35000"/>
                  </a:schemeClr>
                </a:solidFill>
                <a:latin typeface="+mj-lt"/>
              </a:rPr>
              <a:t>cloud.</a:t>
            </a:r>
          </a:p>
        </p:txBody>
      </p:sp>
      <p:sp>
        <p:nvSpPr>
          <p:cNvPr id="12" name="Rectangle 11"/>
          <p:cNvSpPr/>
          <p:nvPr/>
        </p:nvSpPr>
        <p:spPr bwMode="auto">
          <a:xfrm rot="5400000">
            <a:off x="6003086" y="321864"/>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93" name="TextBox 92"/>
          <p:cNvSpPr txBox="1"/>
          <p:nvPr/>
        </p:nvSpPr>
        <p:spPr>
          <a:xfrm>
            <a:off x="5392229" y="2851800"/>
            <a:ext cx="1396796" cy="623298"/>
          </a:xfrm>
          <a:prstGeom prst="rect">
            <a:avLst/>
          </a:prstGeom>
          <a:solidFill>
            <a:schemeClr val="tx1"/>
          </a:solidFill>
        </p:spPr>
        <p:txBody>
          <a:bodyPr wrap="square" rtlCol="0" anchor="ctr">
            <a:noAutofit/>
          </a:bodyPr>
          <a:lstStyle/>
          <a:p>
            <a:pPr algn="ctr"/>
            <a:r>
              <a:rPr lang="en-US" sz="2200" dirty="0" smtClean="0">
                <a:solidFill>
                  <a:schemeClr val="accent2"/>
                </a:solidFill>
                <a:latin typeface="+mj-lt"/>
              </a:rPr>
              <a:t>Integrate</a:t>
            </a:r>
            <a:endParaRPr lang="en-US" sz="2200" dirty="0">
              <a:solidFill>
                <a:schemeClr val="accent2"/>
              </a:solidFill>
              <a:latin typeface="+mj-lt"/>
            </a:endParaRPr>
          </a:p>
        </p:txBody>
      </p:sp>
      <p:grpSp>
        <p:nvGrpSpPr>
          <p:cNvPr id="103" name="Group 102"/>
          <p:cNvGrpSpPr/>
          <p:nvPr/>
        </p:nvGrpSpPr>
        <p:grpSpPr>
          <a:xfrm>
            <a:off x="633802" y="1551220"/>
            <a:ext cx="3301895" cy="1360968"/>
            <a:chOff x="633802" y="1551220"/>
            <a:chExt cx="3301895" cy="1360968"/>
          </a:xfrm>
        </p:grpSpPr>
        <p:sp>
          <p:nvSpPr>
            <p:cNvPr id="63" name="TextBox 62"/>
            <p:cNvSpPr txBox="1"/>
            <p:nvPr/>
          </p:nvSpPr>
          <p:spPr>
            <a:xfrm>
              <a:off x="633802" y="2288890"/>
              <a:ext cx="3301895" cy="623298"/>
            </a:xfrm>
            <a:prstGeom prst="rect">
              <a:avLst/>
            </a:prstGeom>
            <a:noFill/>
          </p:spPr>
          <p:txBody>
            <a:bodyPr wrap="square" rtlCol="0" anchor="ctr">
              <a:noAutofit/>
            </a:bodyPr>
            <a:lstStyle/>
            <a:p>
              <a:pPr algn="ctr"/>
              <a:r>
                <a:rPr lang="en-US" dirty="0" smtClean="0">
                  <a:solidFill>
                    <a:schemeClr val="accent1"/>
                  </a:solidFill>
                  <a:latin typeface="+mj-lt"/>
                </a:rPr>
                <a:t>Deliver</a:t>
              </a:r>
              <a:endParaRPr lang="en-US" dirty="0">
                <a:solidFill>
                  <a:schemeClr val="accent1"/>
                </a:solidFill>
                <a:latin typeface="+mj-lt"/>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13042" y="1551220"/>
              <a:ext cx="543415" cy="720341"/>
            </a:xfrm>
            <a:prstGeom prst="rect">
              <a:avLst/>
            </a:prstGeom>
          </p:spPr>
        </p:pic>
      </p:grpSp>
      <p:grpSp>
        <p:nvGrpSpPr>
          <p:cNvPr id="105" name="Group 104"/>
          <p:cNvGrpSpPr/>
          <p:nvPr/>
        </p:nvGrpSpPr>
        <p:grpSpPr>
          <a:xfrm>
            <a:off x="8259468" y="1590622"/>
            <a:ext cx="3301895" cy="1321566"/>
            <a:chOff x="8259468" y="1590622"/>
            <a:chExt cx="3301895" cy="1321566"/>
          </a:xfrm>
        </p:grpSpPr>
        <p:sp>
          <p:nvSpPr>
            <p:cNvPr id="65" name="TextBox 64"/>
            <p:cNvSpPr txBox="1"/>
            <p:nvPr/>
          </p:nvSpPr>
          <p:spPr>
            <a:xfrm>
              <a:off x="8259468" y="2288890"/>
              <a:ext cx="3301895" cy="623298"/>
            </a:xfrm>
            <a:prstGeom prst="rect">
              <a:avLst/>
            </a:prstGeom>
            <a:noFill/>
          </p:spPr>
          <p:txBody>
            <a:bodyPr wrap="square" rtlCol="0" anchor="ctr">
              <a:noAutofit/>
            </a:bodyPr>
            <a:lstStyle/>
            <a:p>
              <a:pPr algn="ctr"/>
              <a:r>
                <a:rPr lang="en-US" dirty="0" smtClean="0">
                  <a:solidFill>
                    <a:schemeClr val="accent1"/>
                  </a:solidFill>
                  <a:latin typeface="+mj-lt"/>
                </a:rPr>
                <a:t>Broadcast</a:t>
              </a:r>
              <a:endParaRPr lang="en-US" dirty="0">
                <a:solidFill>
                  <a:schemeClr val="accent1"/>
                </a:solidFill>
                <a:latin typeface="+mj-lt"/>
              </a:endParaRPr>
            </a:p>
          </p:txBody>
        </p: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4225" y="1590622"/>
              <a:ext cx="655187" cy="641537"/>
            </a:xfrm>
            <a:prstGeom prst="rect">
              <a:avLst/>
            </a:prstGeom>
          </p:spPr>
        </p:pic>
      </p:grpSp>
      <p:grpSp>
        <p:nvGrpSpPr>
          <p:cNvPr id="104" name="Group 103"/>
          <p:cNvGrpSpPr/>
          <p:nvPr/>
        </p:nvGrpSpPr>
        <p:grpSpPr>
          <a:xfrm>
            <a:off x="4439680" y="1549079"/>
            <a:ext cx="3301895" cy="1363109"/>
            <a:chOff x="4439680" y="1549079"/>
            <a:chExt cx="3301895" cy="1363109"/>
          </a:xfrm>
        </p:grpSpPr>
        <p:sp>
          <p:nvSpPr>
            <p:cNvPr id="64" name="TextBox 63"/>
            <p:cNvSpPr txBox="1"/>
            <p:nvPr/>
          </p:nvSpPr>
          <p:spPr>
            <a:xfrm>
              <a:off x="4439680" y="2288890"/>
              <a:ext cx="3301895" cy="623298"/>
            </a:xfrm>
            <a:prstGeom prst="rect">
              <a:avLst/>
            </a:prstGeom>
            <a:noFill/>
          </p:spPr>
          <p:txBody>
            <a:bodyPr wrap="square" rtlCol="0" anchor="ctr">
              <a:noAutofit/>
            </a:bodyPr>
            <a:lstStyle/>
            <a:p>
              <a:pPr algn="ctr"/>
              <a:r>
                <a:rPr lang="en-US" dirty="0" smtClean="0">
                  <a:solidFill>
                    <a:schemeClr val="accent1"/>
                  </a:solidFill>
                  <a:latin typeface="+mj-lt"/>
                </a:rPr>
                <a:t>Unify</a:t>
              </a:r>
              <a:endParaRPr lang="en-US" dirty="0">
                <a:solidFill>
                  <a:schemeClr val="accent1"/>
                </a:solidFill>
                <a:latin typeface="+mj-lt"/>
              </a:endParaRPr>
            </a:p>
          </p:txBody>
        </p:sp>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38699" y="1549079"/>
              <a:ext cx="712341" cy="724623"/>
            </a:xfrm>
            <a:prstGeom prst="rect">
              <a:avLst/>
            </a:prstGeom>
          </p:spPr>
        </p:pic>
      </p:grpSp>
    </p:spTree>
    <p:extLst>
      <p:ext uri="{BB962C8B-B14F-4D97-AF65-F5344CB8AC3E}">
        <p14:creationId xmlns:p14="http://schemas.microsoft.com/office/powerpoint/2010/main" val="70293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500"/>
                                        <p:tgtEl>
                                          <p:spTgt spid="9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wipe(up)">
                                      <p:cBhvr>
                                        <p:cTn id="26" dur="500"/>
                                        <p:tgtEl>
                                          <p:spTgt spid="94"/>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anim calcmode="lin" valueType="num">
                                      <p:cBhvr>
                                        <p:cTn id="31" dur="500" fill="hold"/>
                                        <p:tgtEl>
                                          <p:spTgt spid="91"/>
                                        </p:tgtEl>
                                        <p:attrNameLst>
                                          <p:attrName>ppt_x</p:attrName>
                                        </p:attrNameLst>
                                      </p:cBhvr>
                                      <p:tavLst>
                                        <p:tav tm="0">
                                          <p:val>
                                            <p:strVal val="#ppt_x"/>
                                          </p:val>
                                        </p:tav>
                                        <p:tav tm="100000">
                                          <p:val>
                                            <p:strVal val="#ppt_x"/>
                                          </p:val>
                                        </p:tav>
                                      </p:tavLst>
                                    </p:anim>
                                    <p:anim calcmode="lin" valueType="num">
                                      <p:cBhvr>
                                        <p:cTn id="32" dur="500" fill="hold"/>
                                        <p:tgtEl>
                                          <p:spTgt spid="91"/>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4" grpId="0" animBg="1"/>
      <p:bldP spid="95" grpId="0" animBg="1"/>
      <p:bldP spid="79" grpId="0"/>
      <p:bldP spid="12" grpId="0" animBg="1"/>
      <p:bldP spid="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173" y="78828"/>
            <a:ext cx="11339900" cy="985840"/>
          </a:xfrm>
        </p:spPr>
        <p:txBody>
          <a:bodyPr/>
          <a:lstStyle/>
          <a:p>
            <a:r>
              <a:rPr lang="en-US" dirty="0" smtClean="0"/>
              <a:t>Citrix Solutions on Azure</a:t>
            </a:r>
            <a:endParaRPr lang="en-US" dirty="0"/>
          </a:p>
        </p:txBody>
      </p:sp>
      <p:sp>
        <p:nvSpPr>
          <p:cNvPr id="25" name="Rectangle 24"/>
          <p:cNvSpPr/>
          <p:nvPr/>
        </p:nvSpPr>
        <p:spPr bwMode="auto">
          <a:xfrm>
            <a:off x="1" y="3041150"/>
            <a:ext cx="12192000" cy="3472666"/>
          </a:xfrm>
          <a:prstGeom prst="rect">
            <a:avLst/>
          </a:prstGeom>
          <a:solidFill>
            <a:schemeClr val="tx1">
              <a:lumMod val="9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4" name="Oval 3"/>
          <p:cNvSpPr/>
          <p:nvPr/>
        </p:nvSpPr>
        <p:spPr bwMode="auto">
          <a:xfrm>
            <a:off x="805791" y="2130552"/>
            <a:ext cx="1815899" cy="1815899"/>
          </a:xfrm>
          <a:prstGeom prst="ellipse">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5" name="TextBox 4"/>
          <p:cNvSpPr txBox="1"/>
          <p:nvPr/>
        </p:nvSpPr>
        <p:spPr>
          <a:xfrm>
            <a:off x="527074" y="4230360"/>
            <a:ext cx="2668521" cy="2027903"/>
          </a:xfrm>
          <a:prstGeom prst="rect">
            <a:avLst/>
          </a:prstGeom>
          <a:noFill/>
        </p:spPr>
        <p:txBody>
          <a:bodyPr wrap="square" rtlCol="0" anchor="t">
            <a:noAutofit/>
          </a:bodyPr>
          <a:lstStyle/>
          <a:p>
            <a:pPr marL="225425" indent="-225425">
              <a:buFont typeface="Arial" panose="020B0604020202020204" pitchFamily="34" charset="0"/>
              <a:buChar char="•"/>
            </a:pPr>
            <a:r>
              <a:rPr lang="en-US" sz="1400" dirty="0">
                <a:solidFill>
                  <a:schemeClr val="bg1">
                    <a:lumMod val="65000"/>
                    <a:lumOff val="35000"/>
                  </a:schemeClr>
                </a:solidFill>
                <a:latin typeface="+mj-lt"/>
              </a:rPr>
              <a:t>Centralize </a:t>
            </a:r>
            <a:r>
              <a:rPr lang="en-US" sz="1400" dirty="0" smtClean="0">
                <a:solidFill>
                  <a:schemeClr val="bg1">
                    <a:lumMod val="65000"/>
                    <a:lumOff val="35000"/>
                  </a:schemeClr>
                </a:solidFill>
                <a:latin typeface="+mj-lt"/>
              </a:rPr>
              <a:t>control</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Increase mobility</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Enable cloud management</a:t>
            </a:r>
          </a:p>
          <a:p>
            <a:pPr marL="225425" indent="-225425">
              <a:buFont typeface="Arial" panose="020B0604020202020204" pitchFamily="34" charset="0"/>
              <a:buChar char="•"/>
            </a:pPr>
            <a:endParaRPr lang="en-US" sz="1400" dirty="0">
              <a:solidFill>
                <a:schemeClr val="bg1">
                  <a:lumMod val="65000"/>
                  <a:lumOff val="35000"/>
                </a:schemeClr>
              </a:solidFill>
              <a:latin typeface="+mj-lt"/>
            </a:endParaRPr>
          </a:p>
        </p:txBody>
      </p:sp>
      <p:sp>
        <p:nvSpPr>
          <p:cNvPr id="32" name="Oval 31"/>
          <p:cNvSpPr/>
          <p:nvPr/>
        </p:nvSpPr>
        <p:spPr bwMode="auto">
          <a:xfrm>
            <a:off x="3727298" y="2130552"/>
            <a:ext cx="1815899" cy="1815899"/>
          </a:xfrm>
          <a:prstGeom prst="ellipse">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33" name="TextBox 32"/>
          <p:cNvSpPr txBox="1"/>
          <p:nvPr/>
        </p:nvSpPr>
        <p:spPr>
          <a:xfrm>
            <a:off x="3448582" y="4230360"/>
            <a:ext cx="2626316" cy="2027903"/>
          </a:xfrm>
          <a:prstGeom prst="rect">
            <a:avLst/>
          </a:prstGeom>
          <a:noFill/>
        </p:spPr>
        <p:txBody>
          <a:bodyPr wrap="square" rtlCol="0" anchor="t">
            <a:noAutofit/>
          </a:bodyPr>
          <a:lstStyle/>
          <a:p>
            <a:pPr marL="225425" indent="-225425">
              <a:buFont typeface="Arial" panose="020B0604020202020204" pitchFamily="34" charset="0"/>
              <a:buChar char="•"/>
            </a:pPr>
            <a:r>
              <a:rPr lang="en-US" sz="1400" dirty="0">
                <a:solidFill>
                  <a:schemeClr val="bg1">
                    <a:lumMod val="65000"/>
                    <a:lumOff val="35000"/>
                  </a:schemeClr>
                </a:solidFill>
                <a:latin typeface="+mj-lt"/>
              </a:rPr>
              <a:t>Enhance load </a:t>
            </a:r>
            <a:r>
              <a:rPr lang="en-US" sz="1400" dirty="0" smtClean="0">
                <a:solidFill>
                  <a:schemeClr val="bg1">
                    <a:lumMod val="65000"/>
                    <a:lumOff val="35000"/>
                  </a:schemeClr>
                </a:solidFill>
                <a:latin typeface="+mj-lt"/>
              </a:rPr>
              <a:t>balancing</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Deliver network optimization</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Cross-security </a:t>
            </a:r>
            <a:r>
              <a:rPr lang="en-US" sz="1400" dirty="0">
                <a:solidFill>
                  <a:schemeClr val="bg1">
                    <a:lumMod val="65000"/>
                    <a:lumOff val="35000"/>
                  </a:schemeClr>
                </a:solidFill>
                <a:latin typeface="+mj-lt"/>
              </a:rPr>
              <a:t>and control </a:t>
            </a:r>
            <a:endParaRPr lang="en-US" sz="1400" dirty="0" smtClean="0">
              <a:solidFill>
                <a:schemeClr val="bg1">
                  <a:lumMod val="65000"/>
                  <a:lumOff val="35000"/>
                </a:schemeClr>
              </a:solidFill>
              <a:latin typeface="+mj-lt"/>
            </a:endParaRPr>
          </a:p>
          <a:p>
            <a:endParaRPr lang="en-US" sz="1400" dirty="0">
              <a:solidFill>
                <a:schemeClr val="bg1">
                  <a:lumMod val="65000"/>
                  <a:lumOff val="35000"/>
                </a:schemeClr>
              </a:solidFill>
              <a:latin typeface="+mj-lt"/>
            </a:endParaRPr>
          </a:p>
        </p:txBody>
      </p:sp>
      <p:sp>
        <p:nvSpPr>
          <p:cNvPr id="35" name="Oval 34"/>
          <p:cNvSpPr/>
          <p:nvPr/>
        </p:nvSpPr>
        <p:spPr bwMode="auto">
          <a:xfrm>
            <a:off x="6648805" y="2130552"/>
            <a:ext cx="1815899" cy="1815899"/>
          </a:xfrm>
          <a:prstGeom prst="ellipse">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36" name="TextBox 35"/>
          <p:cNvSpPr txBox="1"/>
          <p:nvPr/>
        </p:nvSpPr>
        <p:spPr>
          <a:xfrm>
            <a:off x="6370088" y="4230360"/>
            <a:ext cx="2478943" cy="2027903"/>
          </a:xfrm>
          <a:prstGeom prst="rect">
            <a:avLst/>
          </a:prstGeom>
          <a:noFill/>
        </p:spPr>
        <p:txBody>
          <a:bodyPr wrap="square" rtlCol="0" anchor="t">
            <a:noAutofit/>
          </a:bodyPr>
          <a:lstStyle/>
          <a:p>
            <a:pPr marL="225425" indent="-225425">
              <a:buFont typeface="Arial" panose="020B0604020202020204" pitchFamily="34" charset="0"/>
              <a:buChar char="•"/>
            </a:pPr>
            <a:r>
              <a:rPr lang="en-US" sz="1400" dirty="0" smtClean="0">
                <a:solidFill>
                  <a:schemeClr val="bg1">
                    <a:lumMod val="65000"/>
                    <a:lumOff val="35000"/>
                  </a:schemeClr>
                </a:solidFill>
                <a:latin typeface="+mj-lt"/>
              </a:rPr>
              <a:t>Mobilize employees</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Provide anywhere access</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Aggregate enterprise data</a:t>
            </a:r>
            <a:endParaRPr lang="en-US" sz="1400" dirty="0">
              <a:solidFill>
                <a:schemeClr val="bg1">
                  <a:lumMod val="65000"/>
                  <a:lumOff val="35000"/>
                </a:schemeClr>
              </a:solidFill>
              <a:latin typeface="+mj-lt"/>
            </a:endParaRPr>
          </a:p>
        </p:txBody>
      </p:sp>
      <p:sp>
        <p:nvSpPr>
          <p:cNvPr id="38" name="Oval 37"/>
          <p:cNvSpPr/>
          <p:nvPr/>
        </p:nvSpPr>
        <p:spPr bwMode="auto">
          <a:xfrm>
            <a:off x="9570312" y="2130552"/>
            <a:ext cx="1815899" cy="1815899"/>
          </a:xfrm>
          <a:prstGeom prst="ellipse">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39" name="TextBox 38"/>
          <p:cNvSpPr txBox="1"/>
          <p:nvPr/>
        </p:nvSpPr>
        <p:spPr>
          <a:xfrm>
            <a:off x="9291596" y="4230360"/>
            <a:ext cx="2752920" cy="2027903"/>
          </a:xfrm>
          <a:prstGeom prst="rect">
            <a:avLst/>
          </a:prstGeom>
          <a:noFill/>
        </p:spPr>
        <p:txBody>
          <a:bodyPr wrap="square" rtlCol="0" anchor="t">
            <a:noAutofit/>
          </a:bodyPr>
          <a:lstStyle/>
          <a:p>
            <a:pPr marL="225425" indent="-225425">
              <a:buFont typeface="Arial" panose="020B0604020202020204" pitchFamily="34" charset="0"/>
              <a:buChar char="•"/>
            </a:pPr>
            <a:r>
              <a:rPr lang="en-US" sz="1400" dirty="0" smtClean="0">
                <a:solidFill>
                  <a:schemeClr val="bg1">
                    <a:lumMod val="65000"/>
                    <a:lumOff val="35000"/>
                  </a:schemeClr>
                </a:solidFill>
                <a:latin typeface="+mj-lt"/>
              </a:rPr>
              <a:t>Unify administration</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Smooth on-ramp to the cloud</a:t>
            </a:r>
          </a:p>
          <a:p>
            <a:pPr marL="225425" indent="-225425">
              <a:buFont typeface="Arial" panose="020B0604020202020204" pitchFamily="34" charset="0"/>
              <a:buChar char="•"/>
            </a:pPr>
            <a:r>
              <a:rPr lang="en-US" sz="1400" dirty="0" smtClean="0">
                <a:solidFill>
                  <a:schemeClr val="bg1">
                    <a:lumMod val="65000"/>
                    <a:lumOff val="35000"/>
                  </a:schemeClr>
                </a:solidFill>
                <a:latin typeface="+mj-lt"/>
              </a:rPr>
              <a:t>Cross-service coordination</a:t>
            </a:r>
          </a:p>
          <a:p>
            <a:endParaRPr lang="en-US" sz="1400" dirty="0">
              <a:solidFill>
                <a:schemeClr val="bg1">
                  <a:lumMod val="65000"/>
                  <a:lumOff val="35000"/>
                </a:schemeClr>
              </a:solidFill>
              <a:latin typeface="+mj-lt"/>
            </a:endParaRPr>
          </a:p>
        </p:txBody>
      </p:sp>
      <p:grpSp>
        <p:nvGrpSpPr>
          <p:cNvPr id="10" name="Group 9"/>
          <p:cNvGrpSpPr/>
          <p:nvPr/>
        </p:nvGrpSpPr>
        <p:grpSpPr>
          <a:xfrm>
            <a:off x="3174494" y="3977274"/>
            <a:ext cx="5843014" cy="2135849"/>
            <a:chOff x="3174494" y="3977275"/>
            <a:chExt cx="5843014" cy="1833900"/>
          </a:xfrm>
        </p:grpSpPr>
        <p:cxnSp>
          <p:nvCxnSpPr>
            <p:cNvPr id="41" name="Straight Connector 40"/>
            <p:cNvCxnSpPr/>
            <p:nvPr/>
          </p:nvCxnSpPr>
          <p:spPr bwMode="auto">
            <a:xfrm>
              <a:off x="3174494"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43" name="Straight Connector 42"/>
            <p:cNvCxnSpPr/>
            <p:nvPr/>
          </p:nvCxnSpPr>
          <p:spPr bwMode="auto">
            <a:xfrm>
              <a:off x="9017508"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46" name="Straight Connector 45"/>
            <p:cNvCxnSpPr/>
            <p:nvPr/>
          </p:nvCxnSpPr>
          <p:spPr bwMode="auto">
            <a:xfrm>
              <a:off x="6096001"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grpSp>
      <p:grpSp>
        <p:nvGrpSpPr>
          <p:cNvPr id="16" name="Group 15"/>
          <p:cNvGrpSpPr/>
          <p:nvPr/>
        </p:nvGrpSpPr>
        <p:grpSpPr>
          <a:xfrm>
            <a:off x="527075" y="1638443"/>
            <a:ext cx="2373330" cy="1813436"/>
            <a:chOff x="527075" y="1638443"/>
            <a:chExt cx="2373330" cy="1813436"/>
          </a:xfrm>
        </p:grpSpPr>
        <p:sp>
          <p:nvSpPr>
            <p:cNvPr id="48" name="TextBox 47"/>
            <p:cNvSpPr txBox="1"/>
            <p:nvPr/>
          </p:nvSpPr>
          <p:spPr>
            <a:xfrm>
              <a:off x="527075" y="1638443"/>
              <a:ext cx="2373330" cy="623298"/>
            </a:xfrm>
            <a:prstGeom prst="rect">
              <a:avLst/>
            </a:prstGeom>
            <a:noFill/>
          </p:spPr>
          <p:txBody>
            <a:bodyPr wrap="square" rtlCol="0" anchor="ctr">
              <a:noAutofit/>
            </a:bodyPr>
            <a:lstStyle/>
            <a:p>
              <a:pPr algn="ctr"/>
              <a:r>
                <a:rPr lang="en-US" dirty="0" smtClean="0">
                  <a:solidFill>
                    <a:schemeClr val="tx2"/>
                  </a:solidFill>
                  <a:latin typeface="+mj-lt"/>
                </a:rPr>
                <a:t>Enterprise App Delivery</a:t>
              </a:r>
              <a:endParaRPr lang="en-US" dirty="0">
                <a:solidFill>
                  <a:schemeClr val="tx2"/>
                </a:solidFill>
                <a:latin typeface="+mj-lt"/>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5560" y="2600656"/>
              <a:ext cx="1105319" cy="851223"/>
            </a:xfrm>
            <a:prstGeom prst="rect">
              <a:avLst/>
            </a:prstGeom>
          </p:spPr>
        </p:pic>
      </p:grpSp>
      <p:grpSp>
        <p:nvGrpSpPr>
          <p:cNvPr id="17" name="Group 16"/>
          <p:cNvGrpSpPr/>
          <p:nvPr/>
        </p:nvGrpSpPr>
        <p:grpSpPr>
          <a:xfrm>
            <a:off x="3448582" y="1638443"/>
            <a:ext cx="2373330" cy="1904916"/>
            <a:chOff x="3448582" y="1638443"/>
            <a:chExt cx="2373330" cy="1904916"/>
          </a:xfrm>
        </p:grpSpPr>
        <p:sp>
          <p:nvSpPr>
            <p:cNvPr id="49" name="TextBox 48"/>
            <p:cNvSpPr txBox="1"/>
            <p:nvPr/>
          </p:nvSpPr>
          <p:spPr>
            <a:xfrm>
              <a:off x="3448582" y="1638443"/>
              <a:ext cx="2373330" cy="623298"/>
            </a:xfrm>
            <a:prstGeom prst="rect">
              <a:avLst/>
            </a:prstGeom>
            <a:noFill/>
          </p:spPr>
          <p:txBody>
            <a:bodyPr wrap="square" rtlCol="0" anchor="ctr">
              <a:noAutofit/>
            </a:bodyPr>
            <a:lstStyle/>
            <a:p>
              <a:pPr algn="ctr"/>
              <a:r>
                <a:rPr lang="en-US" dirty="0" smtClean="0">
                  <a:solidFill>
                    <a:schemeClr val="accent1"/>
                  </a:solidFill>
                  <a:latin typeface="+mj-lt"/>
                </a:rPr>
                <a:t>Cloud Networking</a:t>
              </a:r>
              <a:endParaRPr lang="en-US" dirty="0">
                <a:solidFill>
                  <a:schemeClr val="accent1"/>
                </a:solidFill>
                <a:latin typeface="+mj-lt"/>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79188" y="2509175"/>
              <a:ext cx="1336872" cy="1034184"/>
            </a:xfrm>
            <a:prstGeom prst="rect">
              <a:avLst/>
            </a:prstGeom>
          </p:spPr>
        </p:pic>
      </p:grpSp>
      <p:grpSp>
        <p:nvGrpSpPr>
          <p:cNvPr id="18" name="Group 17"/>
          <p:cNvGrpSpPr/>
          <p:nvPr/>
        </p:nvGrpSpPr>
        <p:grpSpPr>
          <a:xfrm>
            <a:off x="6370089" y="1638443"/>
            <a:ext cx="2373330" cy="1828486"/>
            <a:chOff x="6370089" y="1638443"/>
            <a:chExt cx="2373330" cy="1828486"/>
          </a:xfrm>
        </p:grpSpPr>
        <p:sp>
          <p:nvSpPr>
            <p:cNvPr id="54" name="TextBox 53"/>
            <p:cNvSpPr txBox="1"/>
            <p:nvPr/>
          </p:nvSpPr>
          <p:spPr>
            <a:xfrm>
              <a:off x="6370089" y="1638443"/>
              <a:ext cx="2373330" cy="623298"/>
            </a:xfrm>
            <a:prstGeom prst="rect">
              <a:avLst/>
            </a:prstGeom>
            <a:noFill/>
          </p:spPr>
          <p:txBody>
            <a:bodyPr wrap="square" rtlCol="0" anchor="ctr">
              <a:noAutofit/>
            </a:bodyPr>
            <a:lstStyle/>
            <a:p>
              <a:pPr algn="ctr"/>
              <a:r>
                <a:rPr lang="en-US" dirty="0" smtClean="0">
                  <a:solidFill>
                    <a:schemeClr val="accent2"/>
                  </a:solidFill>
                  <a:latin typeface="+mj-lt"/>
                </a:rPr>
                <a:t>Enterprise File Sync and Share</a:t>
              </a:r>
              <a:endParaRPr lang="en-US" dirty="0">
                <a:solidFill>
                  <a:schemeClr val="accent2"/>
                </a:solidFill>
                <a:latin typeface="+mj-lt"/>
              </a:endParaRP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0575" y="2585606"/>
              <a:ext cx="1171073" cy="881323"/>
            </a:xfrm>
            <a:prstGeom prst="rect">
              <a:avLst/>
            </a:prstGeom>
          </p:spPr>
        </p:pic>
      </p:grpSp>
      <p:grpSp>
        <p:nvGrpSpPr>
          <p:cNvPr id="19" name="Group 18"/>
          <p:cNvGrpSpPr/>
          <p:nvPr/>
        </p:nvGrpSpPr>
        <p:grpSpPr>
          <a:xfrm>
            <a:off x="9291596" y="1638443"/>
            <a:ext cx="2373330" cy="1787298"/>
            <a:chOff x="9291596" y="1638443"/>
            <a:chExt cx="2373330" cy="1787298"/>
          </a:xfrm>
        </p:grpSpPr>
        <p:sp>
          <p:nvSpPr>
            <p:cNvPr id="55" name="TextBox 54"/>
            <p:cNvSpPr txBox="1"/>
            <p:nvPr/>
          </p:nvSpPr>
          <p:spPr>
            <a:xfrm>
              <a:off x="9291596" y="1638443"/>
              <a:ext cx="2373330" cy="623298"/>
            </a:xfrm>
            <a:prstGeom prst="rect">
              <a:avLst/>
            </a:prstGeom>
            <a:noFill/>
          </p:spPr>
          <p:txBody>
            <a:bodyPr wrap="square" rtlCol="0" anchor="ctr">
              <a:noAutofit/>
            </a:bodyPr>
            <a:lstStyle/>
            <a:p>
              <a:pPr algn="ctr"/>
              <a:r>
                <a:rPr lang="en-US" dirty="0" smtClean="0">
                  <a:solidFill>
                    <a:schemeClr val="accent3"/>
                  </a:solidFill>
                  <a:latin typeface="+mj-lt"/>
                </a:rPr>
                <a:t>Citrix-as-a-Service</a:t>
              </a:r>
              <a:endParaRPr lang="en-US" dirty="0">
                <a:solidFill>
                  <a:schemeClr val="accent3"/>
                </a:solidFill>
                <a:latin typeface="+mj-lt"/>
              </a:endParaRP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38212" y="2626794"/>
              <a:ext cx="1335554" cy="798947"/>
            </a:xfrm>
            <a:prstGeom prst="rect">
              <a:avLst/>
            </a:prstGeom>
          </p:spPr>
        </p:pic>
      </p:grpSp>
    </p:spTree>
    <p:extLst>
      <p:ext uri="{BB962C8B-B14F-4D97-AF65-F5344CB8AC3E}">
        <p14:creationId xmlns:p14="http://schemas.microsoft.com/office/powerpoint/2010/main" val="5201115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Application Delivery on Azure</a:t>
            </a:r>
            <a:endParaRPr lang="en-US" dirty="0"/>
          </a:p>
        </p:txBody>
      </p:sp>
      <p:sp>
        <p:nvSpPr>
          <p:cNvPr id="3" name="Text Placeholder 2"/>
          <p:cNvSpPr>
            <a:spLocks noGrp="1"/>
          </p:cNvSpPr>
          <p:nvPr>
            <p:ph type="body" sz="quarter" idx="16"/>
          </p:nvPr>
        </p:nvSpPr>
        <p:spPr>
          <a:xfrm>
            <a:off x="443738" y="1033138"/>
            <a:ext cx="11314074" cy="606477"/>
          </a:xfrm>
        </p:spPr>
        <p:txBody>
          <a:bodyPr/>
          <a:lstStyle/>
          <a:p>
            <a:r>
              <a:rPr lang="en-US" dirty="0"/>
              <a:t>Centralize control and increase mobility with Citrix XenApp and XenDesktop</a:t>
            </a:r>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15</a:t>
            </a:fld>
            <a:endParaRPr lang="en-US" kern="0" dirty="0">
              <a:solidFill>
                <a:srgbClr val="414141"/>
              </a:solidFill>
            </a:endParaRPr>
          </a:p>
        </p:txBody>
      </p:sp>
      <p:sp>
        <p:nvSpPr>
          <p:cNvPr id="7" name="TextBox 6"/>
          <p:cNvSpPr txBox="1"/>
          <p:nvPr/>
        </p:nvSpPr>
        <p:spPr>
          <a:xfrm>
            <a:off x="443739" y="1969472"/>
            <a:ext cx="3778850" cy="4077959"/>
          </a:xfrm>
          <a:prstGeom prst="rect">
            <a:avLst/>
          </a:prstGeom>
          <a:noFill/>
        </p:spPr>
        <p:txBody>
          <a:bodyPr wrap="square" rtlCol="0" anchor="t">
            <a:noAutofit/>
          </a:bodyPr>
          <a:lstStyle/>
          <a:p>
            <a:pPr>
              <a:spcBef>
                <a:spcPts val="300"/>
              </a:spcBef>
            </a:pPr>
            <a:r>
              <a:rPr lang="en-US" sz="1600" dirty="0" smtClean="0">
                <a:solidFill>
                  <a:schemeClr val="accent1"/>
                </a:solidFill>
              </a:rPr>
              <a:t>Security</a:t>
            </a:r>
            <a:endParaRPr lang="en-US" sz="1600" dirty="0">
              <a:solidFill>
                <a:schemeClr val="accent1"/>
              </a:solidFill>
            </a:endParaRPr>
          </a:p>
          <a:p>
            <a:pPr marL="285750" indent="-285750">
              <a:spcBef>
                <a:spcPts val="300"/>
              </a:spcBef>
              <a:buFont typeface="Arial" panose="020B0604020202020204" pitchFamily="34" charset="0"/>
              <a:buChar char="•"/>
            </a:pPr>
            <a:r>
              <a:rPr lang="en-US" sz="1400" dirty="0">
                <a:solidFill>
                  <a:schemeClr val="bg1">
                    <a:lumMod val="65000"/>
                    <a:lumOff val="35000"/>
                  </a:schemeClr>
                </a:solidFill>
              </a:rPr>
              <a:t>Protect critical business information while empowering workforce mobility</a:t>
            </a:r>
          </a:p>
          <a:p>
            <a:pPr>
              <a:spcBef>
                <a:spcPts val="1200"/>
              </a:spcBef>
            </a:pPr>
            <a:r>
              <a:rPr lang="en-US" sz="1600" dirty="0" smtClean="0">
                <a:solidFill>
                  <a:schemeClr val="accent1"/>
                </a:solidFill>
              </a:rPr>
              <a:t>Workload </a:t>
            </a:r>
            <a:r>
              <a:rPr lang="en-US" sz="1600" dirty="0">
                <a:solidFill>
                  <a:schemeClr val="accent1"/>
                </a:solidFill>
              </a:rPr>
              <a:t>Integration</a:t>
            </a:r>
          </a:p>
          <a:p>
            <a:pPr marL="231775" indent="-231775">
              <a:spcBef>
                <a:spcPts val="300"/>
              </a:spcBef>
              <a:buFont typeface="Arial" panose="020B0604020202020204" pitchFamily="34" charset="0"/>
              <a:buChar char="•"/>
            </a:pPr>
            <a:r>
              <a:rPr lang="en-US" sz="1400" dirty="0">
                <a:solidFill>
                  <a:schemeClr val="bg1">
                    <a:lumMod val="65000"/>
                    <a:lumOff val="35000"/>
                  </a:schemeClr>
                </a:solidFill>
              </a:rPr>
              <a:t>Move existing workloads to the cloud through </a:t>
            </a:r>
            <a:r>
              <a:rPr lang="en-US" sz="1400" dirty="0" smtClean="0">
                <a:solidFill>
                  <a:schemeClr val="bg1">
                    <a:lumMod val="65000"/>
                    <a:lumOff val="35000"/>
                  </a:schemeClr>
                </a:solidFill>
              </a:rPr>
              <a:t>BYO license model</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Deploy in Azure as easily as on-premises, and leverage unused licenses</a:t>
            </a:r>
          </a:p>
          <a:p>
            <a:pPr>
              <a:spcBef>
                <a:spcPts val="1200"/>
              </a:spcBef>
            </a:pPr>
            <a:r>
              <a:rPr lang="en-US" sz="1600" dirty="0" smtClean="0">
                <a:solidFill>
                  <a:schemeClr val="accent1"/>
                </a:solidFill>
              </a:rPr>
              <a:t>User Experience</a:t>
            </a:r>
          </a:p>
          <a:p>
            <a:pPr marL="285750" indent="-285750">
              <a:spcBef>
                <a:spcPts val="300"/>
              </a:spcBef>
              <a:buFont typeface="Arial" panose="020B0604020202020204" pitchFamily="34" charset="0"/>
              <a:buChar char="•"/>
            </a:pPr>
            <a:r>
              <a:rPr lang="en-US" sz="1400" dirty="0" smtClean="0">
                <a:solidFill>
                  <a:schemeClr val="bg1">
                    <a:lumMod val="65000"/>
                    <a:lumOff val="35000"/>
                  </a:schemeClr>
                </a:solidFill>
              </a:rPr>
              <a:t>Enable </a:t>
            </a:r>
            <a:r>
              <a:rPr lang="en-US" sz="1400" dirty="0">
                <a:solidFill>
                  <a:schemeClr val="bg1">
                    <a:lumMod val="65000"/>
                    <a:lumOff val="35000"/>
                  </a:schemeClr>
                </a:solidFill>
              </a:rPr>
              <a:t>mobility, BYOD, and customer </a:t>
            </a:r>
            <a:r>
              <a:rPr lang="en-US" sz="1400" dirty="0" smtClean="0">
                <a:solidFill>
                  <a:schemeClr val="bg1">
                    <a:lumMod val="65000"/>
                    <a:lumOff val="35000"/>
                  </a:schemeClr>
                </a:solidFill>
              </a:rPr>
              <a:t>choice </a:t>
            </a:r>
            <a:r>
              <a:rPr lang="en-US" sz="1400" dirty="0">
                <a:solidFill>
                  <a:schemeClr val="bg1">
                    <a:lumMod val="65000"/>
                    <a:lumOff val="35000"/>
                  </a:schemeClr>
                </a:solidFill>
              </a:rPr>
              <a:t>while delivering apps to users</a:t>
            </a:r>
          </a:p>
          <a:p>
            <a:pPr marL="285750" indent="-285750">
              <a:spcBef>
                <a:spcPts val="300"/>
              </a:spcBef>
              <a:buFont typeface="Arial" panose="020B0604020202020204" pitchFamily="34" charset="0"/>
              <a:buChar char="•"/>
            </a:pPr>
            <a:r>
              <a:rPr lang="en-US" sz="1400" dirty="0">
                <a:solidFill>
                  <a:schemeClr val="bg1">
                    <a:lumMod val="65000"/>
                    <a:lumOff val="35000"/>
                  </a:schemeClr>
                </a:solidFill>
              </a:rPr>
              <a:t>Reduce </a:t>
            </a:r>
            <a:r>
              <a:rPr lang="en-US" sz="1400" dirty="0" smtClean="0">
                <a:solidFill>
                  <a:schemeClr val="bg1">
                    <a:lumMod val="65000"/>
                    <a:lumOff val="35000"/>
                  </a:schemeClr>
                </a:solidFill>
              </a:rPr>
              <a:t>costs </a:t>
            </a:r>
            <a:r>
              <a:rPr lang="en-US" sz="1400" dirty="0">
                <a:solidFill>
                  <a:schemeClr val="bg1">
                    <a:lumMod val="65000"/>
                    <a:lumOff val="35000"/>
                  </a:schemeClr>
                </a:solidFill>
              </a:rPr>
              <a:t>and optimize the desktop experience for users anywhere</a:t>
            </a:r>
          </a:p>
          <a:p>
            <a:pPr>
              <a:spcBef>
                <a:spcPts val="1200"/>
              </a:spcBef>
            </a:pPr>
            <a:endParaRPr lang="en-US" sz="1600" dirty="0">
              <a:solidFill>
                <a:schemeClr val="accent1"/>
              </a:solidFill>
            </a:endParaRPr>
          </a:p>
        </p:txBody>
      </p:sp>
      <p:grpSp>
        <p:nvGrpSpPr>
          <p:cNvPr id="95" name="Group 94"/>
          <p:cNvGrpSpPr/>
          <p:nvPr/>
        </p:nvGrpSpPr>
        <p:grpSpPr>
          <a:xfrm>
            <a:off x="5299661" y="1942812"/>
            <a:ext cx="5732877" cy="4258277"/>
            <a:chOff x="5560246" y="2136370"/>
            <a:chExt cx="5211706" cy="3871161"/>
          </a:xfrm>
        </p:grpSpPr>
        <p:pic>
          <p:nvPicPr>
            <p:cNvPr id="92" name="Picture 9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0246" y="2136370"/>
              <a:ext cx="5211706" cy="3871161"/>
            </a:xfrm>
            <a:prstGeom prst="rect">
              <a:avLst/>
            </a:prstGeom>
          </p:spPr>
        </p:pic>
        <p:sp>
          <p:nvSpPr>
            <p:cNvPr id="94" name="Oval 93"/>
            <p:cNvSpPr/>
            <p:nvPr/>
          </p:nvSpPr>
          <p:spPr bwMode="auto">
            <a:xfrm>
              <a:off x="7009425" y="2462825"/>
              <a:ext cx="636949" cy="636949"/>
            </a:xfrm>
            <a:prstGeom prst="ellipse">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pic>
          <p:nvPicPr>
            <p:cNvPr id="93" name="Picture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2953" y="2523601"/>
              <a:ext cx="569892" cy="569892"/>
            </a:xfrm>
            <a:prstGeom prst="rect">
              <a:avLst/>
            </a:prstGeom>
            <a:ln>
              <a:noFill/>
            </a:ln>
          </p:spPr>
        </p:pic>
      </p:grpSp>
      <p:grpSp>
        <p:nvGrpSpPr>
          <p:cNvPr id="5" name="Group 4"/>
          <p:cNvGrpSpPr/>
          <p:nvPr/>
        </p:nvGrpSpPr>
        <p:grpSpPr>
          <a:xfrm rot="5400000">
            <a:off x="2560980" y="3740795"/>
            <a:ext cx="4400290" cy="535313"/>
            <a:chOff x="919234" y="2907759"/>
            <a:chExt cx="10375654" cy="535313"/>
          </a:xfrm>
        </p:grpSpPr>
        <p:sp>
          <p:nvSpPr>
            <p:cNvPr id="11"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2"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
        <p:nvSpPr>
          <p:cNvPr id="6" name="Rectangle 5"/>
          <p:cNvSpPr/>
          <p:nvPr/>
        </p:nvSpPr>
        <p:spPr bwMode="auto">
          <a:xfrm>
            <a:off x="9134474" y="5419725"/>
            <a:ext cx="1974851" cy="219075"/>
          </a:xfrm>
          <a:prstGeom prst="rect">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defTabSz="1461590" fontAlgn="base">
              <a:spcBef>
                <a:spcPct val="0"/>
              </a:spcBef>
              <a:spcAft>
                <a:spcPct val="0"/>
              </a:spcAft>
            </a:pPr>
            <a:r>
              <a:rPr lang="en-US" sz="1000" b="1" dirty="0" smtClean="0">
                <a:solidFill>
                  <a:srgbClr val="F1910D"/>
                </a:solidFill>
                <a:latin typeface="Myriad Pro" panose="020B0503030403020204" pitchFamily="34" charset="0"/>
                <a:cs typeface="Arial" charset="0"/>
              </a:rPr>
              <a:t>ON-PREMISES RESOURCES</a:t>
            </a:r>
          </a:p>
        </p:txBody>
      </p:sp>
      <p:cxnSp>
        <p:nvCxnSpPr>
          <p:cNvPr id="16" name="Straight Arrow Connector 15"/>
          <p:cNvCxnSpPr/>
          <p:nvPr/>
        </p:nvCxnSpPr>
        <p:spPr bwMode="auto">
          <a:xfrm flipH="1" flipV="1">
            <a:off x="3260761" y="4107976"/>
            <a:ext cx="1440658" cy="1530824"/>
          </a:xfrm>
          <a:prstGeom prst="straightConnector1">
            <a:avLst/>
          </a:prstGeom>
          <a:noFill/>
          <a:ln w="19050" cap="flat" cmpd="sng" algn="ctr">
            <a:gradFill flip="none" rotWithShape="1">
              <a:gsLst>
                <a:gs pos="100000">
                  <a:srgbClr val="FFFFFF">
                    <a:alpha val="0"/>
                  </a:srgbClr>
                </a:gs>
                <a:gs pos="0">
                  <a:schemeClr val="tx1">
                    <a:alpha val="0"/>
                  </a:schemeClr>
                </a:gs>
                <a:gs pos="50000">
                  <a:srgbClr val="FFFFFF"/>
                </a:gs>
              </a:gsLst>
              <a:lin ang="5400000" scaled="0"/>
              <a:tileRect/>
            </a:gradFill>
            <a:prstDash val="solid"/>
            <a:round/>
            <a:headEnd type="none" w="med" len="med"/>
            <a:tailEnd type="triangle"/>
          </a:ln>
          <a:effectLst/>
        </p:spPr>
      </p:cxnSp>
      <p:cxnSp>
        <p:nvCxnSpPr>
          <p:cNvPr id="18" name="Straight Arrow Connector 17"/>
          <p:cNvCxnSpPr/>
          <p:nvPr/>
        </p:nvCxnSpPr>
        <p:spPr bwMode="auto">
          <a:xfrm>
            <a:off x="3575713" y="4681182"/>
            <a:ext cx="599448" cy="341194"/>
          </a:xfrm>
          <a:prstGeom prst="straightConnector1">
            <a:avLst/>
          </a:prstGeom>
          <a:noFill/>
          <a:ln w="19050" cap="flat" cmpd="sng" algn="ctr">
            <a:gradFill flip="none" rotWithShape="1">
              <a:gsLst>
                <a:gs pos="100000">
                  <a:srgbClr val="FFFFFF">
                    <a:alpha val="0"/>
                  </a:srgbClr>
                </a:gs>
                <a:gs pos="0">
                  <a:schemeClr val="tx1">
                    <a:alpha val="0"/>
                  </a:schemeClr>
                </a:gs>
                <a:gs pos="50000">
                  <a:srgbClr val="FFFFFF"/>
                </a:gs>
              </a:gsLst>
              <a:lin ang="5400000" scaled="0"/>
              <a:tileRect/>
            </a:gradFill>
            <a:prstDash val="solid"/>
            <a:round/>
            <a:headEnd type="none" w="med" len="med"/>
            <a:tailEnd type="triangle"/>
          </a:ln>
          <a:effectLst/>
        </p:spPr>
      </p:cxnSp>
    </p:spTree>
    <p:extLst>
      <p:ext uri="{BB962C8B-B14F-4D97-AF65-F5344CB8AC3E}">
        <p14:creationId xmlns:p14="http://schemas.microsoft.com/office/powerpoint/2010/main" val="312874062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2891" y="1916176"/>
            <a:ext cx="7557025" cy="4285874"/>
          </a:xfrm>
          <a:prstGeom prst="rect">
            <a:avLst/>
          </a:prstGeom>
        </p:spPr>
      </p:pic>
      <p:sp>
        <p:nvSpPr>
          <p:cNvPr id="2" name="Title 1"/>
          <p:cNvSpPr>
            <a:spLocks noGrp="1"/>
          </p:cNvSpPr>
          <p:nvPr>
            <p:ph type="title"/>
          </p:nvPr>
        </p:nvSpPr>
        <p:spPr/>
        <p:txBody>
          <a:bodyPr/>
          <a:lstStyle/>
          <a:p>
            <a:r>
              <a:rPr lang="en-US" dirty="0"/>
              <a:t>Cloud Networking on Azure</a:t>
            </a:r>
          </a:p>
        </p:txBody>
      </p:sp>
      <p:sp>
        <p:nvSpPr>
          <p:cNvPr id="3" name="Text Placeholder 2"/>
          <p:cNvSpPr>
            <a:spLocks noGrp="1"/>
          </p:cNvSpPr>
          <p:nvPr>
            <p:ph type="body" sz="quarter" idx="16"/>
          </p:nvPr>
        </p:nvSpPr>
        <p:spPr>
          <a:xfrm>
            <a:off x="443738" y="1033138"/>
            <a:ext cx="11314074" cy="606477"/>
          </a:xfrm>
        </p:spPr>
        <p:txBody>
          <a:bodyPr/>
          <a:lstStyle/>
          <a:p>
            <a:r>
              <a:rPr lang="en-US" dirty="0"/>
              <a:t>Enhance load balancing, network optimization, </a:t>
            </a:r>
            <a:r>
              <a:rPr lang="en-US" dirty="0" smtClean="0"/>
              <a:t>security, </a:t>
            </a:r>
            <a:r>
              <a:rPr lang="en-US" dirty="0"/>
              <a:t>and control with NetScaler </a:t>
            </a:r>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16</a:t>
            </a:fld>
            <a:endParaRPr lang="en-US" kern="0" dirty="0">
              <a:solidFill>
                <a:srgbClr val="414141"/>
              </a:solidFill>
            </a:endParaRPr>
          </a:p>
        </p:txBody>
      </p:sp>
      <p:sp>
        <p:nvSpPr>
          <p:cNvPr id="7" name="TextBox 6"/>
          <p:cNvSpPr txBox="1"/>
          <p:nvPr/>
        </p:nvSpPr>
        <p:spPr>
          <a:xfrm>
            <a:off x="444586" y="1965961"/>
            <a:ext cx="4108305" cy="4063978"/>
          </a:xfrm>
          <a:prstGeom prst="rect">
            <a:avLst/>
          </a:prstGeom>
          <a:noFill/>
        </p:spPr>
        <p:txBody>
          <a:bodyPr wrap="square" rtlCol="0" anchor="t">
            <a:noAutofit/>
          </a:bodyPr>
          <a:lstStyle/>
          <a:p>
            <a:pPr>
              <a:spcBef>
                <a:spcPts val="300"/>
              </a:spcBef>
            </a:pPr>
            <a:r>
              <a:rPr lang="en-US" sz="1600" dirty="0" smtClean="0">
                <a:solidFill>
                  <a:schemeClr val="accent1"/>
                </a:solidFill>
              </a:rPr>
              <a:t>Agility </a:t>
            </a:r>
            <a:r>
              <a:rPr lang="en-US" sz="1600" dirty="0">
                <a:solidFill>
                  <a:schemeClr val="accent1"/>
                </a:solidFill>
              </a:rPr>
              <a:t>within </a:t>
            </a:r>
            <a:r>
              <a:rPr lang="en-US" sz="1600" dirty="0" smtClean="0">
                <a:solidFill>
                  <a:schemeClr val="accent1"/>
                </a:solidFill>
              </a:rPr>
              <a:t>XenApp Environments </a:t>
            </a:r>
            <a:endParaRPr lang="en-US" sz="1600" dirty="0">
              <a:solidFill>
                <a:schemeClr val="accent1"/>
              </a:solidFill>
            </a:endParaRPr>
          </a:p>
          <a:p>
            <a:pPr marL="285750" lvl="0" indent="-285750">
              <a:buFont typeface="Arial" panose="020B0604020202020204" pitchFamily="34" charset="0"/>
              <a:buChar char="•"/>
            </a:pPr>
            <a:r>
              <a:rPr lang="en-US" sz="1400" dirty="0">
                <a:solidFill>
                  <a:schemeClr val="bg1">
                    <a:lumMod val="65000"/>
                    <a:lumOff val="35000"/>
                  </a:schemeClr>
                </a:solidFill>
              </a:rPr>
              <a:t>Accelerate app performance with integrated application network </a:t>
            </a:r>
            <a:r>
              <a:rPr lang="en-US" sz="1400" dirty="0" smtClean="0">
                <a:solidFill>
                  <a:schemeClr val="bg1">
                    <a:lumMod val="65000"/>
                    <a:lumOff val="35000"/>
                  </a:schemeClr>
                </a:solidFill>
              </a:rPr>
              <a:t>services</a:t>
            </a:r>
          </a:p>
          <a:p>
            <a:pPr>
              <a:spcBef>
                <a:spcPts val="600"/>
              </a:spcBef>
            </a:pPr>
            <a:r>
              <a:rPr lang="en-US" sz="1600" dirty="0" smtClean="0">
                <a:solidFill>
                  <a:schemeClr val="accent1"/>
                </a:solidFill>
              </a:rPr>
              <a:t>Secure Networks</a:t>
            </a:r>
          </a:p>
          <a:p>
            <a:pPr marL="285750" indent="-285750">
              <a:spcBef>
                <a:spcPts val="600"/>
              </a:spcBef>
              <a:buFont typeface="Arial" panose="020B0604020202020204" pitchFamily="34" charset="0"/>
              <a:buChar char="•"/>
            </a:pPr>
            <a:r>
              <a:rPr lang="en-US" sz="1400" dirty="0">
                <a:solidFill>
                  <a:schemeClr val="bg1">
                    <a:lumMod val="65000"/>
                    <a:lumOff val="35000"/>
                  </a:schemeClr>
                </a:solidFill>
              </a:rPr>
              <a:t>Provide authentication and authorization with Microsoft Azure Active </a:t>
            </a:r>
            <a:r>
              <a:rPr lang="en-US" sz="1400" dirty="0" smtClean="0">
                <a:solidFill>
                  <a:schemeClr val="bg1">
                    <a:lumMod val="65000"/>
                    <a:lumOff val="35000"/>
                  </a:schemeClr>
                </a:solidFill>
              </a:rPr>
              <a:t>Directory </a:t>
            </a:r>
            <a:endParaRPr lang="en-US" sz="1400" dirty="0">
              <a:solidFill>
                <a:schemeClr val="bg1">
                  <a:lumMod val="65000"/>
                  <a:lumOff val="35000"/>
                </a:schemeClr>
              </a:solidFill>
            </a:endParaRPr>
          </a:p>
          <a:p>
            <a:pPr>
              <a:spcBef>
                <a:spcPts val="1200"/>
              </a:spcBef>
            </a:pPr>
            <a:r>
              <a:rPr lang="en-US" sz="1600" dirty="0" smtClean="0">
                <a:solidFill>
                  <a:schemeClr val="accent1"/>
                </a:solidFill>
              </a:rPr>
              <a:t>Hybrid Cloud </a:t>
            </a:r>
            <a:endParaRPr lang="en-US" sz="1600" dirty="0">
              <a:solidFill>
                <a:schemeClr val="accent1"/>
              </a:solidFill>
            </a:endParaRPr>
          </a:p>
          <a:p>
            <a:pPr marL="285750" indent="-285750">
              <a:spcBef>
                <a:spcPts val="600"/>
              </a:spcBef>
              <a:buFont typeface="Arial" panose="020B0604020202020204" pitchFamily="34" charset="0"/>
              <a:buChar char="•"/>
            </a:pPr>
            <a:r>
              <a:rPr lang="en-US" sz="1400" dirty="0">
                <a:solidFill>
                  <a:schemeClr val="bg1">
                    <a:lumMod val="65000"/>
                    <a:lumOff val="35000"/>
                  </a:schemeClr>
                </a:solidFill>
              </a:rPr>
              <a:t>Streamline management through single pane of glass across multiple </a:t>
            </a:r>
            <a:r>
              <a:rPr lang="en-US" sz="1400" dirty="0" smtClean="0">
                <a:solidFill>
                  <a:schemeClr val="bg1">
                    <a:lumMod val="65000"/>
                    <a:lumOff val="35000"/>
                  </a:schemeClr>
                </a:solidFill>
              </a:rPr>
              <a:t>networks</a:t>
            </a:r>
          </a:p>
          <a:p>
            <a:pPr>
              <a:spcBef>
                <a:spcPts val="1200"/>
              </a:spcBef>
            </a:pPr>
            <a:r>
              <a:rPr lang="en-US" sz="1600" dirty="0" smtClean="0">
                <a:solidFill>
                  <a:schemeClr val="accent1"/>
                </a:solidFill>
              </a:rPr>
              <a:t>App </a:t>
            </a:r>
            <a:r>
              <a:rPr lang="en-US" sz="1600" dirty="0">
                <a:solidFill>
                  <a:schemeClr val="accent1"/>
                </a:solidFill>
              </a:rPr>
              <a:t>D</a:t>
            </a:r>
            <a:r>
              <a:rPr lang="en-US" sz="1600" dirty="0" smtClean="0">
                <a:solidFill>
                  <a:schemeClr val="accent1"/>
                </a:solidFill>
              </a:rPr>
              <a:t>elivery and Performance </a:t>
            </a:r>
          </a:p>
          <a:p>
            <a:pPr marL="285750" indent="-285750">
              <a:buFont typeface="Arial" panose="020B0604020202020204" pitchFamily="34" charset="0"/>
              <a:buChar char="•"/>
            </a:pPr>
            <a:r>
              <a:rPr lang="en-US" sz="1400" dirty="0" smtClean="0">
                <a:solidFill>
                  <a:schemeClr val="bg1">
                    <a:lumMod val="65000"/>
                    <a:lumOff val="35000"/>
                  </a:schemeClr>
                </a:solidFill>
              </a:rPr>
              <a:t>Leverage </a:t>
            </a:r>
            <a:r>
              <a:rPr lang="en-US" sz="1400" dirty="0">
                <a:solidFill>
                  <a:schemeClr val="bg1">
                    <a:lumMod val="65000"/>
                    <a:lumOff val="35000"/>
                  </a:schemeClr>
                </a:solidFill>
              </a:rPr>
              <a:t>the same NetScaler binary to reduce learning </a:t>
            </a:r>
            <a:r>
              <a:rPr lang="en-US" sz="1400" dirty="0" smtClean="0">
                <a:solidFill>
                  <a:schemeClr val="bg1">
                    <a:lumMod val="65000"/>
                    <a:lumOff val="35000"/>
                  </a:schemeClr>
                </a:solidFill>
              </a:rPr>
              <a:t>curve</a:t>
            </a:r>
          </a:p>
          <a:p>
            <a:pPr marL="285750" indent="-285750">
              <a:buFont typeface="Arial" panose="020B0604020202020204" pitchFamily="34" charset="0"/>
              <a:buChar char="•"/>
            </a:pPr>
            <a:endParaRPr lang="en-US" sz="1400" dirty="0">
              <a:solidFill>
                <a:schemeClr val="bg1">
                  <a:lumMod val="65000"/>
                  <a:lumOff val="35000"/>
                </a:schemeClr>
              </a:solidFill>
            </a:endParaRPr>
          </a:p>
          <a:p>
            <a:endParaRPr lang="en-US" sz="1400" dirty="0" smtClean="0">
              <a:solidFill>
                <a:schemeClr val="bg1">
                  <a:lumMod val="65000"/>
                  <a:lumOff val="35000"/>
                </a:schemeClr>
              </a:solidFill>
            </a:endParaRPr>
          </a:p>
          <a:p>
            <a:endParaRPr lang="en-US" sz="1400" dirty="0">
              <a:solidFill>
                <a:schemeClr val="bg1">
                  <a:lumMod val="65000"/>
                  <a:lumOff val="35000"/>
                </a:schemeClr>
              </a:solidFill>
            </a:endParaRPr>
          </a:p>
          <a:p>
            <a:endParaRPr lang="en-US" sz="1400" dirty="0">
              <a:solidFill>
                <a:schemeClr val="bg1">
                  <a:lumMod val="65000"/>
                  <a:lumOff val="35000"/>
                </a:schemeClr>
              </a:solidFill>
            </a:endParaRPr>
          </a:p>
          <a:p>
            <a:endParaRPr lang="en-US" sz="1400" dirty="0">
              <a:solidFill>
                <a:schemeClr val="bg1">
                  <a:lumMod val="65000"/>
                  <a:lumOff val="35000"/>
                </a:schemeClr>
              </a:solidFill>
            </a:endParaRPr>
          </a:p>
        </p:txBody>
      </p:sp>
      <p:grpSp>
        <p:nvGrpSpPr>
          <p:cNvPr id="160" name="Group 159"/>
          <p:cNvGrpSpPr/>
          <p:nvPr/>
        </p:nvGrpSpPr>
        <p:grpSpPr>
          <a:xfrm rot="5400000">
            <a:off x="2560980" y="3740795"/>
            <a:ext cx="4400290" cy="535313"/>
            <a:chOff x="919234" y="2907759"/>
            <a:chExt cx="10375654" cy="535313"/>
          </a:xfrm>
        </p:grpSpPr>
        <p:sp>
          <p:nvSpPr>
            <p:cNvPr id="161"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62"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103769084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1329" y="1980225"/>
            <a:ext cx="6870023" cy="3896249"/>
          </a:xfrm>
          <a:prstGeom prst="rect">
            <a:avLst/>
          </a:prstGeom>
        </p:spPr>
      </p:pic>
      <p:sp>
        <p:nvSpPr>
          <p:cNvPr id="2" name="Title 1"/>
          <p:cNvSpPr>
            <a:spLocks noGrp="1"/>
          </p:cNvSpPr>
          <p:nvPr>
            <p:ph type="title"/>
          </p:nvPr>
        </p:nvSpPr>
        <p:spPr/>
        <p:txBody>
          <a:bodyPr/>
          <a:lstStyle/>
          <a:p>
            <a:r>
              <a:rPr lang="en-US" dirty="0"/>
              <a:t>Enterprise File Sync and Share</a:t>
            </a:r>
          </a:p>
        </p:txBody>
      </p:sp>
      <p:sp>
        <p:nvSpPr>
          <p:cNvPr id="3" name="Text Placeholder 2"/>
          <p:cNvSpPr>
            <a:spLocks noGrp="1"/>
          </p:cNvSpPr>
          <p:nvPr>
            <p:ph type="body" sz="quarter" idx="16"/>
          </p:nvPr>
        </p:nvSpPr>
        <p:spPr>
          <a:xfrm>
            <a:off x="443738" y="1033138"/>
            <a:ext cx="11314074" cy="606477"/>
          </a:xfrm>
        </p:spPr>
        <p:txBody>
          <a:bodyPr/>
          <a:lstStyle/>
          <a:p>
            <a:r>
              <a:rPr lang="en-US" dirty="0" smtClean="0"/>
              <a:t>Use ShareFile to mobilize</a:t>
            </a:r>
            <a:r>
              <a:rPr lang="en-US" dirty="0"/>
              <a:t> </a:t>
            </a:r>
            <a:r>
              <a:rPr lang="en-US" dirty="0" smtClean="0"/>
              <a:t>and access </a:t>
            </a:r>
            <a:r>
              <a:rPr lang="en-US" dirty="0"/>
              <a:t>enterprise data </a:t>
            </a:r>
            <a:r>
              <a:rPr lang="en-US" dirty="0" smtClean="0"/>
              <a:t>regardless </a:t>
            </a:r>
            <a:r>
              <a:rPr lang="en-US" dirty="0"/>
              <a:t>of where </a:t>
            </a:r>
            <a:r>
              <a:rPr lang="en-US" dirty="0" smtClean="0"/>
              <a:t>the data </a:t>
            </a:r>
            <a:r>
              <a:rPr lang="en-US" dirty="0"/>
              <a:t>is stored </a:t>
            </a:r>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17</a:t>
            </a:fld>
            <a:endParaRPr lang="en-US" kern="0" dirty="0">
              <a:solidFill>
                <a:srgbClr val="414141"/>
              </a:solidFill>
            </a:endParaRPr>
          </a:p>
        </p:txBody>
      </p:sp>
      <p:sp>
        <p:nvSpPr>
          <p:cNvPr id="7" name="TextBox 6"/>
          <p:cNvSpPr txBox="1"/>
          <p:nvPr/>
        </p:nvSpPr>
        <p:spPr>
          <a:xfrm>
            <a:off x="448056" y="1965960"/>
            <a:ext cx="3970519" cy="4077959"/>
          </a:xfrm>
          <a:prstGeom prst="rect">
            <a:avLst/>
          </a:prstGeom>
          <a:noFill/>
        </p:spPr>
        <p:txBody>
          <a:bodyPr wrap="square" rtlCol="0" anchor="t">
            <a:noAutofit/>
          </a:bodyPr>
          <a:lstStyle/>
          <a:p>
            <a:pPr>
              <a:spcBef>
                <a:spcPts val="1200"/>
              </a:spcBef>
            </a:pPr>
            <a:r>
              <a:rPr lang="en-US" sz="1600" dirty="0" smtClean="0">
                <a:solidFill>
                  <a:schemeClr val="accent1"/>
                </a:solidFill>
              </a:rPr>
              <a:t>Existing Integration with Infrastructure</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Use ShareFile on Azure to aggregate data across multiple and disparate platforms</a:t>
            </a:r>
          </a:p>
          <a:p>
            <a:pPr>
              <a:spcBef>
                <a:spcPts val="300"/>
              </a:spcBef>
            </a:pPr>
            <a:r>
              <a:rPr lang="en-US" sz="1600" dirty="0" smtClean="0">
                <a:solidFill>
                  <a:schemeClr val="accent1"/>
                </a:solidFill>
              </a:rPr>
              <a:t>Centralized Data Manager</a:t>
            </a:r>
            <a:endParaRPr lang="en-US" sz="1600" dirty="0">
              <a:solidFill>
                <a:schemeClr val="accent1"/>
              </a:solidFill>
            </a:endParaRP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Improve collaboration and productivity through secure data sharing</a:t>
            </a:r>
          </a:p>
          <a:p>
            <a:pPr>
              <a:spcBef>
                <a:spcPts val="1200"/>
              </a:spcBef>
            </a:pPr>
            <a:r>
              <a:rPr lang="en-US" sz="1600" dirty="0" smtClean="0">
                <a:solidFill>
                  <a:schemeClr val="accent1"/>
                </a:solidFill>
              </a:rPr>
              <a:t>Citrix Managed </a:t>
            </a:r>
            <a:r>
              <a:rPr lang="en-US" sz="1600" dirty="0" err="1">
                <a:solidFill>
                  <a:schemeClr val="accent1"/>
                </a:solidFill>
              </a:rPr>
              <a:t>StorageZones</a:t>
            </a:r>
            <a:endParaRPr lang="en-US" sz="1600" dirty="0">
              <a:solidFill>
                <a:schemeClr val="accent1"/>
              </a:solidFill>
            </a:endParaRP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Manage </a:t>
            </a:r>
            <a:r>
              <a:rPr lang="en-US" sz="1400" dirty="0" err="1" smtClean="0">
                <a:solidFill>
                  <a:schemeClr val="bg1">
                    <a:lumMod val="65000"/>
                    <a:lumOff val="35000"/>
                  </a:schemeClr>
                </a:solidFill>
              </a:rPr>
              <a:t>StorageZones</a:t>
            </a:r>
            <a:r>
              <a:rPr lang="en-US" sz="1400" dirty="0" smtClean="0">
                <a:solidFill>
                  <a:schemeClr val="bg1">
                    <a:lumMod val="65000"/>
                    <a:lumOff val="35000"/>
                  </a:schemeClr>
                </a:solidFill>
              </a:rPr>
              <a:t> on-premises</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Meet compliance and performance needs</a:t>
            </a:r>
            <a:endParaRPr lang="en-US" sz="1400" dirty="0">
              <a:solidFill>
                <a:schemeClr val="bg1">
                  <a:lumMod val="65000"/>
                  <a:lumOff val="35000"/>
                </a:schemeClr>
              </a:solidFill>
            </a:endParaRPr>
          </a:p>
          <a:p>
            <a:pPr>
              <a:spcBef>
                <a:spcPts val="1200"/>
              </a:spcBef>
            </a:pPr>
            <a:r>
              <a:rPr lang="en-US" sz="1600" dirty="0" smtClean="0">
                <a:solidFill>
                  <a:schemeClr val="accent1"/>
                </a:solidFill>
              </a:rPr>
              <a:t>Office </a:t>
            </a:r>
            <a:r>
              <a:rPr lang="en-US" sz="1600" dirty="0">
                <a:solidFill>
                  <a:schemeClr val="accent1"/>
                </a:solidFill>
              </a:rPr>
              <a:t>365 Integration </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Link </a:t>
            </a:r>
            <a:r>
              <a:rPr lang="en-US" sz="1400" dirty="0">
                <a:solidFill>
                  <a:schemeClr val="bg1">
                    <a:lumMod val="65000"/>
                    <a:lumOff val="35000"/>
                  </a:schemeClr>
                </a:solidFill>
              </a:rPr>
              <a:t>ShareFile </a:t>
            </a:r>
            <a:r>
              <a:rPr lang="en-US" sz="1400" dirty="0" smtClean="0">
                <a:solidFill>
                  <a:schemeClr val="bg1">
                    <a:lumMod val="65000"/>
                    <a:lumOff val="35000"/>
                  </a:schemeClr>
                </a:solidFill>
              </a:rPr>
              <a:t>to </a:t>
            </a:r>
            <a:r>
              <a:rPr lang="en-US" sz="1400" dirty="0">
                <a:solidFill>
                  <a:schemeClr val="bg1">
                    <a:lumMod val="65000"/>
                    <a:lumOff val="35000"/>
                  </a:schemeClr>
                </a:solidFill>
              </a:rPr>
              <a:t>Office 365 for SSO from multiple Windows </a:t>
            </a:r>
            <a:r>
              <a:rPr lang="en-US" sz="1400" dirty="0" smtClean="0">
                <a:solidFill>
                  <a:schemeClr val="bg1">
                    <a:lumMod val="65000"/>
                    <a:lumOff val="35000"/>
                  </a:schemeClr>
                </a:solidFill>
              </a:rPr>
              <a:t>devices</a:t>
            </a:r>
            <a:endParaRPr lang="en-US" sz="1400" dirty="0">
              <a:solidFill>
                <a:schemeClr val="bg1">
                  <a:lumMod val="65000"/>
                  <a:lumOff val="35000"/>
                </a:schemeClr>
              </a:solidFill>
            </a:endParaRPr>
          </a:p>
        </p:txBody>
      </p:sp>
      <p:grpSp>
        <p:nvGrpSpPr>
          <p:cNvPr id="9" name="Group 8"/>
          <p:cNvGrpSpPr/>
          <p:nvPr/>
        </p:nvGrpSpPr>
        <p:grpSpPr>
          <a:xfrm>
            <a:off x="5376378" y="3114731"/>
            <a:ext cx="5786453" cy="2709788"/>
            <a:chOff x="4998227" y="3030305"/>
            <a:chExt cx="6365098" cy="2980767"/>
          </a:xfrm>
        </p:grpSpPr>
        <p:pic>
          <p:nvPicPr>
            <p:cNvPr id="2050" name="Picture 2" descr="https://upload.wikimedia.org/wikipedia/commons/f/ff/Windows_Azure_log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722752" y="5784784"/>
              <a:ext cx="243574" cy="211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f/ff/Windows_Azure_log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0301"/>
            <a:stretch/>
          </p:blipFill>
          <p:spPr bwMode="auto">
            <a:xfrm>
              <a:off x="5149039" y="3030305"/>
              <a:ext cx="341072" cy="330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qibsomal.com/wp-content/uploads/2015/05/iOS-Logo-4.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11765" y="3070081"/>
              <a:ext cx="451447" cy="2294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oteyr.net/assets/android-09f9ec8c98e53c7e77c3c68355515dd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8227" y="3462988"/>
              <a:ext cx="634558" cy="4759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olphinradio.org/wp-content/uploads/2014/07/BlackBerry-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80235" y="3428675"/>
              <a:ext cx="523523" cy="5235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0/0b/Microsoft_Outlook_2013_logo.svg/1043px-Microsoft_Outlook_2013_logo.sv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28019" y="4404632"/>
              <a:ext cx="365714" cy="3590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f/fa/Apple_logo_black.svg/2000px-Apple_logo_black.sv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85390" y="4858862"/>
              <a:ext cx="450383" cy="45038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655854" y="4365035"/>
              <a:ext cx="428378" cy="423996"/>
              <a:chOff x="-1935852" y="4034636"/>
              <a:chExt cx="842776" cy="834155"/>
            </a:xfrm>
          </p:grpSpPr>
          <p:pic>
            <p:nvPicPr>
              <p:cNvPr id="2062" name="Picture 14" descr="https://raw.github.com/alrra/browser-logos/master/main-desktop.pn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2262"/>
              <a:stretch/>
            </p:blipFill>
            <p:spPr bwMode="auto">
              <a:xfrm>
                <a:off x="-1935852" y="4034636"/>
                <a:ext cx="422362" cy="4217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ttps://raw.github.com/alrra/browser-logos/master/main-desktop.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33904" y="4460387"/>
                <a:ext cx="840828" cy="4084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raw.github.com/alrra/browser-logos/master/main-desktop.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b="-162"/>
              <a:stretch/>
            </p:blipFill>
            <p:spPr bwMode="auto">
              <a:xfrm>
                <a:off x="-1513490" y="4043294"/>
                <a:ext cx="420195" cy="41309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https://upload.wikimedia.org/wikipedia/commons/f/ff/Windows_Azure_log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0301"/>
            <a:stretch/>
          </p:blipFill>
          <p:spPr bwMode="auto">
            <a:xfrm>
              <a:off x="5700002" y="4956637"/>
              <a:ext cx="341072" cy="3300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9874250" y="5769772"/>
              <a:ext cx="1489075" cy="241300"/>
            </a:xfrm>
            <a:prstGeom prst="rect">
              <a:avLst/>
            </a:prstGeom>
            <a:no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defTabSz="1461590" fontAlgn="base">
                <a:spcBef>
                  <a:spcPct val="0"/>
                </a:spcBef>
                <a:spcAft>
                  <a:spcPct val="0"/>
                </a:spcAft>
              </a:pPr>
              <a:r>
                <a:rPr lang="en-US" sz="1350" dirty="0" smtClean="0">
                  <a:solidFill>
                    <a:srgbClr val="00BCF2"/>
                  </a:solidFill>
                  <a:latin typeface="Segoe UI Emoji" panose="020B0502040204020203" pitchFamily="34" charset="0"/>
                  <a:ea typeface="Segoe UI Emoji" panose="020B0502040204020203" pitchFamily="34" charset="0"/>
                  <a:cs typeface="Segoe UI" panose="020B0502040204020203" pitchFamily="34" charset="0"/>
                </a:rPr>
                <a:t>Microsoft Azure</a:t>
              </a:r>
            </a:p>
          </p:txBody>
        </p:sp>
      </p:grpSp>
      <p:grpSp>
        <p:nvGrpSpPr>
          <p:cNvPr id="25" name="Group 24"/>
          <p:cNvGrpSpPr/>
          <p:nvPr/>
        </p:nvGrpSpPr>
        <p:grpSpPr>
          <a:xfrm rot="5400000">
            <a:off x="2560980" y="3740795"/>
            <a:ext cx="4400290" cy="535313"/>
            <a:chOff x="919234" y="2907759"/>
            <a:chExt cx="10375654" cy="535313"/>
          </a:xfrm>
        </p:grpSpPr>
        <p:sp>
          <p:nvSpPr>
            <p:cNvPr id="26"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27"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194492249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Citrix WorkSpace Cloud</a:t>
            </a:r>
            <a:endParaRPr lang="en-US" dirty="0"/>
          </a:p>
        </p:txBody>
      </p:sp>
      <p:sp>
        <p:nvSpPr>
          <p:cNvPr id="3" name="Text Placeholder 2"/>
          <p:cNvSpPr>
            <a:spLocks noGrp="1"/>
          </p:cNvSpPr>
          <p:nvPr>
            <p:ph type="body" sz="quarter" idx="16"/>
          </p:nvPr>
        </p:nvSpPr>
        <p:spPr>
          <a:xfrm>
            <a:off x="443738" y="1033138"/>
            <a:ext cx="11314074" cy="606477"/>
          </a:xfrm>
        </p:spPr>
        <p:txBody>
          <a:bodyPr/>
          <a:lstStyle/>
          <a:p>
            <a:r>
              <a:rPr lang="en-US" sz="1950" dirty="0" smtClean="0"/>
              <a:t>Support apps of any type and access anywhere on any device</a:t>
            </a:r>
            <a:endParaRPr lang="en-US" sz="1950" dirty="0"/>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18</a:t>
            </a:fld>
            <a:endParaRPr lang="en-US" kern="0" dirty="0">
              <a:solidFill>
                <a:srgbClr val="414141"/>
              </a:solidFill>
            </a:endParaRPr>
          </a:p>
        </p:txBody>
      </p:sp>
      <p:sp>
        <p:nvSpPr>
          <p:cNvPr id="7" name="TextBox 6"/>
          <p:cNvSpPr txBox="1"/>
          <p:nvPr/>
        </p:nvSpPr>
        <p:spPr>
          <a:xfrm>
            <a:off x="443737" y="1965960"/>
            <a:ext cx="4257681" cy="4077959"/>
          </a:xfrm>
          <a:prstGeom prst="rect">
            <a:avLst/>
          </a:prstGeom>
          <a:noFill/>
        </p:spPr>
        <p:txBody>
          <a:bodyPr wrap="square" rtlCol="0" anchor="t">
            <a:noAutofit/>
          </a:bodyPr>
          <a:lstStyle/>
          <a:p>
            <a:pPr>
              <a:spcBef>
                <a:spcPts val="300"/>
              </a:spcBef>
            </a:pPr>
            <a:r>
              <a:rPr lang="en-US" sz="1600" dirty="0">
                <a:solidFill>
                  <a:schemeClr val="accent1"/>
                </a:solidFill>
              </a:rPr>
              <a:t>One </a:t>
            </a:r>
            <a:r>
              <a:rPr lang="en-US" sz="1600" dirty="0" smtClean="0">
                <a:solidFill>
                  <a:schemeClr val="accent1"/>
                </a:solidFill>
              </a:rPr>
              <a:t>Central Platform </a:t>
            </a:r>
            <a:endParaRPr lang="en-US" sz="1600" dirty="0">
              <a:solidFill>
                <a:schemeClr val="accent1"/>
              </a:solidFill>
            </a:endParaRP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One login and admin console</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Entire Citrix service platform</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Unified purchase experience</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Continuous updates</a:t>
            </a:r>
          </a:p>
          <a:p>
            <a:pPr>
              <a:spcBef>
                <a:spcPts val="1200"/>
              </a:spcBef>
            </a:pPr>
            <a:r>
              <a:rPr lang="en-US" sz="1600" dirty="0">
                <a:solidFill>
                  <a:schemeClr val="accent1"/>
                </a:solidFill>
              </a:rPr>
              <a:t>Secure </a:t>
            </a:r>
            <a:r>
              <a:rPr lang="en-US" sz="1600" dirty="0" smtClean="0">
                <a:solidFill>
                  <a:schemeClr val="accent1"/>
                </a:solidFill>
              </a:rPr>
              <a:t>WorkSpace Service Delivery</a:t>
            </a:r>
          </a:p>
          <a:p>
            <a:pPr marL="231775" indent="-231775">
              <a:spcBef>
                <a:spcPts val="300"/>
              </a:spcBef>
              <a:buFont typeface="Arial" panose="020B0604020202020204" pitchFamily="34" charset="0"/>
              <a:buChar char="•"/>
            </a:pPr>
            <a:r>
              <a:rPr lang="en-US" sz="1400" dirty="0">
                <a:solidFill>
                  <a:schemeClr val="bg1">
                    <a:lumMod val="65000"/>
                    <a:lumOff val="35000"/>
                  </a:schemeClr>
                </a:solidFill>
              </a:rPr>
              <a:t>Platform </a:t>
            </a:r>
            <a:r>
              <a:rPr lang="en-US" sz="1400" dirty="0" smtClean="0">
                <a:solidFill>
                  <a:schemeClr val="bg1">
                    <a:lumMod val="65000"/>
                    <a:lumOff val="35000"/>
                  </a:schemeClr>
                </a:solidFill>
              </a:rPr>
              <a:t>encrypts </a:t>
            </a:r>
            <a:r>
              <a:rPr lang="en-US" sz="1400" dirty="0">
                <a:solidFill>
                  <a:schemeClr val="bg1">
                    <a:lumMod val="65000"/>
                    <a:lumOff val="35000"/>
                  </a:schemeClr>
                </a:solidFill>
              </a:rPr>
              <a:t>all data</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A </a:t>
            </a:r>
            <a:r>
              <a:rPr lang="en-US" sz="1400" dirty="0">
                <a:solidFill>
                  <a:schemeClr val="bg1">
                    <a:lumMod val="65000"/>
                    <a:lumOff val="35000"/>
                  </a:schemeClr>
                </a:solidFill>
              </a:rPr>
              <a:t>broker for information transfer</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No user-identifiable data is stored</a:t>
            </a:r>
            <a:endParaRPr lang="en-US" sz="1400" dirty="0">
              <a:solidFill>
                <a:schemeClr val="bg1">
                  <a:lumMod val="65000"/>
                  <a:lumOff val="35000"/>
                </a:schemeClr>
              </a:solidFill>
            </a:endParaRP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Admin-configurable data location</a:t>
            </a:r>
            <a:endParaRPr lang="en-US" sz="1400" dirty="0">
              <a:solidFill>
                <a:schemeClr val="bg1">
                  <a:lumMod val="65000"/>
                  <a:lumOff val="35000"/>
                </a:schemeClr>
              </a:solidFill>
            </a:endParaRPr>
          </a:p>
          <a:p>
            <a:pPr>
              <a:spcBef>
                <a:spcPts val="1200"/>
              </a:spcBef>
            </a:pPr>
            <a:r>
              <a:rPr lang="en-US" sz="1600" dirty="0" smtClean="0">
                <a:solidFill>
                  <a:schemeClr val="accent1"/>
                </a:solidFill>
              </a:rPr>
              <a:t>More than DaaS</a:t>
            </a:r>
            <a:endParaRPr lang="en-US" sz="1600" dirty="0">
              <a:solidFill>
                <a:schemeClr val="accent1"/>
              </a:solidFill>
            </a:endParaRP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App, data, and services integration</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Other options, including server VDI</a:t>
            </a:r>
            <a:endParaRPr lang="en-US" sz="1400" dirty="0">
              <a:solidFill>
                <a:schemeClr val="bg1">
                  <a:lumMod val="65000"/>
                  <a:lumOff val="35000"/>
                </a:schemeClr>
              </a:solidFill>
            </a:endParaRPr>
          </a:p>
          <a:p>
            <a:pPr marL="231775" indent="-231775">
              <a:spcBef>
                <a:spcPts val="300"/>
              </a:spcBef>
              <a:buFont typeface="Arial" panose="020B0604020202020204" pitchFamily="34" charset="0"/>
              <a:buChar char="•"/>
            </a:pPr>
            <a:r>
              <a:rPr lang="en-US" sz="1400" dirty="0">
                <a:solidFill>
                  <a:schemeClr val="bg1">
                    <a:lumMod val="65000"/>
                    <a:lumOff val="35000"/>
                  </a:schemeClr>
                </a:solidFill>
              </a:rPr>
              <a:t>Multiple management options</a:t>
            </a:r>
          </a:p>
          <a:p>
            <a:pPr marL="231775" indent="-231775">
              <a:spcBef>
                <a:spcPts val="300"/>
              </a:spcBef>
              <a:buFont typeface="Arial" panose="020B0604020202020204" pitchFamily="34" charset="0"/>
              <a:buChar char="•"/>
            </a:pPr>
            <a:r>
              <a:rPr lang="en-US" sz="1400" dirty="0" smtClean="0">
                <a:solidFill>
                  <a:schemeClr val="bg1">
                    <a:lumMod val="65000"/>
                    <a:lumOff val="35000"/>
                  </a:schemeClr>
                </a:solidFill>
              </a:rPr>
              <a:t>On-premises, </a:t>
            </a:r>
            <a:r>
              <a:rPr lang="en-US" sz="1400" dirty="0">
                <a:solidFill>
                  <a:schemeClr val="bg1">
                    <a:lumMod val="65000"/>
                    <a:lumOff val="35000"/>
                  </a:schemeClr>
                </a:solidFill>
              </a:rPr>
              <a:t>public </a:t>
            </a:r>
            <a:r>
              <a:rPr lang="en-US" sz="1400" dirty="0" smtClean="0">
                <a:solidFill>
                  <a:schemeClr val="bg1">
                    <a:lumMod val="65000"/>
                    <a:lumOff val="35000"/>
                  </a:schemeClr>
                </a:solidFill>
              </a:rPr>
              <a:t>and hybrid clouds</a:t>
            </a:r>
            <a:endParaRPr lang="en-US" sz="1400" dirty="0">
              <a:solidFill>
                <a:schemeClr val="bg1">
                  <a:lumMod val="65000"/>
                  <a:lumOff val="35000"/>
                </a:schemeClr>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7789" y="2018978"/>
            <a:ext cx="6870023" cy="3896249"/>
          </a:xfrm>
          <a:prstGeom prst="rect">
            <a:avLst/>
          </a:prstGeom>
        </p:spPr>
      </p:pic>
      <p:grpSp>
        <p:nvGrpSpPr>
          <p:cNvPr id="10" name="Group 9"/>
          <p:cNvGrpSpPr/>
          <p:nvPr/>
        </p:nvGrpSpPr>
        <p:grpSpPr>
          <a:xfrm rot="5400000">
            <a:off x="2560980" y="3740795"/>
            <a:ext cx="4400290" cy="535313"/>
            <a:chOff x="919234" y="2907759"/>
            <a:chExt cx="10375654" cy="535313"/>
          </a:xfrm>
        </p:grpSpPr>
        <p:sp>
          <p:nvSpPr>
            <p:cNvPr id="11"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2"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286474343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3585680"/>
            <a:chOff x="0" y="0"/>
            <a:chExt cx="12192000" cy="358568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585680"/>
            </a:xfrm>
            <a:prstGeom prst="rect">
              <a:avLst/>
            </a:prstGeom>
          </p:spPr>
        </p:pic>
        <p:sp>
          <p:nvSpPr>
            <p:cNvPr id="2" name="Rectangle 1"/>
            <p:cNvSpPr/>
            <p:nvPr/>
          </p:nvSpPr>
          <p:spPr bwMode="auto">
            <a:xfrm>
              <a:off x="0" y="0"/>
              <a:ext cx="12192000" cy="1501303"/>
            </a:xfrm>
            <a:prstGeom prst="rect">
              <a:avLst/>
            </a:prstGeom>
            <a:gradFill flip="none" rotWithShape="1">
              <a:gsLst>
                <a:gs pos="56000">
                  <a:schemeClr val="bg1">
                    <a:alpha val="31000"/>
                  </a:schemeClr>
                </a:gs>
                <a:gs pos="100000">
                  <a:schemeClr val="bg1">
                    <a:alpha val="0"/>
                  </a:schemeClr>
                </a:gs>
              </a:gsLst>
              <a:lin ang="5400000" scaled="0"/>
              <a:tileRect/>
            </a:gra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grpSp>
      <p:sp>
        <p:nvSpPr>
          <p:cNvPr id="24" name="Title 23"/>
          <p:cNvSpPr>
            <a:spLocks noGrp="1"/>
          </p:cNvSpPr>
          <p:nvPr>
            <p:ph type="title"/>
          </p:nvPr>
        </p:nvSpPr>
        <p:spPr/>
        <p:txBody>
          <a:bodyPr/>
          <a:lstStyle/>
          <a:p>
            <a:r>
              <a:rPr lang="en-US" dirty="0" smtClean="0">
                <a:solidFill>
                  <a:schemeClr val="tx1"/>
                </a:solidFill>
              </a:rPr>
              <a:t>Together Citrix + Microsoft</a:t>
            </a:r>
            <a:endParaRPr lang="en-US" dirty="0">
              <a:solidFill>
                <a:schemeClr val="tx1"/>
              </a:solidFill>
            </a:endParaRPr>
          </a:p>
        </p:txBody>
      </p:sp>
      <p:sp>
        <p:nvSpPr>
          <p:cNvPr id="2048" name="Text Placeholder 2047"/>
          <p:cNvSpPr>
            <a:spLocks noGrp="1"/>
          </p:cNvSpPr>
          <p:nvPr>
            <p:ph type="body" sz="quarter" idx="16"/>
          </p:nvPr>
        </p:nvSpPr>
        <p:spPr/>
        <p:txBody>
          <a:bodyPr/>
          <a:lstStyle/>
          <a:p>
            <a:r>
              <a:rPr lang="en-US" dirty="0" smtClean="0">
                <a:solidFill>
                  <a:schemeClr val="tx1"/>
                </a:solidFill>
              </a:rPr>
              <a:t>Business and IT Transformation</a:t>
            </a:r>
            <a:endParaRPr lang="en-US" dirty="0">
              <a:solidFill>
                <a:schemeClr val="tx1"/>
              </a:solidFill>
            </a:endParaRPr>
          </a:p>
        </p:txBody>
      </p:sp>
      <p:sp>
        <p:nvSpPr>
          <p:cNvPr id="3" name="Slide Number Placeholder 2"/>
          <p:cNvSpPr>
            <a:spLocks noGrp="1"/>
          </p:cNvSpPr>
          <p:nvPr>
            <p:ph type="sldNum" sz="quarter" idx="4"/>
          </p:nvPr>
        </p:nvSpPr>
        <p:spPr/>
        <p:txBody>
          <a:bodyPr/>
          <a:lstStyle/>
          <a:p>
            <a:fld id="{113BA7D1-EE9A-0241-B0CB-67F65CFD4A8F}" type="slidenum">
              <a:rPr lang="en-US" smtClean="0"/>
              <a:pPr/>
              <a:t>19</a:t>
            </a:fld>
            <a:endParaRPr lang="en-US" dirty="0"/>
          </a:p>
        </p:txBody>
      </p:sp>
      <p:sp>
        <p:nvSpPr>
          <p:cNvPr id="25" name="TextBox 24"/>
          <p:cNvSpPr txBox="1"/>
          <p:nvPr/>
        </p:nvSpPr>
        <p:spPr>
          <a:xfrm>
            <a:off x="539775" y="5152093"/>
            <a:ext cx="2373330" cy="1000488"/>
          </a:xfrm>
          <a:prstGeom prst="rect">
            <a:avLst/>
          </a:prstGeom>
          <a:noFill/>
        </p:spPr>
        <p:txBody>
          <a:bodyPr wrap="square" rtlCol="0" anchor="t">
            <a:noAutofit/>
          </a:bodyPr>
          <a:lstStyle/>
          <a:p>
            <a:pPr algn="ctr"/>
            <a:r>
              <a:rPr lang="en-US" sz="1400" dirty="0" smtClean="0">
                <a:solidFill>
                  <a:schemeClr val="bg1">
                    <a:lumMod val="65000"/>
                    <a:lumOff val="35000"/>
                  </a:schemeClr>
                </a:solidFill>
                <a:latin typeface="+mj-lt"/>
              </a:rPr>
              <a:t>Enable Mobile</a:t>
            </a:r>
            <a:endParaRPr lang="en-US" sz="1400" dirty="0">
              <a:solidFill>
                <a:schemeClr val="bg1">
                  <a:lumMod val="65000"/>
                  <a:lumOff val="35000"/>
                </a:schemeClr>
              </a:solidFill>
              <a:latin typeface="+mj-lt"/>
            </a:endParaRPr>
          </a:p>
          <a:p>
            <a:pPr algn="ctr"/>
            <a:r>
              <a:rPr lang="en-US" sz="1400" dirty="0">
                <a:solidFill>
                  <a:schemeClr val="bg1">
                    <a:lumMod val="65000"/>
                    <a:lumOff val="35000"/>
                  </a:schemeClr>
                </a:solidFill>
                <a:latin typeface="+mj-lt"/>
              </a:rPr>
              <a:t>Workspaces</a:t>
            </a:r>
          </a:p>
        </p:txBody>
      </p:sp>
      <p:sp>
        <p:nvSpPr>
          <p:cNvPr id="26" name="TextBox 25"/>
          <p:cNvSpPr txBox="1"/>
          <p:nvPr/>
        </p:nvSpPr>
        <p:spPr>
          <a:xfrm>
            <a:off x="3461282" y="5152093"/>
            <a:ext cx="2373330" cy="1000488"/>
          </a:xfrm>
          <a:prstGeom prst="rect">
            <a:avLst/>
          </a:prstGeom>
          <a:noFill/>
        </p:spPr>
        <p:txBody>
          <a:bodyPr wrap="square" rtlCol="0" anchor="t">
            <a:noAutofit/>
          </a:bodyPr>
          <a:lstStyle/>
          <a:p>
            <a:pPr algn="ctr"/>
            <a:r>
              <a:rPr lang="en-US" sz="1400" dirty="0" smtClean="0">
                <a:solidFill>
                  <a:schemeClr val="bg1">
                    <a:lumMod val="65000"/>
                    <a:lumOff val="35000"/>
                  </a:schemeClr>
                </a:solidFill>
                <a:latin typeface="+mj-lt"/>
              </a:rPr>
              <a:t>Enhance Cloud </a:t>
            </a:r>
            <a:endParaRPr lang="en-US" sz="1400" dirty="0">
              <a:solidFill>
                <a:schemeClr val="bg1">
                  <a:lumMod val="65000"/>
                  <a:lumOff val="35000"/>
                </a:schemeClr>
              </a:solidFill>
              <a:latin typeface="+mj-lt"/>
            </a:endParaRPr>
          </a:p>
          <a:p>
            <a:pPr algn="ctr"/>
            <a:r>
              <a:rPr lang="en-US" sz="1400" dirty="0">
                <a:solidFill>
                  <a:schemeClr val="bg1">
                    <a:lumMod val="65000"/>
                    <a:lumOff val="35000"/>
                  </a:schemeClr>
                </a:solidFill>
                <a:latin typeface="+mj-lt"/>
              </a:rPr>
              <a:t>Networking</a:t>
            </a:r>
          </a:p>
        </p:txBody>
      </p:sp>
      <p:sp>
        <p:nvSpPr>
          <p:cNvPr id="27" name="TextBox 26"/>
          <p:cNvSpPr txBox="1"/>
          <p:nvPr/>
        </p:nvSpPr>
        <p:spPr>
          <a:xfrm>
            <a:off x="6370089" y="5152093"/>
            <a:ext cx="2373330" cy="1000488"/>
          </a:xfrm>
          <a:prstGeom prst="rect">
            <a:avLst/>
          </a:prstGeom>
          <a:noFill/>
        </p:spPr>
        <p:txBody>
          <a:bodyPr wrap="square" rtlCol="0" anchor="t">
            <a:noAutofit/>
          </a:bodyPr>
          <a:lstStyle/>
          <a:p>
            <a:pPr algn="ctr"/>
            <a:r>
              <a:rPr lang="en-US" sz="1400" dirty="0" smtClean="0">
                <a:solidFill>
                  <a:schemeClr val="bg1">
                    <a:lumMod val="65000"/>
                    <a:lumOff val="35000"/>
                  </a:schemeClr>
                </a:solidFill>
                <a:latin typeface="+mj-lt"/>
              </a:rPr>
              <a:t>Simplify </a:t>
            </a:r>
            <a:r>
              <a:rPr lang="en-US" sz="1400" dirty="0">
                <a:solidFill>
                  <a:schemeClr val="bg1">
                    <a:lumMod val="65000"/>
                    <a:lumOff val="35000"/>
                  </a:schemeClr>
                </a:solidFill>
                <a:latin typeface="+mj-lt"/>
              </a:rPr>
              <a:t>and </a:t>
            </a:r>
            <a:br>
              <a:rPr lang="en-US" sz="1400" dirty="0">
                <a:solidFill>
                  <a:schemeClr val="bg1">
                    <a:lumMod val="65000"/>
                    <a:lumOff val="35000"/>
                  </a:schemeClr>
                </a:solidFill>
                <a:latin typeface="+mj-lt"/>
              </a:rPr>
            </a:br>
            <a:r>
              <a:rPr lang="en-US" sz="1400" dirty="0" smtClean="0">
                <a:solidFill>
                  <a:schemeClr val="bg1">
                    <a:lumMod val="65000"/>
                    <a:lumOff val="35000"/>
                  </a:schemeClr>
                </a:solidFill>
                <a:latin typeface="+mj-lt"/>
              </a:rPr>
              <a:t>Scale </a:t>
            </a:r>
            <a:r>
              <a:rPr lang="en-US" sz="1400" dirty="0">
                <a:solidFill>
                  <a:schemeClr val="bg1">
                    <a:lumMod val="65000"/>
                    <a:lumOff val="35000"/>
                  </a:schemeClr>
                </a:solidFill>
                <a:latin typeface="+mj-lt"/>
              </a:rPr>
              <a:t>Environments</a:t>
            </a:r>
          </a:p>
        </p:txBody>
      </p:sp>
      <p:sp>
        <p:nvSpPr>
          <p:cNvPr id="29" name="TextBox 28"/>
          <p:cNvSpPr txBox="1"/>
          <p:nvPr/>
        </p:nvSpPr>
        <p:spPr>
          <a:xfrm>
            <a:off x="9278896" y="5152093"/>
            <a:ext cx="2575940" cy="1000488"/>
          </a:xfrm>
          <a:prstGeom prst="rect">
            <a:avLst/>
          </a:prstGeom>
          <a:noFill/>
        </p:spPr>
        <p:txBody>
          <a:bodyPr wrap="square" rtlCol="0" anchor="t">
            <a:noAutofit/>
          </a:bodyPr>
          <a:lstStyle/>
          <a:p>
            <a:pPr algn="ctr"/>
            <a:r>
              <a:rPr lang="en-US" sz="1400" dirty="0" smtClean="0">
                <a:solidFill>
                  <a:schemeClr val="bg1">
                    <a:lumMod val="65000"/>
                    <a:lumOff val="35000"/>
                  </a:schemeClr>
                </a:solidFill>
                <a:latin typeface="+mj-lt"/>
              </a:rPr>
              <a:t>Deliver Cloud Desktops      and Applications</a:t>
            </a:r>
            <a:endParaRPr lang="en-US" sz="1400" dirty="0">
              <a:solidFill>
                <a:schemeClr val="bg1">
                  <a:lumMod val="65000"/>
                  <a:lumOff val="35000"/>
                </a:schemeClr>
              </a:solidFill>
              <a:latin typeface="+mj-lt"/>
            </a:endParaRPr>
          </a:p>
        </p:txBody>
      </p:sp>
      <p:grpSp>
        <p:nvGrpSpPr>
          <p:cNvPr id="30" name="Group 29"/>
          <p:cNvGrpSpPr/>
          <p:nvPr/>
        </p:nvGrpSpPr>
        <p:grpSpPr>
          <a:xfrm>
            <a:off x="3174494" y="4085004"/>
            <a:ext cx="5843014" cy="1826518"/>
            <a:chOff x="3174494" y="3977275"/>
            <a:chExt cx="5843014" cy="1833900"/>
          </a:xfrm>
        </p:grpSpPr>
        <p:cxnSp>
          <p:nvCxnSpPr>
            <p:cNvPr id="32" name="Straight Connector 31"/>
            <p:cNvCxnSpPr/>
            <p:nvPr/>
          </p:nvCxnSpPr>
          <p:spPr bwMode="auto">
            <a:xfrm>
              <a:off x="3174494"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33" name="Straight Connector 32"/>
            <p:cNvCxnSpPr/>
            <p:nvPr/>
          </p:nvCxnSpPr>
          <p:spPr bwMode="auto">
            <a:xfrm>
              <a:off x="9017508"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34" name="Straight Connector 33"/>
            <p:cNvCxnSpPr/>
            <p:nvPr/>
          </p:nvCxnSpPr>
          <p:spPr bwMode="auto">
            <a:xfrm>
              <a:off x="6096001" y="3977275"/>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gr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165" y="3873500"/>
            <a:ext cx="9631798" cy="1363111"/>
          </a:xfrm>
          <a:prstGeom prst="rect">
            <a:avLst/>
          </a:prstGeom>
        </p:spPr>
      </p:pic>
    </p:spTree>
    <p:extLst>
      <p:ext uri="{BB962C8B-B14F-4D97-AF65-F5344CB8AC3E}">
        <p14:creationId xmlns:p14="http://schemas.microsoft.com/office/powerpoint/2010/main" val="334749796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04890" y="2510639"/>
            <a:ext cx="7470622" cy="3400931"/>
          </a:xfrm>
        </p:spPr>
        <p:txBody>
          <a:bodyPr anchor="t"/>
          <a:lstStyle/>
          <a:p>
            <a:pPr lvl="0"/>
            <a:r>
              <a:rPr lang="en-US" sz="4000" dirty="0">
                <a:ln w="3175">
                  <a:noFill/>
                </a:ln>
                <a:solidFill>
                  <a:srgbClr val="00B0F0"/>
                </a:solidFill>
                <a:cs typeface="Segoe UI" pitchFamily="34" charset="0"/>
              </a:rPr>
              <a:t>Powering </a:t>
            </a:r>
            <a:r>
              <a:rPr lang="en-US" sz="4000" dirty="0" smtClean="0">
                <a:ln w="3175">
                  <a:noFill/>
                </a:ln>
                <a:solidFill>
                  <a:srgbClr val="00B0F0"/>
                </a:solidFill>
                <a:cs typeface="Segoe UI" pitchFamily="34" charset="0"/>
              </a:rPr>
              <a:t>new ways to work      in the Azure cloud </a:t>
            </a:r>
            <a:r>
              <a:rPr lang="en-US" sz="2400" dirty="0">
                <a:ln w="3175">
                  <a:noFill/>
                </a:ln>
                <a:solidFill>
                  <a:sysClr val="windowText" lastClr="000000"/>
                </a:solidFill>
                <a:latin typeface="Segoe UI Light" panose="020B0502040204020203" pitchFamily="34" charset="0"/>
                <a:cs typeface="Segoe UI" pitchFamily="34" charset="0"/>
              </a:rPr>
              <a:t/>
            </a:r>
            <a:br>
              <a:rPr lang="en-US" sz="2400" dirty="0">
                <a:ln w="3175">
                  <a:noFill/>
                </a:ln>
                <a:solidFill>
                  <a:sysClr val="windowText" lastClr="000000"/>
                </a:solidFill>
                <a:latin typeface="Segoe UI Light" panose="020B0502040204020203" pitchFamily="34" charset="0"/>
                <a:cs typeface="Segoe UI" pitchFamily="34" charset="0"/>
              </a:rPr>
            </a:br>
            <a:r>
              <a:rPr lang="en-US" sz="4800" dirty="0">
                <a:ln w="3175">
                  <a:noFill/>
                </a:ln>
                <a:solidFill>
                  <a:sysClr val="windowText" lastClr="000000"/>
                </a:solidFill>
                <a:latin typeface="Segoe UI Light" panose="020B0502040204020203" pitchFamily="34" charset="0"/>
                <a:cs typeface="Segoe UI" pitchFamily="34" charset="0"/>
              </a:rPr>
              <a:t/>
            </a:r>
            <a:br>
              <a:rPr lang="en-US" sz="4800" dirty="0">
                <a:ln w="3175">
                  <a:noFill/>
                </a:ln>
                <a:solidFill>
                  <a:sysClr val="windowText" lastClr="000000"/>
                </a:solidFill>
                <a:latin typeface="Segoe UI Light" panose="020B0502040204020203" pitchFamily="34" charset="0"/>
                <a:cs typeface="Segoe UI" pitchFamily="34" charset="0"/>
              </a:rPr>
            </a:br>
            <a:endParaRPr lang="en-US" sz="4800" dirty="0">
              <a:ln w="3175">
                <a:noFill/>
              </a:ln>
              <a:solidFill>
                <a:sysClr val="windowText" lastClr="000000"/>
              </a:solidFill>
              <a:latin typeface="Segoe UI Light"/>
              <a:cs typeface="Segoe UI" pitchFamily="34" charset="0"/>
            </a:endParaRPr>
          </a:p>
          <a:p>
            <a:endParaRPr lang="en-US" sz="24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487"/>
          <a:stretch/>
        </p:blipFill>
        <p:spPr>
          <a:xfrm>
            <a:off x="9030394" y="0"/>
            <a:ext cx="3161606" cy="6858000"/>
          </a:xfrm>
          <a:prstGeom prst="rect">
            <a:avLst/>
          </a:prstGeom>
        </p:spPr>
      </p:pic>
      <p:sp>
        <p:nvSpPr>
          <p:cNvPr id="4" name="Text Placeholder 2"/>
          <p:cNvSpPr>
            <a:spLocks noGrp="1"/>
          </p:cNvSpPr>
          <p:nvPr>
            <p:ph type="body" sz="quarter" idx="15"/>
          </p:nvPr>
        </p:nvSpPr>
        <p:spPr>
          <a:xfrm>
            <a:off x="404889" y="3976582"/>
            <a:ext cx="5720139" cy="461665"/>
          </a:xfrm>
        </p:spPr>
        <p:txBody>
          <a:bodyPr anchor="t"/>
          <a:lstStyle/>
          <a:p>
            <a:pPr lvl="0"/>
            <a:r>
              <a:rPr lang="en-US" sz="2400" dirty="0">
                <a:ln w="3175">
                  <a:noFill/>
                </a:ln>
                <a:solidFill>
                  <a:sysClr val="windowText" lastClr="000000"/>
                </a:solidFill>
                <a:ea typeface="Segoe UI" panose="020B0502040204020203" pitchFamily="34" charset="0"/>
                <a:cs typeface="Segoe UI" panose="020B0502040204020203" pitchFamily="34" charset="0"/>
              </a:rPr>
              <a:t>Securely deliver </a:t>
            </a:r>
            <a:r>
              <a:rPr lang="en-US" sz="2400" dirty="0" smtClean="0">
                <a:ln w="3175">
                  <a:noFill/>
                </a:ln>
                <a:solidFill>
                  <a:sysClr val="windowText" lastClr="000000"/>
                </a:solidFill>
                <a:ea typeface="Segoe UI" panose="020B0502040204020203" pitchFamily="34" charset="0"/>
                <a:cs typeface="Segoe UI" panose="020B0502040204020203" pitchFamily="34" charset="0"/>
              </a:rPr>
              <a:t>mobile workspaces </a:t>
            </a:r>
            <a:endParaRPr lang="en-US" sz="2400" dirty="0"/>
          </a:p>
        </p:txBody>
      </p:sp>
    </p:spTree>
    <p:extLst>
      <p:ext uri="{BB962C8B-B14F-4D97-AF65-F5344CB8AC3E}">
        <p14:creationId xmlns:p14="http://schemas.microsoft.com/office/powerpoint/2010/main" val="130483467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Business Drivers to the Cloud</a:t>
            </a:r>
            <a:endParaRPr lang="en-US" dirty="0">
              <a:solidFill>
                <a:schemeClr val="tx2"/>
              </a:solidFill>
            </a:endParaRPr>
          </a:p>
        </p:txBody>
      </p:sp>
    </p:spTree>
    <p:extLst>
      <p:ext uri="{BB962C8B-B14F-4D97-AF65-F5344CB8AC3E}">
        <p14:creationId xmlns:p14="http://schemas.microsoft.com/office/powerpoint/2010/main" val="297525962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24" y="1858751"/>
            <a:ext cx="7557025" cy="4285874"/>
          </a:xfrm>
          <a:prstGeom prst="rect">
            <a:avLst/>
          </a:prstGeom>
        </p:spPr>
      </p:pic>
      <p:sp>
        <p:nvSpPr>
          <p:cNvPr id="2" name="Title 1"/>
          <p:cNvSpPr>
            <a:spLocks noGrp="1"/>
          </p:cNvSpPr>
          <p:nvPr>
            <p:ph type="title"/>
          </p:nvPr>
        </p:nvSpPr>
        <p:spPr/>
        <p:txBody>
          <a:bodyPr/>
          <a:lstStyle/>
          <a:p>
            <a:r>
              <a:rPr lang="en-US" dirty="0" smtClean="0"/>
              <a:t>Cloud Scalability</a:t>
            </a:r>
            <a:endParaRPr lang="en-US" dirty="0"/>
          </a:p>
        </p:txBody>
      </p:sp>
      <p:sp>
        <p:nvSpPr>
          <p:cNvPr id="3" name="Text Placeholder 2"/>
          <p:cNvSpPr>
            <a:spLocks noGrp="1"/>
          </p:cNvSpPr>
          <p:nvPr>
            <p:ph type="body" sz="quarter" idx="16"/>
          </p:nvPr>
        </p:nvSpPr>
        <p:spPr/>
        <p:txBody>
          <a:bodyPr/>
          <a:lstStyle/>
          <a:p>
            <a:r>
              <a:rPr lang="en-US" dirty="0" smtClean="0"/>
              <a:t>Grow environments with Azure as infrastructure for Citrix-powered desktops and applications</a:t>
            </a:r>
            <a:endParaRPr lang="en-US" dirty="0"/>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21</a:t>
            </a:fld>
            <a:endParaRPr lang="en-US" kern="0" dirty="0">
              <a:solidFill>
                <a:srgbClr val="414141"/>
              </a:solidFill>
            </a:endParaRPr>
          </a:p>
        </p:txBody>
      </p:sp>
      <p:sp>
        <p:nvSpPr>
          <p:cNvPr id="10" name="TextBox 9"/>
          <p:cNvSpPr txBox="1"/>
          <p:nvPr/>
        </p:nvSpPr>
        <p:spPr>
          <a:xfrm>
            <a:off x="6370089" y="1969472"/>
            <a:ext cx="5059911" cy="4077959"/>
          </a:xfrm>
          <a:prstGeom prst="rect">
            <a:avLst/>
          </a:prstGeom>
          <a:noFill/>
        </p:spPr>
        <p:txBody>
          <a:bodyPr wrap="square" rtlCol="0" anchor="t">
            <a:noAutofit/>
          </a:bodyPr>
          <a:lstStyle/>
          <a:p>
            <a:pPr>
              <a:spcBef>
                <a:spcPts val="1200"/>
              </a:spcBef>
            </a:pPr>
            <a:r>
              <a:rPr lang="en-US" sz="1600" dirty="0" smtClean="0">
                <a:solidFill>
                  <a:schemeClr val="accent1"/>
                </a:solidFill>
              </a:rPr>
              <a:t>Capacity on-Demand</a:t>
            </a:r>
            <a:endParaRPr lang="en-US" sz="1600" dirty="0" smtClean="0">
              <a:solidFill>
                <a:schemeClr val="bg1">
                  <a:lumMod val="65000"/>
                  <a:lumOff val="35000"/>
                </a:schemeClr>
              </a:solidFill>
              <a:latin typeface="+mj-lt"/>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Efficiently scale up and scale down apps and environments to meet any business seasonality</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Host XenApp on Azure to reduce capital expenses and scale as needed</a:t>
            </a:r>
            <a:endParaRPr lang="en-US" sz="1400" dirty="0">
              <a:solidFill>
                <a:schemeClr val="bg1">
                  <a:lumMod val="65000"/>
                  <a:lumOff val="35000"/>
                </a:schemeClr>
              </a:solidFill>
              <a:latin typeface="+mj-lt"/>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Simplify IT management across on-premises and cloud by providing a hybrid cloud solution</a:t>
            </a:r>
            <a:endParaRPr lang="en-US" sz="1400" dirty="0">
              <a:solidFill>
                <a:schemeClr val="bg1">
                  <a:lumMod val="65000"/>
                  <a:lumOff val="35000"/>
                </a:schemeClr>
              </a:solidFill>
              <a:latin typeface="+mj-lt"/>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Reach and scale XenApp and XenDesktop farms by bringing app sessions closer to user locations</a:t>
            </a:r>
            <a:endParaRPr lang="en-US" sz="1400" dirty="0">
              <a:solidFill>
                <a:schemeClr val="bg1">
                  <a:lumMod val="65000"/>
                  <a:lumOff val="35000"/>
                </a:schemeClr>
              </a:solidFill>
              <a:latin typeface="+mj-lt"/>
            </a:endParaRPr>
          </a:p>
        </p:txBody>
      </p:sp>
      <p:grpSp>
        <p:nvGrpSpPr>
          <p:cNvPr id="15" name="Group 14"/>
          <p:cNvGrpSpPr/>
          <p:nvPr/>
        </p:nvGrpSpPr>
        <p:grpSpPr>
          <a:xfrm rot="5400000">
            <a:off x="4100642" y="3668059"/>
            <a:ext cx="4000264" cy="535313"/>
            <a:chOff x="919234" y="2907759"/>
            <a:chExt cx="10375654" cy="535313"/>
          </a:xfrm>
        </p:grpSpPr>
        <p:sp>
          <p:nvSpPr>
            <p:cNvPr id="16"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7"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13135023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Economics</a:t>
            </a:r>
            <a:endParaRPr lang="en-US" dirty="0"/>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22</a:t>
            </a:fld>
            <a:endParaRPr lang="en-US" kern="0" dirty="0">
              <a:solidFill>
                <a:srgbClr val="414141"/>
              </a:solidFill>
            </a:endParaRPr>
          </a:p>
        </p:txBody>
      </p:sp>
      <p:sp>
        <p:nvSpPr>
          <p:cNvPr id="10" name="TextBox 9"/>
          <p:cNvSpPr txBox="1"/>
          <p:nvPr/>
        </p:nvSpPr>
        <p:spPr>
          <a:xfrm>
            <a:off x="6370088" y="1965960"/>
            <a:ext cx="5119547" cy="3582242"/>
          </a:xfrm>
          <a:prstGeom prst="rect">
            <a:avLst/>
          </a:prstGeom>
          <a:noFill/>
        </p:spPr>
        <p:txBody>
          <a:bodyPr wrap="square" rtlCol="0" anchor="t">
            <a:noAutofit/>
          </a:bodyPr>
          <a:lstStyle/>
          <a:p>
            <a:pPr>
              <a:spcBef>
                <a:spcPts val="1200"/>
              </a:spcBef>
            </a:pPr>
            <a:r>
              <a:rPr lang="en-US" sz="1600" dirty="0" smtClean="0">
                <a:solidFill>
                  <a:schemeClr val="accent1"/>
                </a:solidFill>
              </a:rPr>
              <a:t>Cost-Efficient </a:t>
            </a:r>
            <a:r>
              <a:rPr lang="en-US" sz="1600" dirty="0">
                <a:solidFill>
                  <a:schemeClr val="accent1"/>
                </a:solidFill>
              </a:rPr>
              <a:t>Cloud </a:t>
            </a:r>
            <a:endParaRPr lang="en-US" sz="1600" dirty="0" smtClean="0">
              <a:solidFill>
                <a:schemeClr val="bg2"/>
              </a:solidFill>
            </a:endParaRPr>
          </a:p>
          <a:p>
            <a:pPr marL="225425" lvl="1"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Calculate your costs and subscription of deploying Citrix on Azure with the Citrix </a:t>
            </a:r>
            <a:r>
              <a:rPr lang="en-US" sz="1400" dirty="0" smtClean="0">
                <a:solidFill>
                  <a:schemeClr val="bg1">
                    <a:lumMod val="65000"/>
                    <a:lumOff val="35000"/>
                  </a:schemeClr>
                </a:solidFill>
                <a:hlinkClick r:id="rId3"/>
              </a:rPr>
              <a:t>Cost Calculator</a:t>
            </a:r>
            <a:endParaRPr lang="en-US" sz="1400" dirty="0" smtClean="0">
              <a:solidFill>
                <a:schemeClr val="bg1">
                  <a:lumMod val="65000"/>
                  <a:lumOff val="35000"/>
                </a:schemeClr>
              </a:solidFill>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Reduce </a:t>
            </a:r>
            <a:r>
              <a:rPr lang="en-US" sz="1400" dirty="0">
                <a:solidFill>
                  <a:schemeClr val="bg1">
                    <a:lumMod val="65000"/>
                    <a:lumOff val="35000"/>
                  </a:schemeClr>
                </a:solidFill>
                <a:latin typeface="+mj-lt"/>
              </a:rPr>
              <a:t>c</a:t>
            </a:r>
            <a:r>
              <a:rPr lang="en-US" sz="1400" dirty="0" smtClean="0">
                <a:solidFill>
                  <a:schemeClr val="bg1">
                    <a:lumMod val="65000"/>
                    <a:lumOff val="35000"/>
                  </a:schemeClr>
                </a:solidFill>
                <a:latin typeface="+mj-lt"/>
              </a:rPr>
              <a:t>apital expenses </a:t>
            </a:r>
            <a:r>
              <a:rPr lang="en-US" sz="1400" dirty="0">
                <a:solidFill>
                  <a:schemeClr val="bg1">
                    <a:lumMod val="65000"/>
                    <a:lumOff val="35000"/>
                  </a:schemeClr>
                </a:solidFill>
                <a:latin typeface="+mj-lt"/>
              </a:rPr>
              <a:t>and maximize </a:t>
            </a:r>
            <a:r>
              <a:rPr lang="en-US" sz="1400" dirty="0" smtClean="0">
                <a:solidFill>
                  <a:schemeClr val="bg1">
                    <a:lumMod val="65000"/>
                    <a:lumOff val="35000"/>
                  </a:schemeClr>
                </a:solidFill>
                <a:latin typeface="+mj-lt"/>
              </a:rPr>
              <a:t>investments</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Use Azure management interface to manually shut down and de-allocate virtual machines that are not active  </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Expand business in the cloud at the pace of growth without the cost of additional infrastructure</a:t>
            </a:r>
            <a:endParaRPr lang="en-US" sz="1400" dirty="0">
              <a:solidFill>
                <a:schemeClr val="bg1">
                  <a:lumMod val="65000"/>
                  <a:lumOff val="35000"/>
                </a:schemeClr>
              </a:solidFill>
              <a:latin typeface="+mj-lt"/>
            </a:endParaRPr>
          </a:p>
          <a:p>
            <a:pPr marL="225425" lvl="1" indent="-225425">
              <a:spcBef>
                <a:spcPts val="1200"/>
              </a:spcBef>
              <a:buFont typeface="Arial" panose="020B0604020202020204" pitchFamily="34" charset="0"/>
              <a:buChar char="•"/>
            </a:pPr>
            <a:endParaRPr lang="en-US" sz="1400" dirty="0" smtClean="0">
              <a:solidFill>
                <a:schemeClr val="bg1">
                  <a:lumMod val="65000"/>
                  <a:lumOff val="35000"/>
                </a:schemeClr>
              </a:solidFill>
              <a:latin typeface="+mj-lt"/>
            </a:endParaRPr>
          </a:p>
          <a:p>
            <a:pPr marL="0" lvl="1">
              <a:spcBef>
                <a:spcPts val="1200"/>
              </a:spcBef>
            </a:pPr>
            <a:endParaRPr lang="en-US" sz="1600" dirty="0">
              <a:solidFill>
                <a:schemeClr val="bg1">
                  <a:lumMod val="65000"/>
                  <a:lumOff val="35000"/>
                </a:schemeClr>
              </a:solidFill>
              <a:latin typeface="+mj-lt"/>
            </a:endParaRPr>
          </a:p>
        </p:txBody>
      </p:sp>
      <p:sp>
        <p:nvSpPr>
          <p:cNvPr id="5" name="Text Placeholder 4"/>
          <p:cNvSpPr>
            <a:spLocks noGrp="1"/>
          </p:cNvSpPr>
          <p:nvPr>
            <p:ph type="body" sz="quarter" idx="16"/>
          </p:nvPr>
        </p:nvSpPr>
        <p:spPr/>
        <p:txBody>
          <a:bodyPr/>
          <a:lstStyle/>
          <a:p>
            <a:r>
              <a:rPr lang="en-US" dirty="0" smtClean="0"/>
              <a:t>Driving down overall cost without sacrificing your business operations</a:t>
            </a:r>
            <a:endParaRPr lang="en-US" dirty="0"/>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b="15798"/>
          <a:stretch/>
        </p:blipFill>
        <p:spPr>
          <a:xfrm>
            <a:off x="935930" y="2351909"/>
            <a:ext cx="4432764" cy="2461392"/>
          </a:xfrm>
          <a:prstGeom prst="rect">
            <a:avLst/>
          </a:prstGeom>
        </p:spPr>
      </p:pic>
      <p:sp>
        <p:nvSpPr>
          <p:cNvPr id="142" name="Rounded Rectangle 141"/>
          <p:cNvSpPr/>
          <p:nvPr/>
        </p:nvSpPr>
        <p:spPr bwMode="auto">
          <a:xfrm>
            <a:off x="726240" y="2161248"/>
            <a:ext cx="4902643" cy="3136644"/>
          </a:xfrm>
          <a:prstGeom prst="roundRect">
            <a:avLst>
              <a:gd name="adj" fmla="val 3710"/>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143" name="Rounded Rectangle 142"/>
          <p:cNvSpPr/>
          <p:nvPr/>
        </p:nvSpPr>
        <p:spPr bwMode="auto">
          <a:xfrm>
            <a:off x="995569" y="2339208"/>
            <a:ext cx="4373066" cy="2467171"/>
          </a:xfrm>
          <a:prstGeom prst="roundRect">
            <a:avLst>
              <a:gd name="adj" fmla="val 0"/>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144" name="Oval 143"/>
          <p:cNvSpPr/>
          <p:nvPr/>
        </p:nvSpPr>
        <p:spPr bwMode="auto">
          <a:xfrm>
            <a:off x="3063412" y="4980754"/>
            <a:ext cx="181173" cy="181173"/>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45" name="Oval 144"/>
          <p:cNvSpPr/>
          <p:nvPr/>
        </p:nvSpPr>
        <p:spPr bwMode="auto">
          <a:xfrm>
            <a:off x="449461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46" name="Oval 145"/>
          <p:cNvSpPr/>
          <p:nvPr/>
        </p:nvSpPr>
        <p:spPr bwMode="auto">
          <a:xfrm>
            <a:off x="481465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47" name="Oval 146"/>
          <p:cNvSpPr/>
          <p:nvPr/>
        </p:nvSpPr>
        <p:spPr bwMode="auto">
          <a:xfrm>
            <a:off x="513469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48" name="Rectangle 147"/>
          <p:cNvSpPr/>
          <p:nvPr/>
        </p:nvSpPr>
        <p:spPr bwMode="auto">
          <a:xfrm>
            <a:off x="1838278" y="5549495"/>
            <a:ext cx="2637721" cy="125332"/>
          </a:xfrm>
          <a:prstGeom prst="rect">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49" name="Rectangle 148"/>
          <p:cNvSpPr/>
          <p:nvPr/>
        </p:nvSpPr>
        <p:spPr bwMode="auto">
          <a:xfrm>
            <a:off x="2453959" y="5295110"/>
            <a:ext cx="1406360" cy="253601"/>
          </a:xfrm>
          <a:prstGeom prst="rect">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47500" lnSpcReduction="20000"/>
          </a:bodyPr>
          <a:lstStyle/>
          <a:p>
            <a:pPr algn="ctr" defTabSz="1461590" fontAlgn="base">
              <a:spcBef>
                <a:spcPct val="0"/>
              </a:spcBef>
              <a:spcAft>
                <a:spcPct val="0"/>
              </a:spcAft>
            </a:pPr>
            <a:endParaRPr lang="en-US" dirty="0" smtClean="0">
              <a:latin typeface="Arial" charset="0"/>
              <a:cs typeface="Arial" charset="0"/>
            </a:endParaRPr>
          </a:p>
        </p:txBody>
      </p:sp>
      <p:grpSp>
        <p:nvGrpSpPr>
          <p:cNvPr id="17" name="Group 16"/>
          <p:cNvGrpSpPr/>
          <p:nvPr/>
        </p:nvGrpSpPr>
        <p:grpSpPr>
          <a:xfrm rot="5400000">
            <a:off x="4100642" y="3668059"/>
            <a:ext cx="4000264" cy="535313"/>
            <a:chOff x="919234" y="2907759"/>
            <a:chExt cx="10375654" cy="535313"/>
          </a:xfrm>
        </p:grpSpPr>
        <p:sp>
          <p:nvSpPr>
            <p:cNvPr id="18"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9"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221671902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 on your </a:t>
            </a:r>
            <a:r>
              <a:rPr lang="en-US" dirty="0"/>
              <a:t>core business competencies </a:t>
            </a:r>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23</a:t>
            </a:fld>
            <a:endParaRPr lang="en-US" kern="0" dirty="0">
              <a:solidFill>
                <a:srgbClr val="414141"/>
              </a:solidFill>
            </a:endParaRPr>
          </a:p>
        </p:txBody>
      </p:sp>
      <p:sp>
        <p:nvSpPr>
          <p:cNvPr id="5" name="TextBox 4"/>
          <p:cNvSpPr txBox="1"/>
          <p:nvPr/>
        </p:nvSpPr>
        <p:spPr>
          <a:xfrm>
            <a:off x="6370088" y="1969472"/>
            <a:ext cx="5326611" cy="4077959"/>
          </a:xfrm>
          <a:prstGeom prst="rect">
            <a:avLst/>
          </a:prstGeom>
          <a:noFill/>
        </p:spPr>
        <p:txBody>
          <a:bodyPr wrap="square" rtlCol="0" anchor="t">
            <a:noAutofit/>
          </a:bodyPr>
          <a:lstStyle/>
          <a:p>
            <a:pPr>
              <a:spcBef>
                <a:spcPts val="1200"/>
              </a:spcBef>
            </a:pPr>
            <a:r>
              <a:rPr lang="en-US" sz="1600" dirty="0" smtClean="0">
                <a:solidFill>
                  <a:schemeClr val="accent1"/>
                </a:solidFill>
              </a:rPr>
              <a:t>Provide Business Competencies</a:t>
            </a:r>
            <a:endParaRPr lang="en-US" sz="1600" dirty="0" smtClean="0">
              <a:solidFill>
                <a:schemeClr val="bg1">
                  <a:lumMod val="65000"/>
                  <a:lumOff val="35000"/>
                </a:schemeClr>
              </a:solidFill>
              <a:latin typeface="+mj-lt"/>
            </a:endParaRPr>
          </a:p>
          <a:p>
            <a:pPr marL="162175" lvl="0" indent="-162175">
              <a:spcAft>
                <a:spcPts val="600"/>
              </a:spcAft>
              <a:buFont typeface="Arial"/>
              <a:buChar char="•"/>
            </a:pPr>
            <a:r>
              <a:rPr lang="en-US" sz="1400" dirty="0">
                <a:solidFill>
                  <a:schemeClr val="bg1">
                    <a:lumMod val="65000"/>
                    <a:lumOff val="35000"/>
                  </a:schemeClr>
                </a:solidFill>
                <a:latin typeface="+mj-lt"/>
              </a:rPr>
              <a:t>Cloud-Based: </a:t>
            </a:r>
            <a:endParaRPr lang="en-US" sz="1400" dirty="0" smtClean="0">
              <a:solidFill>
                <a:schemeClr val="bg1">
                  <a:lumMod val="65000"/>
                  <a:lumOff val="35000"/>
                </a:schemeClr>
              </a:solidFill>
              <a:latin typeface="+mj-lt"/>
            </a:endParaRPr>
          </a:p>
          <a:p>
            <a:pPr marL="619375" lvl="1" indent="-162175">
              <a:spcAft>
                <a:spcPts val="600"/>
              </a:spcAft>
              <a:buFont typeface="Arial"/>
              <a:buChar char="•"/>
            </a:pPr>
            <a:r>
              <a:rPr lang="en-US" sz="1400" dirty="0" smtClean="0">
                <a:solidFill>
                  <a:schemeClr val="bg1">
                    <a:lumMod val="65000"/>
                    <a:lumOff val="35000"/>
                  </a:schemeClr>
                </a:solidFill>
                <a:latin typeface="+mj-lt"/>
              </a:rPr>
              <a:t>Operate </a:t>
            </a:r>
            <a:r>
              <a:rPr lang="en-US" sz="1400" dirty="0">
                <a:solidFill>
                  <a:schemeClr val="bg1">
                    <a:lumMod val="65000"/>
                    <a:lumOff val="35000"/>
                  </a:schemeClr>
                </a:solidFill>
                <a:latin typeface="+mj-lt"/>
              </a:rPr>
              <a:t>a cloud-based service </a:t>
            </a:r>
            <a:endParaRPr lang="en-US" sz="1400" dirty="0" smtClean="0">
              <a:solidFill>
                <a:schemeClr val="bg1">
                  <a:lumMod val="65000"/>
                  <a:lumOff val="35000"/>
                </a:schemeClr>
              </a:solidFill>
              <a:latin typeface="+mj-lt"/>
            </a:endParaRPr>
          </a:p>
          <a:p>
            <a:pPr marL="162175" indent="-162175">
              <a:spcAft>
                <a:spcPts val="600"/>
              </a:spcAft>
              <a:buFont typeface="Arial"/>
              <a:buChar char="•"/>
            </a:pPr>
            <a:r>
              <a:rPr lang="en-US" sz="1400" dirty="0" smtClean="0">
                <a:solidFill>
                  <a:schemeClr val="bg1">
                    <a:lumMod val="65000"/>
                    <a:lumOff val="35000"/>
                  </a:schemeClr>
                </a:solidFill>
                <a:latin typeface="+mj-lt"/>
              </a:rPr>
              <a:t>Management </a:t>
            </a:r>
            <a:r>
              <a:rPr lang="en-US" sz="1400" dirty="0">
                <a:solidFill>
                  <a:schemeClr val="bg1">
                    <a:lumMod val="65000"/>
                    <a:lumOff val="35000"/>
                  </a:schemeClr>
                </a:solidFill>
                <a:latin typeface="+mj-lt"/>
              </a:rPr>
              <a:t>Services:  </a:t>
            </a:r>
            <a:endParaRPr lang="en-US" sz="1400" dirty="0" smtClean="0">
              <a:solidFill>
                <a:schemeClr val="bg1">
                  <a:lumMod val="65000"/>
                  <a:lumOff val="35000"/>
                </a:schemeClr>
              </a:solidFill>
              <a:latin typeface="+mj-lt"/>
            </a:endParaRPr>
          </a:p>
          <a:p>
            <a:pPr marL="619375" lvl="1" indent="-162175">
              <a:spcAft>
                <a:spcPts val="600"/>
              </a:spcAft>
              <a:buFont typeface="Arial"/>
              <a:buChar char="•"/>
            </a:pPr>
            <a:r>
              <a:rPr lang="en-US" sz="1400" dirty="0" smtClean="0">
                <a:solidFill>
                  <a:schemeClr val="bg1">
                    <a:lumMod val="65000"/>
                    <a:lumOff val="35000"/>
                  </a:schemeClr>
                </a:solidFill>
                <a:latin typeface="+mj-lt"/>
              </a:rPr>
              <a:t>Shift </a:t>
            </a:r>
            <a:r>
              <a:rPr lang="en-US" sz="1400" dirty="0">
                <a:solidFill>
                  <a:schemeClr val="bg1">
                    <a:lumMod val="65000"/>
                    <a:lumOff val="35000"/>
                  </a:schemeClr>
                </a:solidFill>
                <a:latin typeface="+mj-lt"/>
              </a:rPr>
              <a:t>management of services into the </a:t>
            </a:r>
            <a:r>
              <a:rPr lang="en-US" sz="1400" dirty="0" smtClean="0">
                <a:solidFill>
                  <a:schemeClr val="bg1">
                    <a:lumMod val="65000"/>
                    <a:lumOff val="35000"/>
                  </a:schemeClr>
                </a:solidFill>
                <a:latin typeface="+mj-lt"/>
              </a:rPr>
              <a:t>cloud</a:t>
            </a:r>
          </a:p>
          <a:p>
            <a:pPr marL="619375" lvl="1" indent="-162175">
              <a:spcAft>
                <a:spcPts val="600"/>
              </a:spcAft>
              <a:buFont typeface="Arial"/>
              <a:buChar char="•"/>
            </a:pPr>
            <a:r>
              <a:rPr lang="en-US" sz="1400" dirty="0" smtClean="0">
                <a:solidFill>
                  <a:schemeClr val="bg1">
                    <a:lumMod val="65000"/>
                    <a:lumOff val="35000"/>
                  </a:schemeClr>
                </a:solidFill>
                <a:latin typeface="+mj-lt"/>
              </a:rPr>
              <a:t>Customers </a:t>
            </a:r>
            <a:r>
              <a:rPr lang="en-US" sz="1400" dirty="0">
                <a:solidFill>
                  <a:schemeClr val="bg1">
                    <a:lumMod val="65000"/>
                    <a:lumOff val="35000"/>
                  </a:schemeClr>
                </a:solidFill>
                <a:latin typeface="+mj-lt"/>
              </a:rPr>
              <a:t>and partners </a:t>
            </a:r>
            <a:r>
              <a:rPr lang="en-US" sz="1400" dirty="0" smtClean="0">
                <a:solidFill>
                  <a:schemeClr val="bg1">
                    <a:lumMod val="65000"/>
                    <a:lumOff val="35000"/>
                  </a:schemeClr>
                </a:solidFill>
                <a:latin typeface="+mj-lt"/>
              </a:rPr>
              <a:t>control where to locate data and virtual machines for apps and desktops</a:t>
            </a:r>
            <a:endParaRPr lang="en-US" sz="1400" dirty="0">
              <a:solidFill>
                <a:schemeClr val="bg1">
                  <a:lumMod val="65000"/>
                  <a:lumOff val="35000"/>
                </a:schemeClr>
              </a:solidFill>
              <a:latin typeface="+mj-lt"/>
            </a:endParaRPr>
          </a:p>
          <a:p>
            <a:pPr marL="162175" lvl="0" indent="-162175">
              <a:spcAft>
                <a:spcPts val="600"/>
              </a:spcAft>
              <a:buFont typeface="Arial"/>
              <a:buChar char="•"/>
            </a:pPr>
            <a:r>
              <a:rPr lang="en-US" sz="1400" dirty="0" smtClean="0">
                <a:solidFill>
                  <a:schemeClr val="bg1">
                    <a:lumMod val="65000"/>
                    <a:lumOff val="35000"/>
                  </a:schemeClr>
                </a:solidFill>
                <a:latin typeface="+mj-lt"/>
              </a:rPr>
              <a:t>Integration and Delivery: </a:t>
            </a:r>
          </a:p>
          <a:p>
            <a:pPr marL="619375" lvl="1" indent="-162175">
              <a:spcAft>
                <a:spcPts val="600"/>
              </a:spcAft>
              <a:buFont typeface="Arial"/>
              <a:buChar char="•"/>
            </a:pPr>
            <a:r>
              <a:rPr lang="en-US" sz="1400" dirty="0" smtClean="0">
                <a:solidFill>
                  <a:schemeClr val="bg1">
                    <a:lumMod val="65000"/>
                    <a:lumOff val="35000"/>
                  </a:schemeClr>
                </a:solidFill>
                <a:latin typeface="+mj-lt"/>
              </a:rPr>
              <a:t>WorkSpace </a:t>
            </a:r>
            <a:r>
              <a:rPr lang="en-US" sz="1400" dirty="0">
                <a:solidFill>
                  <a:schemeClr val="bg1">
                    <a:lumMod val="65000"/>
                    <a:lumOff val="35000"/>
                  </a:schemeClr>
                </a:solidFill>
                <a:latin typeface="+mj-lt"/>
              </a:rPr>
              <a:t>Cloud automatically integrates across </a:t>
            </a:r>
            <a:r>
              <a:rPr lang="en-US" sz="1400" dirty="0" smtClean="0">
                <a:solidFill>
                  <a:schemeClr val="bg1">
                    <a:lumMod val="65000"/>
                    <a:lumOff val="35000"/>
                  </a:schemeClr>
                </a:solidFill>
                <a:latin typeface="+mj-lt"/>
              </a:rPr>
              <a:t>services ensuring a consistent experience </a:t>
            </a:r>
            <a:endParaRPr lang="en-US" sz="1400" dirty="0">
              <a:solidFill>
                <a:schemeClr val="bg1">
                  <a:lumMod val="65000"/>
                  <a:lumOff val="35000"/>
                </a:schemeClr>
              </a:solidFill>
              <a:latin typeface="+mj-lt"/>
            </a:endParaRPr>
          </a:p>
          <a:p>
            <a:pPr marL="619375" lvl="1" indent="-162175">
              <a:spcAft>
                <a:spcPts val="600"/>
              </a:spcAft>
              <a:buFont typeface="Arial"/>
              <a:buChar char="•"/>
            </a:pPr>
            <a:r>
              <a:rPr lang="en-US" sz="1400" dirty="0" smtClean="0">
                <a:solidFill>
                  <a:schemeClr val="bg1">
                    <a:lumMod val="65000"/>
                    <a:lumOff val="35000"/>
                  </a:schemeClr>
                </a:solidFill>
                <a:latin typeface="+mj-lt"/>
              </a:rPr>
              <a:t>Citrix infrastructure is patched and up-to-date across all products</a:t>
            </a:r>
            <a:endParaRPr lang="en-US" sz="1100" dirty="0" smtClean="0">
              <a:solidFill>
                <a:prstClr val="black"/>
              </a:solidFill>
              <a:latin typeface="Calibri"/>
            </a:endParaRPr>
          </a:p>
        </p:txBody>
      </p:sp>
      <p:sp>
        <p:nvSpPr>
          <p:cNvPr id="7" name="Text Placeholder 6"/>
          <p:cNvSpPr>
            <a:spLocks noGrp="1"/>
          </p:cNvSpPr>
          <p:nvPr>
            <p:ph type="body" sz="quarter" idx="16"/>
          </p:nvPr>
        </p:nvSpPr>
        <p:spPr/>
        <p:txBody>
          <a:bodyPr/>
          <a:lstStyle/>
          <a:p>
            <a:r>
              <a:rPr lang="en-US" dirty="0"/>
              <a:t>Flexible </a:t>
            </a:r>
            <a:r>
              <a:rPr lang="en-US" dirty="0" smtClean="0"/>
              <a:t>architecture </a:t>
            </a:r>
            <a:r>
              <a:rPr lang="en-US" dirty="0"/>
              <a:t>that easily adapts to new use cases and </a:t>
            </a:r>
            <a:r>
              <a:rPr lang="en-US" dirty="0" smtClean="0"/>
              <a:t>technology for your business</a:t>
            </a:r>
            <a:endParaRPr lang="en-US" dirty="0"/>
          </a:p>
          <a:p>
            <a:endParaRPr lang="en-US" dirty="0"/>
          </a:p>
        </p:txBody>
      </p:sp>
      <p:grpSp>
        <p:nvGrpSpPr>
          <p:cNvPr id="8" name="Group 7"/>
          <p:cNvGrpSpPr/>
          <p:nvPr/>
        </p:nvGrpSpPr>
        <p:grpSpPr>
          <a:xfrm rot="5400000">
            <a:off x="4100642" y="3668059"/>
            <a:ext cx="4000264" cy="535313"/>
            <a:chOff x="919234" y="2907759"/>
            <a:chExt cx="10375654" cy="535313"/>
          </a:xfrm>
        </p:grpSpPr>
        <p:sp>
          <p:nvSpPr>
            <p:cNvPr id="9"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10"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065" y="2902335"/>
            <a:ext cx="5379224" cy="2811039"/>
          </a:xfrm>
          <a:prstGeom prst="rect">
            <a:avLst/>
          </a:prstGeom>
        </p:spPr>
      </p:pic>
      <p:pic>
        <p:nvPicPr>
          <p:cNvPr id="1026" name="Picture 2" descr="https://www.citrix.com/content/citrix/en_us/products/workspace-cloud/overview/_jcr_content/par/highlightedcontent_5/highlightedcontentpar/image.img.png/143033381916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61039" y="1678681"/>
            <a:ext cx="2019265" cy="123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8047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6900" t="6612" r="18672"/>
          <a:stretch/>
        </p:blipFill>
        <p:spPr>
          <a:xfrm>
            <a:off x="435429" y="1944913"/>
            <a:ext cx="5355772" cy="4402741"/>
          </a:xfrm>
          <a:prstGeom prst="rect">
            <a:avLst/>
          </a:prstGeom>
        </p:spPr>
      </p:pic>
      <p:sp>
        <p:nvSpPr>
          <p:cNvPr id="14" name="Rectangle 13"/>
          <p:cNvSpPr/>
          <p:nvPr/>
        </p:nvSpPr>
        <p:spPr bwMode="auto">
          <a:xfrm>
            <a:off x="1882140" y="3810000"/>
            <a:ext cx="2884683" cy="929640"/>
          </a:xfrm>
          <a:prstGeom prst="rect">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 name="Title 1"/>
          <p:cNvSpPr>
            <a:spLocks noGrp="1"/>
          </p:cNvSpPr>
          <p:nvPr>
            <p:ph type="title"/>
          </p:nvPr>
        </p:nvSpPr>
        <p:spPr/>
        <p:txBody>
          <a:bodyPr/>
          <a:lstStyle/>
          <a:p>
            <a:r>
              <a:rPr lang="en-US" dirty="0" smtClean="0"/>
              <a:t>Business Continuity and Disaster Recovery</a:t>
            </a:r>
            <a:endParaRPr lang="en-US" dirty="0"/>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24</a:t>
            </a:fld>
            <a:endParaRPr lang="en-US" kern="0" dirty="0">
              <a:solidFill>
                <a:srgbClr val="414141"/>
              </a:solidFill>
            </a:endParaRPr>
          </a:p>
        </p:txBody>
      </p:sp>
      <p:sp>
        <p:nvSpPr>
          <p:cNvPr id="5" name="TextBox 4"/>
          <p:cNvSpPr txBox="1"/>
          <p:nvPr/>
        </p:nvSpPr>
        <p:spPr>
          <a:xfrm>
            <a:off x="6328524" y="1965960"/>
            <a:ext cx="5326611" cy="4077959"/>
          </a:xfrm>
          <a:prstGeom prst="rect">
            <a:avLst/>
          </a:prstGeom>
          <a:noFill/>
        </p:spPr>
        <p:txBody>
          <a:bodyPr wrap="square" rtlCol="0" anchor="t">
            <a:noAutofit/>
          </a:bodyPr>
          <a:lstStyle/>
          <a:p>
            <a:pPr>
              <a:spcBef>
                <a:spcPts val="1200"/>
              </a:spcBef>
            </a:pPr>
            <a:r>
              <a:rPr lang="en-US" sz="1600" dirty="0" smtClean="0">
                <a:solidFill>
                  <a:schemeClr val="accent1"/>
                </a:solidFill>
              </a:rPr>
              <a:t>On-Demand Availability </a:t>
            </a:r>
            <a:endParaRPr lang="en-US" sz="1600" dirty="0">
              <a:solidFill>
                <a:schemeClr val="accent1"/>
              </a:solidFill>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Provide secure access </a:t>
            </a:r>
            <a:r>
              <a:rPr lang="en-US" sz="1400" dirty="0">
                <a:solidFill>
                  <a:schemeClr val="bg1">
                    <a:lumMod val="65000"/>
                    <a:lumOff val="35000"/>
                  </a:schemeClr>
                </a:solidFill>
                <a:latin typeface="+mj-lt"/>
              </a:rPr>
              <a:t>powered by Citrix NetScaler Gateway on </a:t>
            </a:r>
            <a:r>
              <a:rPr lang="en-US" sz="1400" dirty="0" smtClean="0">
                <a:solidFill>
                  <a:schemeClr val="bg1">
                    <a:lumMod val="65000"/>
                    <a:lumOff val="35000"/>
                  </a:schemeClr>
                </a:solidFill>
                <a:latin typeface="+mj-lt"/>
              </a:rPr>
              <a:t>Azure </a:t>
            </a:r>
            <a:endParaRPr lang="en-US" sz="1400" dirty="0">
              <a:solidFill>
                <a:schemeClr val="bg1">
                  <a:lumMod val="65000"/>
                  <a:lumOff val="35000"/>
                </a:schemeClr>
              </a:solidFill>
              <a:latin typeface="+mj-lt"/>
            </a:endParaRP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Transform </a:t>
            </a:r>
            <a:r>
              <a:rPr lang="en-US" sz="1400" dirty="0">
                <a:solidFill>
                  <a:schemeClr val="bg1">
                    <a:lumMod val="65000"/>
                    <a:lumOff val="35000"/>
                  </a:schemeClr>
                </a:solidFill>
                <a:latin typeface="+mj-lt"/>
              </a:rPr>
              <a:t>Windows apps </a:t>
            </a:r>
            <a:r>
              <a:rPr lang="en-US" sz="1400" dirty="0" smtClean="0">
                <a:solidFill>
                  <a:schemeClr val="bg1">
                    <a:lumMod val="65000"/>
                    <a:lumOff val="35000"/>
                  </a:schemeClr>
                </a:solidFill>
                <a:latin typeface="+mj-lt"/>
              </a:rPr>
              <a:t>and desktops </a:t>
            </a:r>
            <a:r>
              <a:rPr lang="en-US" sz="1400" dirty="0">
                <a:solidFill>
                  <a:schemeClr val="bg1">
                    <a:lumMod val="65000"/>
                    <a:lumOff val="35000"/>
                  </a:schemeClr>
                </a:solidFill>
                <a:latin typeface="+mj-lt"/>
              </a:rPr>
              <a:t>into on-demand services delivered to any device, in any location</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Securely share files with anyone </a:t>
            </a:r>
            <a:r>
              <a:rPr lang="en-US" sz="1400" dirty="0">
                <a:solidFill>
                  <a:schemeClr val="bg1">
                    <a:lumMod val="65000"/>
                    <a:lumOff val="35000"/>
                  </a:schemeClr>
                </a:solidFill>
                <a:latin typeface="+mj-lt"/>
              </a:rPr>
              <a:t>and sync files across all devices </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Redirect to other app sources and update XenApp</a:t>
            </a:r>
          </a:p>
          <a:p>
            <a:pPr marL="225425" indent="-225425">
              <a:spcBef>
                <a:spcPts val="1200"/>
              </a:spcBef>
              <a:buFont typeface="Arial" panose="020B0604020202020204" pitchFamily="34" charset="0"/>
              <a:buChar char="•"/>
            </a:pPr>
            <a:r>
              <a:rPr lang="en-US" sz="1400" dirty="0" smtClean="0">
                <a:solidFill>
                  <a:schemeClr val="bg1">
                    <a:lumMod val="65000"/>
                    <a:lumOff val="35000"/>
                  </a:schemeClr>
                </a:solidFill>
                <a:latin typeface="+mj-lt"/>
              </a:rPr>
              <a:t>Provide exceptional user availability regardless of circumstances</a:t>
            </a:r>
            <a:endParaRPr lang="en-US" sz="1400" dirty="0">
              <a:solidFill>
                <a:schemeClr val="bg1">
                  <a:lumMod val="65000"/>
                  <a:lumOff val="35000"/>
                </a:schemeClr>
              </a:solidFill>
              <a:latin typeface="+mj-lt"/>
            </a:endParaRPr>
          </a:p>
        </p:txBody>
      </p:sp>
      <p:sp>
        <p:nvSpPr>
          <p:cNvPr id="7" name="Text Placeholder 6"/>
          <p:cNvSpPr>
            <a:spLocks noGrp="1"/>
          </p:cNvSpPr>
          <p:nvPr>
            <p:ph type="body" sz="quarter" idx="16"/>
          </p:nvPr>
        </p:nvSpPr>
        <p:spPr/>
        <p:txBody>
          <a:bodyPr/>
          <a:lstStyle/>
          <a:p>
            <a:r>
              <a:rPr lang="en-US" dirty="0" smtClean="0"/>
              <a:t>Deliver instant, easy failover with minimal impact on user experience</a:t>
            </a:r>
            <a:endParaRPr lang="en-US" dirty="0"/>
          </a:p>
          <a:p>
            <a:endParaRPr lang="en-US" dirty="0"/>
          </a:p>
        </p:txBody>
      </p:sp>
      <p:sp>
        <p:nvSpPr>
          <p:cNvPr id="8" name="Freeform 70"/>
          <p:cNvSpPr>
            <a:spLocks noEditPoints="1"/>
          </p:cNvSpPr>
          <p:nvPr/>
        </p:nvSpPr>
        <p:spPr bwMode="auto">
          <a:xfrm>
            <a:off x="1536348" y="5222875"/>
            <a:ext cx="252413" cy="255588"/>
          </a:xfrm>
          <a:custGeom>
            <a:avLst/>
            <a:gdLst>
              <a:gd name="T0" fmla="*/ 71 w 159"/>
              <a:gd name="T1" fmla="*/ 77 h 161"/>
              <a:gd name="T2" fmla="*/ 71 w 159"/>
              <a:gd name="T3" fmla="*/ 13 h 161"/>
              <a:gd name="T4" fmla="*/ 159 w 159"/>
              <a:gd name="T5" fmla="*/ 0 h 161"/>
              <a:gd name="T6" fmla="*/ 159 w 159"/>
              <a:gd name="T7" fmla="*/ 77 h 161"/>
              <a:gd name="T8" fmla="*/ 71 w 159"/>
              <a:gd name="T9" fmla="*/ 77 h 161"/>
              <a:gd name="T10" fmla="*/ 71 w 159"/>
              <a:gd name="T11" fmla="*/ 77 h 161"/>
              <a:gd name="T12" fmla="*/ 71 w 159"/>
              <a:gd name="T13" fmla="*/ 77 h 161"/>
              <a:gd name="T14" fmla="*/ 64 w 159"/>
              <a:gd name="T15" fmla="*/ 15 h 161"/>
              <a:gd name="T16" fmla="*/ 0 w 159"/>
              <a:gd name="T17" fmla="*/ 24 h 161"/>
              <a:gd name="T18" fmla="*/ 0 w 159"/>
              <a:gd name="T19" fmla="*/ 77 h 161"/>
              <a:gd name="T20" fmla="*/ 64 w 159"/>
              <a:gd name="T21" fmla="*/ 77 h 161"/>
              <a:gd name="T22" fmla="*/ 64 w 159"/>
              <a:gd name="T23" fmla="*/ 15 h 161"/>
              <a:gd name="T24" fmla="*/ 64 w 159"/>
              <a:gd name="T25" fmla="*/ 15 h 161"/>
              <a:gd name="T26" fmla="*/ 64 w 159"/>
              <a:gd name="T27" fmla="*/ 15 h 161"/>
              <a:gd name="T28" fmla="*/ 0 w 159"/>
              <a:gd name="T29" fmla="*/ 84 h 161"/>
              <a:gd name="T30" fmla="*/ 0 w 159"/>
              <a:gd name="T31" fmla="*/ 137 h 161"/>
              <a:gd name="T32" fmla="*/ 64 w 159"/>
              <a:gd name="T33" fmla="*/ 145 h 161"/>
              <a:gd name="T34" fmla="*/ 64 w 159"/>
              <a:gd name="T35" fmla="*/ 84 h 161"/>
              <a:gd name="T36" fmla="*/ 0 w 159"/>
              <a:gd name="T37" fmla="*/ 84 h 161"/>
              <a:gd name="T38" fmla="*/ 0 w 159"/>
              <a:gd name="T39" fmla="*/ 84 h 161"/>
              <a:gd name="T40" fmla="*/ 0 w 159"/>
              <a:gd name="T41" fmla="*/ 84 h 161"/>
              <a:gd name="T42" fmla="*/ 71 w 159"/>
              <a:gd name="T43" fmla="*/ 148 h 161"/>
              <a:gd name="T44" fmla="*/ 159 w 159"/>
              <a:gd name="T45" fmla="*/ 161 h 161"/>
              <a:gd name="T46" fmla="*/ 159 w 159"/>
              <a:gd name="T47" fmla="*/ 84 h 161"/>
              <a:gd name="T48" fmla="*/ 71 w 159"/>
              <a:gd name="T49" fmla="*/ 84 h 161"/>
              <a:gd name="T50" fmla="*/ 71 w 159"/>
              <a:gd name="T51" fmla="*/ 148 h 161"/>
              <a:gd name="T52" fmla="*/ 71 w 159"/>
              <a:gd name="T53" fmla="*/ 148 h 161"/>
              <a:gd name="T54" fmla="*/ 71 w 159"/>
              <a:gd name="T55" fmla="*/ 14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161">
                <a:moveTo>
                  <a:pt x="71" y="77"/>
                </a:moveTo>
                <a:lnTo>
                  <a:pt x="71" y="13"/>
                </a:lnTo>
                <a:lnTo>
                  <a:pt x="159" y="0"/>
                </a:lnTo>
                <a:lnTo>
                  <a:pt x="159" y="77"/>
                </a:lnTo>
                <a:lnTo>
                  <a:pt x="71" y="77"/>
                </a:lnTo>
                <a:lnTo>
                  <a:pt x="71" y="77"/>
                </a:lnTo>
                <a:lnTo>
                  <a:pt x="71" y="77"/>
                </a:lnTo>
                <a:close/>
                <a:moveTo>
                  <a:pt x="64" y="15"/>
                </a:moveTo>
                <a:lnTo>
                  <a:pt x="0" y="24"/>
                </a:lnTo>
                <a:lnTo>
                  <a:pt x="0" y="77"/>
                </a:lnTo>
                <a:lnTo>
                  <a:pt x="64" y="77"/>
                </a:lnTo>
                <a:lnTo>
                  <a:pt x="64" y="15"/>
                </a:lnTo>
                <a:lnTo>
                  <a:pt x="64" y="15"/>
                </a:lnTo>
                <a:lnTo>
                  <a:pt x="64" y="15"/>
                </a:lnTo>
                <a:close/>
                <a:moveTo>
                  <a:pt x="0" y="84"/>
                </a:moveTo>
                <a:lnTo>
                  <a:pt x="0" y="137"/>
                </a:lnTo>
                <a:lnTo>
                  <a:pt x="64" y="145"/>
                </a:lnTo>
                <a:lnTo>
                  <a:pt x="64" y="84"/>
                </a:lnTo>
                <a:lnTo>
                  <a:pt x="0" y="84"/>
                </a:lnTo>
                <a:lnTo>
                  <a:pt x="0" y="84"/>
                </a:lnTo>
                <a:lnTo>
                  <a:pt x="0" y="84"/>
                </a:lnTo>
                <a:close/>
                <a:moveTo>
                  <a:pt x="71" y="148"/>
                </a:moveTo>
                <a:lnTo>
                  <a:pt x="159" y="161"/>
                </a:lnTo>
                <a:lnTo>
                  <a:pt x="159" y="84"/>
                </a:lnTo>
                <a:lnTo>
                  <a:pt x="71" y="84"/>
                </a:lnTo>
                <a:lnTo>
                  <a:pt x="71" y="148"/>
                </a:lnTo>
                <a:lnTo>
                  <a:pt x="71" y="148"/>
                </a:lnTo>
                <a:lnTo>
                  <a:pt x="71" y="148"/>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 name="Freeform 70"/>
          <p:cNvSpPr>
            <a:spLocks noEditPoints="1"/>
          </p:cNvSpPr>
          <p:nvPr/>
        </p:nvSpPr>
        <p:spPr bwMode="auto">
          <a:xfrm>
            <a:off x="3049631" y="5111091"/>
            <a:ext cx="303722" cy="307542"/>
          </a:xfrm>
          <a:custGeom>
            <a:avLst/>
            <a:gdLst>
              <a:gd name="T0" fmla="*/ 71 w 159"/>
              <a:gd name="T1" fmla="*/ 77 h 161"/>
              <a:gd name="T2" fmla="*/ 71 w 159"/>
              <a:gd name="T3" fmla="*/ 13 h 161"/>
              <a:gd name="T4" fmla="*/ 159 w 159"/>
              <a:gd name="T5" fmla="*/ 0 h 161"/>
              <a:gd name="T6" fmla="*/ 159 w 159"/>
              <a:gd name="T7" fmla="*/ 77 h 161"/>
              <a:gd name="T8" fmla="*/ 71 w 159"/>
              <a:gd name="T9" fmla="*/ 77 h 161"/>
              <a:gd name="T10" fmla="*/ 71 w 159"/>
              <a:gd name="T11" fmla="*/ 77 h 161"/>
              <a:gd name="T12" fmla="*/ 71 w 159"/>
              <a:gd name="T13" fmla="*/ 77 h 161"/>
              <a:gd name="T14" fmla="*/ 64 w 159"/>
              <a:gd name="T15" fmla="*/ 15 h 161"/>
              <a:gd name="T16" fmla="*/ 0 w 159"/>
              <a:gd name="T17" fmla="*/ 24 h 161"/>
              <a:gd name="T18" fmla="*/ 0 w 159"/>
              <a:gd name="T19" fmla="*/ 77 h 161"/>
              <a:gd name="T20" fmla="*/ 64 w 159"/>
              <a:gd name="T21" fmla="*/ 77 h 161"/>
              <a:gd name="T22" fmla="*/ 64 w 159"/>
              <a:gd name="T23" fmla="*/ 15 h 161"/>
              <a:gd name="T24" fmla="*/ 64 w 159"/>
              <a:gd name="T25" fmla="*/ 15 h 161"/>
              <a:gd name="T26" fmla="*/ 64 w 159"/>
              <a:gd name="T27" fmla="*/ 15 h 161"/>
              <a:gd name="T28" fmla="*/ 0 w 159"/>
              <a:gd name="T29" fmla="*/ 84 h 161"/>
              <a:gd name="T30" fmla="*/ 0 w 159"/>
              <a:gd name="T31" fmla="*/ 137 h 161"/>
              <a:gd name="T32" fmla="*/ 64 w 159"/>
              <a:gd name="T33" fmla="*/ 145 h 161"/>
              <a:gd name="T34" fmla="*/ 64 w 159"/>
              <a:gd name="T35" fmla="*/ 84 h 161"/>
              <a:gd name="T36" fmla="*/ 0 w 159"/>
              <a:gd name="T37" fmla="*/ 84 h 161"/>
              <a:gd name="T38" fmla="*/ 0 w 159"/>
              <a:gd name="T39" fmla="*/ 84 h 161"/>
              <a:gd name="T40" fmla="*/ 0 w 159"/>
              <a:gd name="T41" fmla="*/ 84 h 161"/>
              <a:gd name="T42" fmla="*/ 71 w 159"/>
              <a:gd name="T43" fmla="*/ 148 h 161"/>
              <a:gd name="T44" fmla="*/ 159 w 159"/>
              <a:gd name="T45" fmla="*/ 161 h 161"/>
              <a:gd name="T46" fmla="*/ 159 w 159"/>
              <a:gd name="T47" fmla="*/ 84 h 161"/>
              <a:gd name="T48" fmla="*/ 71 w 159"/>
              <a:gd name="T49" fmla="*/ 84 h 161"/>
              <a:gd name="T50" fmla="*/ 71 w 159"/>
              <a:gd name="T51" fmla="*/ 148 h 161"/>
              <a:gd name="T52" fmla="*/ 71 w 159"/>
              <a:gd name="T53" fmla="*/ 148 h 161"/>
              <a:gd name="T54" fmla="*/ 71 w 159"/>
              <a:gd name="T55" fmla="*/ 14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161">
                <a:moveTo>
                  <a:pt x="71" y="77"/>
                </a:moveTo>
                <a:lnTo>
                  <a:pt x="71" y="13"/>
                </a:lnTo>
                <a:lnTo>
                  <a:pt x="159" y="0"/>
                </a:lnTo>
                <a:lnTo>
                  <a:pt x="159" y="77"/>
                </a:lnTo>
                <a:lnTo>
                  <a:pt x="71" y="77"/>
                </a:lnTo>
                <a:lnTo>
                  <a:pt x="71" y="77"/>
                </a:lnTo>
                <a:lnTo>
                  <a:pt x="71" y="77"/>
                </a:lnTo>
                <a:close/>
                <a:moveTo>
                  <a:pt x="64" y="15"/>
                </a:moveTo>
                <a:lnTo>
                  <a:pt x="0" y="24"/>
                </a:lnTo>
                <a:lnTo>
                  <a:pt x="0" y="77"/>
                </a:lnTo>
                <a:lnTo>
                  <a:pt x="64" y="77"/>
                </a:lnTo>
                <a:lnTo>
                  <a:pt x="64" y="15"/>
                </a:lnTo>
                <a:lnTo>
                  <a:pt x="64" y="15"/>
                </a:lnTo>
                <a:lnTo>
                  <a:pt x="64" y="15"/>
                </a:lnTo>
                <a:close/>
                <a:moveTo>
                  <a:pt x="0" y="84"/>
                </a:moveTo>
                <a:lnTo>
                  <a:pt x="0" y="137"/>
                </a:lnTo>
                <a:lnTo>
                  <a:pt x="64" y="145"/>
                </a:lnTo>
                <a:lnTo>
                  <a:pt x="64" y="84"/>
                </a:lnTo>
                <a:lnTo>
                  <a:pt x="0" y="84"/>
                </a:lnTo>
                <a:lnTo>
                  <a:pt x="0" y="84"/>
                </a:lnTo>
                <a:lnTo>
                  <a:pt x="0" y="84"/>
                </a:lnTo>
                <a:close/>
                <a:moveTo>
                  <a:pt x="71" y="148"/>
                </a:moveTo>
                <a:lnTo>
                  <a:pt x="159" y="161"/>
                </a:lnTo>
                <a:lnTo>
                  <a:pt x="159" y="84"/>
                </a:lnTo>
                <a:lnTo>
                  <a:pt x="71" y="84"/>
                </a:lnTo>
                <a:lnTo>
                  <a:pt x="71" y="148"/>
                </a:lnTo>
                <a:lnTo>
                  <a:pt x="71" y="148"/>
                </a:lnTo>
                <a:lnTo>
                  <a:pt x="71" y="148"/>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Freeform 70"/>
          <p:cNvSpPr>
            <a:spLocks noEditPoints="1"/>
          </p:cNvSpPr>
          <p:nvPr/>
        </p:nvSpPr>
        <p:spPr bwMode="auto">
          <a:xfrm>
            <a:off x="4640617" y="5198341"/>
            <a:ext cx="252412" cy="255588"/>
          </a:xfrm>
          <a:custGeom>
            <a:avLst/>
            <a:gdLst>
              <a:gd name="T0" fmla="*/ 71 w 159"/>
              <a:gd name="T1" fmla="*/ 77 h 161"/>
              <a:gd name="T2" fmla="*/ 71 w 159"/>
              <a:gd name="T3" fmla="*/ 13 h 161"/>
              <a:gd name="T4" fmla="*/ 159 w 159"/>
              <a:gd name="T5" fmla="*/ 0 h 161"/>
              <a:gd name="T6" fmla="*/ 159 w 159"/>
              <a:gd name="T7" fmla="*/ 77 h 161"/>
              <a:gd name="T8" fmla="*/ 71 w 159"/>
              <a:gd name="T9" fmla="*/ 77 h 161"/>
              <a:gd name="T10" fmla="*/ 71 w 159"/>
              <a:gd name="T11" fmla="*/ 77 h 161"/>
              <a:gd name="T12" fmla="*/ 71 w 159"/>
              <a:gd name="T13" fmla="*/ 77 h 161"/>
              <a:gd name="T14" fmla="*/ 64 w 159"/>
              <a:gd name="T15" fmla="*/ 15 h 161"/>
              <a:gd name="T16" fmla="*/ 0 w 159"/>
              <a:gd name="T17" fmla="*/ 24 h 161"/>
              <a:gd name="T18" fmla="*/ 0 w 159"/>
              <a:gd name="T19" fmla="*/ 77 h 161"/>
              <a:gd name="T20" fmla="*/ 64 w 159"/>
              <a:gd name="T21" fmla="*/ 77 h 161"/>
              <a:gd name="T22" fmla="*/ 64 w 159"/>
              <a:gd name="T23" fmla="*/ 15 h 161"/>
              <a:gd name="T24" fmla="*/ 64 w 159"/>
              <a:gd name="T25" fmla="*/ 15 h 161"/>
              <a:gd name="T26" fmla="*/ 64 w 159"/>
              <a:gd name="T27" fmla="*/ 15 h 161"/>
              <a:gd name="T28" fmla="*/ 0 w 159"/>
              <a:gd name="T29" fmla="*/ 84 h 161"/>
              <a:gd name="T30" fmla="*/ 0 w 159"/>
              <a:gd name="T31" fmla="*/ 137 h 161"/>
              <a:gd name="T32" fmla="*/ 64 w 159"/>
              <a:gd name="T33" fmla="*/ 145 h 161"/>
              <a:gd name="T34" fmla="*/ 64 w 159"/>
              <a:gd name="T35" fmla="*/ 84 h 161"/>
              <a:gd name="T36" fmla="*/ 0 w 159"/>
              <a:gd name="T37" fmla="*/ 84 h 161"/>
              <a:gd name="T38" fmla="*/ 0 w 159"/>
              <a:gd name="T39" fmla="*/ 84 h 161"/>
              <a:gd name="T40" fmla="*/ 0 w 159"/>
              <a:gd name="T41" fmla="*/ 84 h 161"/>
              <a:gd name="T42" fmla="*/ 71 w 159"/>
              <a:gd name="T43" fmla="*/ 148 h 161"/>
              <a:gd name="T44" fmla="*/ 159 w 159"/>
              <a:gd name="T45" fmla="*/ 161 h 161"/>
              <a:gd name="T46" fmla="*/ 159 w 159"/>
              <a:gd name="T47" fmla="*/ 84 h 161"/>
              <a:gd name="T48" fmla="*/ 71 w 159"/>
              <a:gd name="T49" fmla="*/ 84 h 161"/>
              <a:gd name="T50" fmla="*/ 71 w 159"/>
              <a:gd name="T51" fmla="*/ 148 h 161"/>
              <a:gd name="T52" fmla="*/ 71 w 159"/>
              <a:gd name="T53" fmla="*/ 148 h 161"/>
              <a:gd name="T54" fmla="*/ 71 w 159"/>
              <a:gd name="T55" fmla="*/ 14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9" h="161">
                <a:moveTo>
                  <a:pt x="71" y="77"/>
                </a:moveTo>
                <a:lnTo>
                  <a:pt x="71" y="13"/>
                </a:lnTo>
                <a:lnTo>
                  <a:pt x="159" y="0"/>
                </a:lnTo>
                <a:lnTo>
                  <a:pt x="159" y="77"/>
                </a:lnTo>
                <a:lnTo>
                  <a:pt x="71" y="77"/>
                </a:lnTo>
                <a:lnTo>
                  <a:pt x="71" y="77"/>
                </a:lnTo>
                <a:lnTo>
                  <a:pt x="71" y="77"/>
                </a:lnTo>
                <a:close/>
                <a:moveTo>
                  <a:pt x="64" y="15"/>
                </a:moveTo>
                <a:lnTo>
                  <a:pt x="0" y="24"/>
                </a:lnTo>
                <a:lnTo>
                  <a:pt x="0" y="77"/>
                </a:lnTo>
                <a:lnTo>
                  <a:pt x="64" y="77"/>
                </a:lnTo>
                <a:lnTo>
                  <a:pt x="64" y="15"/>
                </a:lnTo>
                <a:lnTo>
                  <a:pt x="64" y="15"/>
                </a:lnTo>
                <a:lnTo>
                  <a:pt x="64" y="15"/>
                </a:lnTo>
                <a:close/>
                <a:moveTo>
                  <a:pt x="0" y="84"/>
                </a:moveTo>
                <a:lnTo>
                  <a:pt x="0" y="137"/>
                </a:lnTo>
                <a:lnTo>
                  <a:pt x="64" y="145"/>
                </a:lnTo>
                <a:lnTo>
                  <a:pt x="64" y="84"/>
                </a:lnTo>
                <a:lnTo>
                  <a:pt x="0" y="84"/>
                </a:lnTo>
                <a:lnTo>
                  <a:pt x="0" y="84"/>
                </a:lnTo>
                <a:lnTo>
                  <a:pt x="0" y="84"/>
                </a:lnTo>
                <a:close/>
                <a:moveTo>
                  <a:pt x="71" y="148"/>
                </a:moveTo>
                <a:lnTo>
                  <a:pt x="159" y="161"/>
                </a:lnTo>
                <a:lnTo>
                  <a:pt x="159" y="84"/>
                </a:lnTo>
                <a:lnTo>
                  <a:pt x="71" y="84"/>
                </a:lnTo>
                <a:lnTo>
                  <a:pt x="71" y="148"/>
                </a:lnTo>
                <a:lnTo>
                  <a:pt x="71" y="148"/>
                </a:lnTo>
                <a:lnTo>
                  <a:pt x="71" y="148"/>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5640" y="3831772"/>
            <a:ext cx="1501503" cy="899886"/>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1371" y="3854632"/>
            <a:ext cx="1337130" cy="899886"/>
          </a:xfrm>
          <a:prstGeom prst="rect">
            <a:avLst/>
          </a:prstGeom>
        </p:spPr>
      </p:pic>
      <p:grpSp>
        <p:nvGrpSpPr>
          <p:cNvPr id="21" name="Group 20"/>
          <p:cNvGrpSpPr/>
          <p:nvPr/>
        </p:nvGrpSpPr>
        <p:grpSpPr>
          <a:xfrm rot="5400000">
            <a:off x="4100642" y="3668059"/>
            <a:ext cx="4000264" cy="535313"/>
            <a:chOff x="919234" y="2907759"/>
            <a:chExt cx="10375654" cy="535313"/>
          </a:xfrm>
        </p:grpSpPr>
        <p:sp>
          <p:nvSpPr>
            <p:cNvPr id="22"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23"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1428803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xit" presetSubtype="4" fill="hold" nodeType="afterEffect">
                                  <p:stCondLst>
                                    <p:cond delay="250"/>
                                  </p:stCondLst>
                                  <p:childTnLst>
                                    <p:animEffect transition="out" filter="wipe(down)">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1250"/>
                            </p:stCondLst>
                            <p:childTnLst>
                              <p:par>
                                <p:cTn id="13" presetID="22" presetClass="entr" presetSubtype="4" fill="hold" nodeType="after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DevOps / Application </a:t>
            </a:r>
            <a:r>
              <a:rPr lang="en-US" dirty="0"/>
              <a:t>Lifecycle Management </a:t>
            </a:r>
          </a:p>
        </p:txBody>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25</a:t>
            </a:fld>
            <a:endParaRPr lang="en-US" kern="0" dirty="0">
              <a:solidFill>
                <a:srgbClr val="414141"/>
              </a:solidFill>
            </a:endParaRPr>
          </a:p>
        </p:txBody>
      </p:sp>
      <p:sp>
        <p:nvSpPr>
          <p:cNvPr id="5" name="TextBox 4"/>
          <p:cNvSpPr txBox="1"/>
          <p:nvPr/>
        </p:nvSpPr>
        <p:spPr>
          <a:xfrm>
            <a:off x="6370089" y="1965960"/>
            <a:ext cx="5129486" cy="4077959"/>
          </a:xfrm>
          <a:prstGeom prst="rect">
            <a:avLst/>
          </a:prstGeom>
          <a:noFill/>
        </p:spPr>
        <p:txBody>
          <a:bodyPr wrap="square" rtlCol="0" anchor="t">
            <a:noAutofit/>
          </a:bodyPr>
          <a:lstStyle/>
          <a:p>
            <a:pPr>
              <a:spcBef>
                <a:spcPts val="1200"/>
              </a:spcBef>
            </a:pPr>
            <a:r>
              <a:rPr lang="en-US" dirty="0">
                <a:solidFill>
                  <a:schemeClr val="accent1"/>
                </a:solidFill>
              </a:rPr>
              <a:t>Ensure Quality Prior to Going Live</a:t>
            </a:r>
          </a:p>
          <a:p>
            <a:pPr>
              <a:spcBef>
                <a:spcPts val="1200"/>
              </a:spcBef>
            </a:pPr>
            <a:r>
              <a:rPr lang="en-US" sz="1400" dirty="0" err="1">
                <a:solidFill>
                  <a:schemeClr val="bg1">
                    <a:lumMod val="65000"/>
                    <a:lumOff val="35000"/>
                  </a:schemeClr>
                </a:solidFill>
                <a:latin typeface="+mj-lt"/>
              </a:rPr>
              <a:t>AppDNA</a:t>
            </a:r>
            <a:endParaRPr lang="en-US" sz="1400" dirty="0">
              <a:solidFill>
                <a:schemeClr val="bg1">
                  <a:lumMod val="65000"/>
                  <a:lumOff val="35000"/>
                </a:schemeClr>
              </a:solidFill>
              <a:latin typeface="+mj-lt"/>
            </a:endParaRPr>
          </a:p>
          <a:p>
            <a:pPr marL="225425" indent="-225425">
              <a:spcBef>
                <a:spcPts val="300"/>
              </a:spcBef>
              <a:buFont typeface="Arial" panose="020B0604020202020204" pitchFamily="34" charset="0"/>
              <a:buChar char="•"/>
            </a:pPr>
            <a:r>
              <a:rPr lang="en-US" sz="1400" dirty="0">
                <a:solidFill>
                  <a:schemeClr val="bg1">
                    <a:lumMod val="65000"/>
                    <a:lumOff val="35000"/>
                  </a:schemeClr>
                </a:solidFill>
                <a:latin typeface="+mj-lt"/>
              </a:rPr>
              <a:t>Reduces time, cost, risk, and disruption by testing workloads in Azure </a:t>
            </a:r>
          </a:p>
          <a:p>
            <a:pPr marL="225425" indent="-225425">
              <a:spcBef>
                <a:spcPts val="300"/>
              </a:spcBef>
              <a:buFont typeface="Arial" panose="020B0604020202020204" pitchFamily="34" charset="0"/>
              <a:buChar char="•"/>
            </a:pPr>
            <a:r>
              <a:rPr lang="en-US" sz="1400" dirty="0">
                <a:solidFill>
                  <a:schemeClr val="bg1">
                    <a:lumMod val="65000"/>
                    <a:lumOff val="35000"/>
                  </a:schemeClr>
                </a:solidFill>
                <a:latin typeface="+mj-lt"/>
              </a:rPr>
              <a:t>Automates and streamlines the app compatibility and migration process</a:t>
            </a:r>
          </a:p>
          <a:p>
            <a:pPr marL="225425" indent="-225425">
              <a:spcBef>
                <a:spcPts val="300"/>
              </a:spcBef>
              <a:buFont typeface="Arial" panose="020B0604020202020204" pitchFamily="34" charset="0"/>
              <a:buChar char="•"/>
            </a:pPr>
            <a:r>
              <a:rPr lang="en-US" sz="1400" dirty="0">
                <a:solidFill>
                  <a:schemeClr val="bg1">
                    <a:lumMod val="65000"/>
                    <a:lumOff val="35000"/>
                  </a:schemeClr>
                </a:solidFill>
                <a:latin typeface="+mj-lt"/>
              </a:rPr>
              <a:t>Test app compatibility with Windows 10 OS </a:t>
            </a:r>
          </a:p>
          <a:p>
            <a:pPr>
              <a:spcBef>
                <a:spcPts val="1200"/>
              </a:spcBef>
            </a:pPr>
            <a:r>
              <a:rPr lang="en-US" sz="1400" dirty="0">
                <a:solidFill>
                  <a:schemeClr val="bg1">
                    <a:lumMod val="65000"/>
                    <a:lumOff val="35000"/>
                  </a:schemeClr>
                </a:solidFill>
                <a:latin typeface="+mj-lt"/>
              </a:rPr>
              <a:t>Leverage XenApp for upgrades to newer OS, or to test LOB applications </a:t>
            </a:r>
          </a:p>
          <a:p>
            <a:pPr>
              <a:spcBef>
                <a:spcPts val="1200"/>
              </a:spcBef>
            </a:pPr>
            <a:r>
              <a:rPr lang="en-US" sz="1400" dirty="0">
                <a:solidFill>
                  <a:schemeClr val="bg1">
                    <a:lumMod val="65000"/>
                    <a:lumOff val="35000"/>
                  </a:schemeClr>
                </a:solidFill>
                <a:latin typeface="+mj-lt"/>
              </a:rPr>
              <a:t>NetScaler</a:t>
            </a:r>
          </a:p>
          <a:p>
            <a:pPr marL="225425" indent="-225425">
              <a:spcBef>
                <a:spcPts val="300"/>
              </a:spcBef>
              <a:buFont typeface="Arial" panose="020B0604020202020204" pitchFamily="34" charset="0"/>
              <a:buChar char="•"/>
            </a:pPr>
            <a:r>
              <a:rPr lang="en-US" sz="1400" dirty="0">
                <a:solidFill>
                  <a:schemeClr val="bg1">
                    <a:lumMod val="65000"/>
                    <a:lumOff val="35000"/>
                  </a:schemeClr>
                </a:solidFill>
                <a:latin typeface="+mj-lt"/>
              </a:rPr>
              <a:t>Speeds </a:t>
            </a:r>
            <a:r>
              <a:rPr lang="en-US" sz="1400" dirty="0">
                <a:solidFill>
                  <a:schemeClr val="bg1">
                    <a:lumMod val="65000"/>
                    <a:lumOff val="35000"/>
                  </a:schemeClr>
                </a:solidFill>
              </a:rPr>
              <a:t>test environment </a:t>
            </a:r>
            <a:r>
              <a:rPr lang="en-US" sz="1400" dirty="0">
                <a:solidFill>
                  <a:schemeClr val="bg1">
                    <a:lumMod val="65000"/>
                    <a:lumOff val="35000"/>
                  </a:schemeClr>
                </a:solidFill>
                <a:latin typeface="+mj-lt"/>
              </a:rPr>
              <a:t>time-to-production on Azure</a:t>
            </a:r>
          </a:p>
          <a:p>
            <a:pPr marL="225425" indent="-225425">
              <a:spcBef>
                <a:spcPts val="300"/>
              </a:spcBef>
              <a:buFont typeface="Arial" panose="020B0604020202020204" pitchFamily="34" charset="0"/>
              <a:buChar char="•"/>
            </a:pPr>
            <a:r>
              <a:rPr lang="en-US" sz="1400" dirty="0">
                <a:solidFill>
                  <a:schemeClr val="bg1">
                    <a:lumMod val="65000"/>
                    <a:lumOff val="35000"/>
                  </a:schemeClr>
                </a:solidFill>
              </a:rPr>
              <a:t>Accelerates time-to-market by allowing IT to access development resources on-demand</a:t>
            </a:r>
          </a:p>
          <a:p>
            <a:pPr marL="225425" indent="-225425">
              <a:spcBef>
                <a:spcPts val="1200"/>
              </a:spcBef>
              <a:buFont typeface="Arial" panose="020B0604020202020204" pitchFamily="34" charset="0"/>
              <a:buChar char="•"/>
            </a:pPr>
            <a:endParaRPr lang="en-US" sz="1400" dirty="0">
              <a:solidFill>
                <a:schemeClr val="bg1">
                  <a:lumMod val="65000"/>
                  <a:lumOff val="35000"/>
                </a:schemeClr>
              </a:solidFill>
              <a:latin typeface="+mj-lt"/>
            </a:endParaRPr>
          </a:p>
          <a:p>
            <a:pPr>
              <a:spcBef>
                <a:spcPts val="1200"/>
              </a:spcBef>
            </a:pPr>
            <a:endParaRPr lang="en-US" sz="1600" dirty="0">
              <a:solidFill>
                <a:schemeClr val="bg1">
                  <a:lumMod val="65000"/>
                  <a:lumOff val="35000"/>
                </a:schemeClr>
              </a:solidFill>
              <a:latin typeface="+mj-lt"/>
            </a:endParaRPr>
          </a:p>
        </p:txBody>
      </p:sp>
      <p:sp>
        <p:nvSpPr>
          <p:cNvPr id="7" name="Text Placeholder 6"/>
          <p:cNvSpPr>
            <a:spLocks noGrp="1"/>
          </p:cNvSpPr>
          <p:nvPr>
            <p:ph type="body" sz="quarter" idx="16"/>
          </p:nvPr>
        </p:nvSpPr>
        <p:spPr/>
        <p:txBody>
          <a:bodyPr/>
          <a:lstStyle/>
          <a:p>
            <a:r>
              <a:rPr lang="en-US" dirty="0"/>
              <a:t>Accelerate application migration and simplify application management </a:t>
            </a:r>
          </a:p>
        </p:txBody>
      </p:sp>
      <p:pic>
        <p:nvPicPr>
          <p:cNvPr id="8" name="Picture 7" descr="AppDNA-effortcalc.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987567" y="2367262"/>
            <a:ext cx="4358261" cy="2420637"/>
          </a:xfrm>
          <a:prstGeom prst="rect">
            <a:avLst/>
          </a:prstGeom>
        </p:spPr>
      </p:pic>
      <p:sp>
        <p:nvSpPr>
          <p:cNvPr id="21" name="Rounded Rectangle 20"/>
          <p:cNvSpPr/>
          <p:nvPr/>
        </p:nvSpPr>
        <p:spPr bwMode="auto">
          <a:xfrm>
            <a:off x="726240" y="2161248"/>
            <a:ext cx="4902643" cy="3136644"/>
          </a:xfrm>
          <a:prstGeom prst="roundRect">
            <a:avLst>
              <a:gd name="adj" fmla="val 3710"/>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2" name="Rounded Rectangle 21"/>
          <p:cNvSpPr/>
          <p:nvPr/>
        </p:nvSpPr>
        <p:spPr bwMode="auto">
          <a:xfrm>
            <a:off x="995569" y="2339208"/>
            <a:ext cx="4373066" cy="2467171"/>
          </a:xfrm>
          <a:prstGeom prst="roundRect">
            <a:avLst>
              <a:gd name="adj" fmla="val 0"/>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3" name="Oval 22"/>
          <p:cNvSpPr/>
          <p:nvPr/>
        </p:nvSpPr>
        <p:spPr bwMode="auto">
          <a:xfrm>
            <a:off x="3063412" y="4980754"/>
            <a:ext cx="181173" cy="181173"/>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4" name="Oval 23"/>
          <p:cNvSpPr/>
          <p:nvPr/>
        </p:nvSpPr>
        <p:spPr bwMode="auto">
          <a:xfrm>
            <a:off x="449461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5" name="Oval 24"/>
          <p:cNvSpPr/>
          <p:nvPr/>
        </p:nvSpPr>
        <p:spPr bwMode="auto">
          <a:xfrm>
            <a:off x="481465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6" name="Oval 25"/>
          <p:cNvSpPr/>
          <p:nvPr/>
        </p:nvSpPr>
        <p:spPr bwMode="auto">
          <a:xfrm>
            <a:off x="5134697" y="5022389"/>
            <a:ext cx="112495" cy="112495"/>
          </a:xfrm>
          <a:prstGeom prst="ellipse">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7" name="Rectangle 26"/>
          <p:cNvSpPr/>
          <p:nvPr/>
        </p:nvSpPr>
        <p:spPr bwMode="auto">
          <a:xfrm>
            <a:off x="1838278" y="5551082"/>
            <a:ext cx="2637721" cy="125332"/>
          </a:xfrm>
          <a:prstGeom prst="rect">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8" name="Rectangle 27"/>
          <p:cNvSpPr/>
          <p:nvPr/>
        </p:nvSpPr>
        <p:spPr bwMode="auto">
          <a:xfrm>
            <a:off x="2453959" y="5296697"/>
            <a:ext cx="1406360" cy="253601"/>
          </a:xfrm>
          <a:prstGeom prst="rect">
            <a:avLst/>
          </a:prstGeom>
          <a:noFill/>
          <a:ln w="19050" cap="flat" cmpd="sng" algn="ctr">
            <a:solidFill>
              <a:srgbClr val="0090DA"/>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47500" lnSpcReduction="20000"/>
          </a:bodyPr>
          <a:lstStyle/>
          <a:p>
            <a:pPr algn="ctr" defTabSz="1461590" fontAlgn="base">
              <a:spcBef>
                <a:spcPct val="0"/>
              </a:spcBef>
              <a:spcAft>
                <a:spcPct val="0"/>
              </a:spcAft>
            </a:pPr>
            <a:endParaRPr lang="en-US" dirty="0" smtClean="0">
              <a:latin typeface="Arial" charset="0"/>
              <a:cs typeface="Arial" charset="0"/>
            </a:endParaRPr>
          </a:p>
        </p:txBody>
      </p:sp>
      <p:grpSp>
        <p:nvGrpSpPr>
          <p:cNvPr id="32" name="Group 31"/>
          <p:cNvGrpSpPr/>
          <p:nvPr/>
        </p:nvGrpSpPr>
        <p:grpSpPr>
          <a:xfrm rot="5400000">
            <a:off x="4100642" y="3668059"/>
            <a:ext cx="4000264" cy="535313"/>
            <a:chOff x="919234" y="2907759"/>
            <a:chExt cx="10375654" cy="535313"/>
          </a:xfrm>
        </p:grpSpPr>
        <p:sp>
          <p:nvSpPr>
            <p:cNvPr id="33" name="Rectangle 11"/>
            <p:cNvSpPr/>
            <p:nvPr/>
          </p:nvSpPr>
          <p:spPr bwMode="auto">
            <a:xfrm rot="5400000">
              <a:off x="6003086" y="-1848730"/>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sp>
          <p:nvSpPr>
            <p:cNvPr id="34" name="Rectangle 11"/>
            <p:cNvSpPr/>
            <p:nvPr/>
          </p:nvSpPr>
          <p:spPr bwMode="auto">
            <a:xfrm rot="16200000" flipV="1">
              <a:off x="6003086" y="-2176093"/>
              <a:ext cx="207950" cy="10375654"/>
            </a:xfrm>
            <a:custGeom>
              <a:avLst/>
              <a:gdLst>
                <a:gd name="connsiteX0" fmla="*/ 0 w 883578"/>
                <a:gd name="connsiteY0" fmla="*/ 0 h 4448710"/>
                <a:gd name="connsiteX1" fmla="*/ 883578 w 883578"/>
                <a:gd name="connsiteY1" fmla="*/ 0 h 4448710"/>
                <a:gd name="connsiteX2" fmla="*/ 883578 w 883578"/>
                <a:gd name="connsiteY2" fmla="*/ 4448710 h 4448710"/>
                <a:gd name="connsiteX3" fmla="*/ 0 w 883578"/>
                <a:gd name="connsiteY3" fmla="*/ 4448710 h 4448710"/>
                <a:gd name="connsiteX4" fmla="*/ 0 w 883578"/>
                <a:gd name="connsiteY4" fmla="*/ 0 h 4448710"/>
                <a:gd name="connsiteX0" fmla="*/ 883578 w 975018"/>
                <a:gd name="connsiteY0" fmla="*/ 4448710 h 4448710"/>
                <a:gd name="connsiteX1" fmla="*/ 0 w 975018"/>
                <a:gd name="connsiteY1" fmla="*/ 4448710 h 4448710"/>
                <a:gd name="connsiteX2" fmla="*/ 0 w 975018"/>
                <a:gd name="connsiteY2" fmla="*/ 0 h 4448710"/>
                <a:gd name="connsiteX3" fmla="*/ 975018 w 975018"/>
                <a:gd name="connsiteY3" fmla="*/ 91440 h 4448710"/>
                <a:gd name="connsiteX0" fmla="*/ 883578 w 886349"/>
                <a:gd name="connsiteY0" fmla="*/ 4448710 h 4448710"/>
                <a:gd name="connsiteX1" fmla="*/ 0 w 886349"/>
                <a:gd name="connsiteY1" fmla="*/ 4448710 h 4448710"/>
                <a:gd name="connsiteX2" fmla="*/ 0 w 886349"/>
                <a:gd name="connsiteY2" fmla="*/ 0 h 4448710"/>
                <a:gd name="connsiteX3" fmla="*/ 886349 w 886349"/>
                <a:gd name="connsiteY3" fmla="*/ 8313 h 4448710"/>
                <a:gd name="connsiteX0" fmla="*/ 883578 w 886349"/>
                <a:gd name="connsiteY0" fmla="*/ 4451480 h 4451480"/>
                <a:gd name="connsiteX1" fmla="*/ 0 w 886349"/>
                <a:gd name="connsiteY1" fmla="*/ 4451480 h 4451480"/>
                <a:gd name="connsiteX2" fmla="*/ 0 w 886349"/>
                <a:gd name="connsiteY2" fmla="*/ 2770 h 4451480"/>
                <a:gd name="connsiteX3" fmla="*/ 886349 w 886349"/>
                <a:gd name="connsiteY3" fmla="*/ 0 h 4451480"/>
                <a:gd name="connsiteX0" fmla="*/ 883578 w 891891"/>
                <a:gd name="connsiteY0" fmla="*/ 4448710 h 4448710"/>
                <a:gd name="connsiteX1" fmla="*/ 0 w 891891"/>
                <a:gd name="connsiteY1" fmla="*/ 4448710 h 4448710"/>
                <a:gd name="connsiteX2" fmla="*/ 0 w 891891"/>
                <a:gd name="connsiteY2" fmla="*/ 0 h 4448710"/>
                <a:gd name="connsiteX3" fmla="*/ 891891 w 891891"/>
                <a:gd name="connsiteY3" fmla="*/ 2772 h 4448710"/>
                <a:gd name="connsiteX0" fmla="*/ 883578 w 891891"/>
                <a:gd name="connsiteY0" fmla="*/ 4450171 h 4450171"/>
                <a:gd name="connsiteX1" fmla="*/ 0 w 891891"/>
                <a:gd name="connsiteY1" fmla="*/ 4450171 h 4450171"/>
                <a:gd name="connsiteX2" fmla="*/ 0 w 891891"/>
                <a:gd name="connsiteY2" fmla="*/ 1461 h 4450171"/>
                <a:gd name="connsiteX3" fmla="*/ 891891 w 891891"/>
                <a:gd name="connsiteY3" fmla="*/ 0 h 4450171"/>
              </a:gdLst>
              <a:ahLst/>
              <a:cxnLst>
                <a:cxn ang="0">
                  <a:pos x="connsiteX0" y="connsiteY0"/>
                </a:cxn>
                <a:cxn ang="0">
                  <a:pos x="connsiteX1" y="connsiteY1"/>
                </a:cxn>
                <a:cxn ang="0">
                  <a:pos x="connsiteX2" y="connsiteY2"/>
                </a:cxn>
                <a:cxn ang="0">
                  <a:pos x="connsiteX3" y="connsiteY3"/>
                </a:cxn>
              </a:cxnLst>
              <a:rect l="l" t="t" r="r" b="b"/>
              <a:pathLst>
                <a:path w="891891" h="4450171">
                  <a:moveTo>
                    <a:pt x="883578" y="4450171"/>
                  </a:moveTo>
                  <a:lnTo>
                    <a:pt x="0" y="4450171"/>
                  </a:lnTo>
                  <a:lnTo>
                    <a:pt x="0" y="1461"/>
                  </a:lnTo>
                  <a:lnTo>
                    <a:pt x="891891" y="0"/>
                  </a:lnTo>
                </a:path>
              </a:pathLst>
            </a:custGeom>
            <a:noFill/>
            <a:ln w="127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a:latin typeface="Arial" charset="0"/>
                <a:cs typeface="Arial" charset="0"/>
              </a:endParaRPr>
            </a:p>
          </p:txBody>
        </p:sp>
      </p:grpSp>
    </p:spTree>
    <p:extLst>
      <p:ext uri="{BB962C8B-B14F-4D97-AF65-F5344CB8AC3E}">
        <p14:creationId xmlns:p14="http://schemas.microsoft.com/office/powerpoint/2010/main" val="368151509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Success</a:t>
            </a:r>
            <a:endParaRPr lang="en-US" dirty="0"/>
          </a:p>
        </p:txBody>
      </p:sp>
      <p:sp>
        <p:nvSpPr>
          <p:cNvPr id="4" name="Text Placeholder 3"/>
          <p:cNvSpPr>
            <a:spLocks noGrp="1"/>
          </p:cNvSpPr>
          <p:nvPr>
            <p:ph type="body" sz="quarter" idx="16"/>
          </p:nvPr>
        </p:nvSpPr>
        <p:spPr/>
        <p:txBody>
          <a:bodyPr/>
          <a:lstStyle/>
          <a:p>
            <a:endParaRPr lang="en-US"/>
          </a:p>
        </p:txBody>
      </p:sp>
      <p:sp>
        <p:nvSpPr>
          <p:cNvPr id="3" name="Picture Placeholder 2"/>
          <p:cNvSpPr>
            <a:spLocks noGrp="1"/>
          </p:cNvSpPr>
          <p:nvPr>
            <p:ph type="pic" sz="quarter" idx="11"/>
          </p:nvPr>
        </p:nvSpPr>
        <p:spPr/>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442754" cy="6858000"/>
          </a:xfrm>
          <a:prstGeom prst="rect">
            <a:avLst/>
          </a:prstGeom>
        </p:spPr>
      </p:pic>
    </p:spTree>
    <p:extLst>
      <p:ext uri="{BB962C8B-B14F-4D97-AF65-F5344CB8AC3E}">
        <p14:creationId xmlns:p14="http://schemas.microsoft.com/office/powerpoint/2010/main" val="404439000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11164" y="1301335"/>
            <a:ext cx="11361737" cy="2144177"/>
          </a:xfrm>
        </p:spPr>
        <p:txBody>
          <a:bodyPr/>
          <a:lstStyle/>
          <a:p>
            <a:r>
              <a:rPr lang="en-US" sz="2800" dirty="0"/>
              <a:t>Azure simplified a lot of the tasks that are required to implement a Citrix </a:t>
            </a:r>
            <a:r>
              <a:rPr lang="en-US" sz="2800" dirty="0" smtClean="0"/>
              <a:t>infrastructure. Having </a:t>
            </a:r>
            <a:r>
              <a:rPr lang="en-US" sz="2800" dirty="0"/>
              <a:t>a lean IT environment </a:t>
            </a:r>
            <a:r>
              <a:rPr lang="en-US" sz="2800" dirty="0" smtClean="0"/>
              <a:t>allows </a:t>
            </a:r>
            <a:r>
              <a:rPr lang="en-US" sz="2800" dirty="0"/>
              <a:t>us to respond to user demand in a more agile </a:t>
            </a:r>
            <a:r>
              <a:rPr lang="en-US" sz="2800" dirty="0" smtClean="0"/>
              <a:t>and faster </a:t>
            </a:r>
            <a:r>
              <a:rPr lang="en-US" sz="2800" dirty="0"/>
              <a:t>manner than what we’ve ever done in the past</a:t>
            </a:r>
          </a:p>
        </p:txBody>
      </p:sp>
      <p:sp>
        <p:nvSpPr>
          <p:cNvPr id="6" name="Text Placeholder 5"/>
          <p:cNvSpPr>
            <a:spLocks noGrp="1"/>
          </p:cNvSpPr>
          <p:nvPr>
            <p:ph type="body" sz="quarter" idx="15"/>
          </p:nvPr>
        </p:nvSpPr>
        <p:spPr/>
        <p:txBody>
          <a:bodyPr/>
          <a:lstStyle/>
          <a:p>
            <a:r>
              <a:rPr lang="en-US" dirty="0" smtClean="0">
                <a:solidFill>
                  <a:schemeClr val="tx1">
                    <a:lumMod val="50000"/>
                  </a:schemeClr>
                </a:solidFill>
              </a:rPr>
              <a:t>Nick </a:t>
            </a:r>
            <a:r>
              <a:rPr lang="en-US" dirty="0" err="1" smtClean="0">
                <a:solidFill>
                  <a:schemeClr val="tx1">
                    <a:lumMod val="50000"/>
                  </a:schemeClr>
                </a:solidFill>
              </a:rPr>
              <a:t>Kuennen</a:t>
            </a:r>
            <a:endParaRPr lang="en-US" dirty="0">
              <a:solidFill>
                <a:schemeClr val="tx1">
                  <a:lumMod val="50000"/>
                </a:schemeClr>
              </a:solidFill>
            </a:endParaRPr>
          </a:p>
        </p:txBody>
      </p:sp>
      <p:sp>
        <p:nvSpPr>
          <p:cNvPr id="7" name="Text Placeholder 6"/>
          <p:cNvSpPr>
            <a:spLocks noGrp="1"/>
          </p:cNvSpPr>
          <p:nvPr>
            <p:ph type="body" sz="quarter" idx="16"/>
          </p:nvPr>
        </p:nvSpPr>
        <p:spPr/>
        <p:txBody>
          <a:bodyPr/>
          <a:lstStyle/>
          <a:p>
            <a:r>
              <a:rPr lang="en-US" dirty="0" smtClean="0">
                <a:solidFill>
                  <a:schemeClr val="tx1">
                    <a:lumMod val="50000"/>
                  </a:schemeClr>
                </a:solidFill>
              </a:rPr>
              <a:t>Pella Corporation, Microsoft System Administrator </a:t>
            </a:r>
            <a:endParaRPr lang="en-US" dirty="0">
              <a:solidFill>
                <a:schemeClr val="tx1">
                  <a:lumMod val="50000"/>
                </a:schemeClr>
              </a:solidFill>
            </a:endParaRPr>
          </a:p>
        </p:txBody>
      </p:sp>
      <p:sp>
        <p:nvSpPr>
          <p:cNvPr id="4" name="Slide Number Placeholder 3"/>
          <p:cNvSpPr>
            <a:spLocks noGrp="1"/>
          </p:cNvSpPr>
          <p:nvPr>
            <p:ph type="sldNum" sz="quarter" idx="4"/>
          </p:nvPr>
        </p:nvSpPr>
        <p:spPr/>
        <p:txBody>
          <a:bodyPr/>
          <a:lstStyle/>
          <a:p>
            <a:fld id="{113BA7D1-EE9A-0241-B0CB-67F65CFD4A8F}" type="slidenum">
              <a:rPr lang="en-US" kern="0" smtClean="0"/>
              <a:pPr/>
              <a:t>27</a:t>
            </a:fld>
            <a:endParaRPr lang="en-US" kern="0" dirty="0"/>
          </a:p>
        </p:txBody>
      </p:sp>
    </p:spTree>
    <p:extLst>
      <p:ext uri="{BB962C8B-B14F-4D97-AF65-F5344CB8AC3E}">
        <p14:creationId xmlns:p14="http://schemas.microsoft.com/office/powerpoint/2010/main" val="403561330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11164" y="788374"/>
            <a:ext cx="11361737" cy="2657138"/>
          </a:xfrm>
        </p:spPr>
        <p:txBody>
          <a:bodyPr/>
          <a:lstStyle/>
          <a:p>
            <a:pPr>
              <a:spcBef>
                <a:spcPts val="600"/>
              </a:spcBef>
            </a:pPr>
            <a:r>
              <a:rPr lang="en-US" sz="2800" dirty="0"/>
              <a:t>Being able to use NetScaler in Azure is a critical piece to the deployment </a:t>
            </a:r>
            <a:r>
              <a:rPr lang="en-US" sz="2800" dirty="0" smtClean="0"/>
              <a:t>of </a:t>
            </a:r>
            <a:r>
              <a:rPr lang="en-US" sz="2800" dirty="0"/>
              <a:t>XA 7.6 in </a:t>
            </a:r>
            <a:r>
              <a:rPr lang="en-US" sz="2800" dirty="0" smtClean="0"/>
              <a:t>Azure. Making </a:t>
            </a:r>
            <a:r>
              <a:rPr lang="en-US" sz="2800" dirty="0"/>
              <a:t>a transition into Azure </a:t>
            </a:r>
            <a:r>
              <a:rPr lang="en-US" sz="2800" dirty="0" smtClean="0"/>
              <a:t>simplifies </a:t>
            </a:r>
            <a:r>
              <a:rPr lang="en-US" sz="2800" dirty="0"/>
              <a:t>a lot of tasks that are required to implement Citrix </a:t>
            </a:r>
            <a:r>
              <a:rPr lang="en-US" sz="2800" dirty="0" smtClean="0"/>
              <a:t>infrastructure. Lean </a:t>
            </a:r>
            <a:r>
              <a:rPr lang="en-US" sz="2800" dirty="0"/>
              <a:t>IT allows us to respond to user demand in a more agile and faster </a:t>
            </a:r>
            <a:r>
              <a:rPr lang="en-US" sz="2800" dirty="0" smtClean="0"/>
              <a:t>manner</a:t>
            </a:r>
            <a:endParaRPr lang="en-US" sz="2800" dirty="0"/>
          </a:p>
        </p:txBody>
      </p:sp>
      <p:sp>
        <p:nvSpPr>
          <p:cNvPr id="6" name="Text Placeholder 5"/>
          <p:cNvSpPr>
            <a:spLocks noGrp="1"/>
          </p:cNvSpPr>
          <p:nvPr>
            <p:ph type="body" sz="quarter" idx="15"/>
          </p:nvPr>
        </p:nvSpPr>
        <p:spPr/>
        <p:txBody>
          <a:bodyPr/>
          <a:lstStyle/>
          <a:p>
            <a:r>
              <a:rPr lang="en-US" dirty="0" smtClean="0">
                <a:solidFill>
                  <a:schemeClr val="tx1">
                    <a:lumMod val="50000"/>
                  </a:schemeClr>
                </a:solidFill>
              </a:rPr>
              <a:t>Nick </a:t>
            </a:r>
            <a:r>
              <a:rPr lang="en-US" dirty="0" err="1" smtClean="0">
                <a:solidFill>
                  <a:schemeClr val="tx1">
                    <a:lumMod val="50000"/>
                  </a:schemeClr>
                </a:solidFill>
              </a:rPr>
              <a:t>Kuennen</a:t>
            </a:r>
            <a:endParaRPr lang="en-US" dirty="0">
              <a:solidFill>
                <a:schemeClr val="tx1">
                  <a:lumMod val="50000"/>
                </a:schemeClr>
              </a:solidFill>
            </a:endParaRPr>
          </a:p>
        </p:txBody>
      </p:sp>
      <p:sp>
        <p:nvSpPr>
          <p:cNvPr id="7" name="Text Placeholder 6"/>
          <p:cNvSpPr>
            <a:spLocks noGrp="1"/>
          </p:cNvSpPr>
          <p:nvPr>
            <p:ph type="body" sz="quarter" idx="16"/>
          </p:nvPr>
        </p:nvSpPr>
        <p:spPr/>
        <p:txBody>
          <a:bodyPr/>
          <a:lstStyle/>
          <a:p>
            <a:r>
              <a:rPr lang="en-US" dirty="0" smtClean="0">
                <a:solidFill>
                  <a:schemeClr val="tx1">
                    <a:lumMod val="50000"/>
                  </a:schemeClr>
                </a:solidFill>
              </a:rPr>
              <a:t>Pella Corporation, Microsoft </a:t>
            </a:r>
            <a:r>
              <a:rPr lang="en-US" dirty="0">
                <a:solidFill>
                  <a:schemeClr val="tx1">
                    <a:lumMod val="50000"/>
                  </a:schemeClr>
                </a:solidFill>
              </a:rPr>
              <a:t>System </a:t>
            </a:r>
            <a:r>
              <a:rPr lang="en-US" dirty="0" smtClean="0">
                <a:solidFill>
                  <a:schemeClr val="tx1">
                    <a:lumMod val="50000"/>
                  </a:schemeClr>
                </a:solidFill>
              </a:rPr>
              <a:t>Administrator</a:t>
            </a:r>
            <a:endParaRPr lang="en-US" dirty="0">
              <a:solidFill>
                <a:schemeClr val="tx1">
                  <a:lumMod val="50000"/>
                </a:schemeClr>
              </a:solidFill>
            </a:endParaRPr>
          </a:p>
        </p:txBody>
      </p:sp>
      <p:sp>
        <p:nvSpPr>
          <p:cNvPr id="4" name="Slide Number Placeholder 3"/>
          <p:cNvSpPr>
            <a:spLocks noGrp="1"/>
          </p:cNvSpPr>
          <p:nvPr>
            <p:ph type="sldNum" sz="quarter" idx="4"/>
          </p:nvPr>
        </p:nvSpPr>
        <p:spPr/>
        <p:txBody>
          <a:bodyPr/>
          <a:lstStyle/>
          <a:p>
            <a:fld id="{113BA7D1-EE9A-0241-B0CB-67F65CFD4A8F}" type="slidenum">
              <a:rPr lang="en-US" kern="0" smtClean="0"/>
              <a:pPr/>
              <a:t>28</a:t>
            </a:fld>
            <a:endParaRPr lang="en-US" kern="0" dirty="0"/>
          </a:p>
        </p:txBody>
      </p:sp>
    </p:spTree>
    <p:extLst>
      <p:ext uri="{BB962C8B-B14F-4D97-AF65-F5344CB8AC3E}">
        <p14:creationId xmlns:p14="http://schemas.microsoft.com/office/powerpoint/2010/main" val="105009947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to Action</a:t>
            </a:r>
            <a:endParaRPr lang="en-US" dirty="0"/>
          </a:p>
        </p:txBody>
      </p:sp>
      <p:pic>
        <p:nvPicPr>
          <p:cNvPr id="5" name="Picture Placeholder 4"/>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87021386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smtClean="0"/>
              <a:t>Citrix on Azure</a:t>
            </a:r>
            <a:endParaRPr lang="en-US" dirty="0"/>
          </a:p>
        </p:txBody>
      </p:sp>
      <p:sp>
        <p:nvSpPr>
          <p:cNvPr id="4" name="Text Placeholder 3"/>
          <p:cNvSpPr>
            <a:spLocks noGrp="1"/>
          </p:cNvSpPr>
          <p:nvPr>
            <p:ph type="body" sz="quarter" idx="10"/>
          </p:nvPr>
        </p:nvSpPr>
        <p:spPr>
          <a:xfrm>
            <a:off x="4318230" y="1637473"/>
            <a:ext cx="7717031" cy="3462486"/>
          </a:xfrm>
        </p:spPr>
        <p:txBody>
          <a:bodyPr/>
          <a:lstStyle/>
          <a:p>
            <a:r>
              <a:rPr lang="en-US" dirty="0"/>
              <a:t>Perspective</a:t>
            </a:r>
          </a:p>
          <a:p>
            <a:r>
              <a:rPr lang="en-US" dirty="0"/>
              <a:t>Citrix embraces the cloud</a:t>
            </a:r>
          </a:p>
          <a:p>
            <a:r>
              <a:rPr lang="en-US" dirty="0"/>
              <a:t>Citrix solution on Azure</a:t>
            </a:r>
          </a:p>
          <a:p>
            <a:r>
              <a:rPr lang="en-US" dirty="0"/>
              <a:t>Business drivers to the cloud</a:t>
            </a:r>
          </a:p>
          <a:p>
            <a:r>
              <a:rPr lang="en-US" dirty="0"/>
              <a:t>Customer success</a:t>
            </a:r>
          </a:p>
          <a:p>
            <a:r>
              <a:rPr lang="en-US" dirty="0"/>
              <a:t>Call to action </a:t>
            </a:r>
          </a:p>
        </p:txBody>
      </p:sp>
      <p:sp>
        <p:nvSpPr>
          <p:cNvPr id="3" name="Slide Number Placeholder 2"/>
          <p:cNvSpPr>
            <a:spLocks noGrp="1"/>
          </p:cNvSpPr>
          <p:nvPr>
            <p:ph type="sldNum" sz="quarter" idx="4"/>
          </p:nvPr>
        </p:nvSpPr>
        <p:spPr/>
        <p:txBody>
          <a:bodyPr/>
          <a:lstStyle/>
          <a:p>
            <a:fld id="{113BA7D1-EE9A-0241-B0CB-67F65CFD4A8F}" type="slidenum">
              <a:rPr lang="en-US" kern="0" smtClean="0">
                <a:solidFill>
                  <a:srgbClr val="414141"/>
                </a:solidFill>
              </a:rPr>
              <a:pPr/>
              <a:t>3</a:t>
            </a:fld>
            <a:endParaRPr lang="en-US" kern="0" dirty="0">
              <a:solidFill>
                <a:srgbClr val="414141"/>
              </a:solidFill>
            </a:endParaRPr>
          </a:p>
        </p:txBody>
      </p:sp>
    </p:spTree>
    <p:extLst>
      <p:ext uri="{BB962C8B-B14F-4D97-AF65-F5344CB8AC3E}">
        <p14:creationId xmlns:p14="http://schemas.microsoft.com/office/powerpoint/2010/main" val="1772598248"/>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80" t="-1"/>
          <a:stretch/>
        </p:blipFill>
        <p:spPr>
          <a:xfrm>
            <a:off x="-51955" y="-948019"/>
            <a:ext cx="12243955" cy="7463119"/>
          </a:xfrm>
          <a:prstGeom prst="rect">
            <a:avLst/>
          </a:prstGeom>
        </p:spPr>
      </p:pic>
      <p:grpSp>
        <p:nvGrpSpPr>
          <p:cNvPr id="4" name="Group 3"/>
          <p:cNvGrpSpPr/>
          <p:nvPr/>
        </p:nvGrpSpPr>
        <p:grpSpPr>
          <a:xfrm>
            <a:off x="-51955" y="1288856"/>
            <a:ext cx="6721472" cy="4914415"/>
            <a:chOff x="-51955" y="1100170"/>
            <a:chExt cx="6721472" cy="4914415"/>
          </a:xfrm>
        </p:grpSpPr>
        <p:sp>
          <p:nvSpPr>
            <p:cNvPr id="17" name="Rectangle 16"/>
            <p:cNvSpPr/>
            <p:nvPr/>
          </p:nvSpPr>
          <p:spPr bwMode="auto">
            <a:xfrm>
              <a:off x="-51955" y="1100170"/>
              <a:ext cx="6721472" cy="4914415"/>
            </a:xfrm>
            <a:prstGeom prst="rect">
              <a:avLst/>
            </a:prstGeom>
            <a:solidFill>
              <a:schemeClr val="tx1">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568994" y="1545380"/>
              <a:ext cx="5670013" cy="99165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rgbClr val="000000">
                      <a:lumMod val="65000"/>
                      <a:lumOff val="35000"/>
                    </a:srgbClr>
                  </a:solidFill>
                  <a:cs typeface="Arial" charset="0"/>
                </a:rPr>
                <a:t>Understand </a:t>
              </a:r>
              <a:r>
                <a:rPr lang="en-US" dirty="0">
                  <a:solidFill>
                    <a:srgbClr val="000000">
                      <a:lumMod val="65000"/>
                      <a:lumOff val="35000"/>
                    </a:srgbClr>
                  </a:solidFill>
                  <a:cs typeface="Arial" charset="0"/>
                </a:rPr>
                <a:t>your business drivers, determine which model makes the most sense</a:t>
              </a:r>
            </a:p>
          </p:txBody>
        </p:sp>
        <p:sp>
          <p:nvSpPr>
            <p:cNvPr id="19" name="Rectangle 18"/>
            <p:cNvSpPr/>
            <p:nvPr/>
          </p:nvSpPr>
          <p:spPr bwMode="auto">
            <a:xfrm>
              <a:off x="568994" y="3673341"/>
              <a:ext cx="5670013" cy="996850"/>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rgbClr val="000000">
                      <a:lumMod val="65000"/>
                      <a:lumOff val="35000"/>
                    </a:srgbClr>
                  </a:solidFill>
                  <a:cs typeface="Arial" charset="0"/>
                </a:rPr>
                <a:t>Do </a:t>
              </a:r>
              <a:r>
                <a:rPr lang="en-US" dirty="0">
                  <a:solidFill>
                    <a:srgbClr val="000000">
                      <a:lumMod val="65000"/>
                      <a:lumOff val="35000"/>
                    </a:srgbClr>
                  </a:solidFill>
                  <a:cs typeface="Arial" charset="0"/>
                </a:rPr>
                <a:t>a POC and evaluate costs</a:t>
              </a:r>
            </a:p>
          </p:txBody>
        </p:sp>
        <p:sp>
          <p:nvSpPr>
            <p:cNvPr id="20" name="Rectangle 19"/>
            <p:cNvSpPr/>
            <p:nvPr/>
          </p:nvSpPr>
          <p:spPr bwMode="auto">
            <a:xfrm>
              <a:off x="568994" y="2623083"/>
              <a:ext cx="4946435" cy="964214"/>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rgbClr val="000000">
                      <a:lumMod val="65000"/>
                      <a:lumOff val="35000"/>
                    </a:srgbClr>
                  </a:solidFill>
                  <a:cs typeface="Arial" charset="0"/>
                </a:rPr>
                <a:t>Evaluate </a:t>
              </a:r>
              <a:r>
                <a:rPr lang="en-US" dirty="0">
                  <a:solidFill>
                    <a:srgbClr val="000000">
                      <a:lumMod val="65000"/>
                      <a:lumOff val="35000"/>
                    </a:srgbClr>
                  </a:solidFill>
                  <a:cs typeface="Arial" charset="0"/>
                </a:rPr>
                <a:t>which applications are good migration candidates	</a:t>
              </a:r>
            </a:p>
          </p:txBody>
        </p:sp>
        <p:cxnSp>
          <p:nvCxnSpPr>
            <p:cNvPr id="21" name="Straight Connector 20"/>
            <p:cNvCxnSpPr/>
            <p:nvPr/>
          </p:nvCxnSpPr>
          <p:spPr>
            <a:xfrm flipH="1">
              <a:off x="568994" y="2580061"/>
              <a:ext cx="5523581"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68994" y="3630319"/>
              <a:ext cx="5523581"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68994" y="4713213"/>
              <a:ext cx="5523581"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auto">
            <a:xfrm>
              <a:off x="568994" y="4761913"/>
              <a:ext cx="5670013" cy="996850"/>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rgbClr val="000000">
                      <a:lumMod val="65000"/>
                      <a:lumOff val="35000"/>
                    </a:srgbClr>
                  </a:solidFill>
                  <a:cs typeface="Arial" charset="0"/>
                </a:rPr>
                <a:t>Expand </a:t>
              </a:r>
              <a:r>
                <a:rPr lang="en-US" dirty="0">
                  <a:solidFill>
                    <a:srgbClr val="000000">
                      <a:lumMod val="65000"/>
                      <a:lumOff val="35000"/>
                    </a:srgbClr>
                  </a:solidFill>
                  <a:cs typeface="Arial" charset="0"/>
                </a:rPr>
                <a:t>deployment</a:t>
              </a:r>
            </a:p>
          </p:txBody>
        </p:sp>
      </p:grpSp>
      <p:sp>
        <p:nvSpPr>
          <p:cNvPr id="16" name="Rectangle 15"/>
          <p:cNvSpPr/>
          <p:nvPr/>
        </p:nvSpPr>
        <p:spPr bwMode="auto">
          <a:xfrm>
            <a:off x="-287235" y="2767576"/>
            <a:ext cx="12714514" cy="1710533"/>
          </a:xfrm>
          <a:prstGeom prst="rect">
            <a:avLst/>
          </a:prstGeom>
          <a:solidFill>
            <a:schemeClr val="tx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Next Steps / CTA</a:t>
            </a:r>
            <a:endParaRPr lang="en-US" dirty="0"/>
          </a:p>
        </p:txBody>
      </p:sp>
      <p:sp>
        <p:nvSpPr>
          <p:cNvPr id="3" name="Slide Number Placeholder 2"/>
          <p:cNvSpPr>
            <a:spLocks noGrp="1"/>
          </p:cNvSpPr>
          <p:nvPr>
            <p:ph type="sldNum" sz="quarter" idx="4"/>
          </p:nvPr>
        </p:nvSpPr>
        <p:spPr/>
        <p:txBody>
          <a:bodyPr/>
          <a:lstStyle/>
          <a:p>
            <a:fld id="{113BA7D1-EE9A-0241-B0CB-67F65CFD4A8F}" type="slidenum">
              <a:rPr kern="0">
                <a:solidFill>
                  <a:srgbClr val="414141"/>
                </a:solidFill>
              </a:rPr>
              <a:pPr/>
              <a:t>30</a:t>
            </a:fld>
            <a:endParaRPr kern="0" dirty="0">
              <a:solidFill>
                <a:srgbClr val="414141"/>
              </a:solidFill>
            </a:endParaRPr>
          </a:p>
        </p:txBody>
      </p:sp>
      <p:sp>
        <p:nvSpPr>
          <p:cNvPr id="23" name="Rectangle 22"/>
          <p:cNvSpPr/>
          <p:nvPr/>
        </p:nvSpPr>
        <p:spPr bwMode="auto">
          <a:xfrm>
            <a:off x="0" y="3114513"/>
            <a:ext cx="12192000" cy="99165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sz="2400" dirty="0" smtClean="0">
                <a:solidFill>
                  <a:srgbClr val="6B359D"/>
                </a:solidFill>
                <a:cs typeface="Arial" charset="0"/>
              </a:rPr>
              <a:t>Understand </a:t>
            </a:r>
            <a:r>
              <a:rPr lang="en-US" sz="2400" dirty="0">
                <a:solidFill>
                  <a:srgbClr val="6B359D"/>
                </a:solidFill>
                <a:cs typeface="Arial" charset="0"/>
              </a:rPr>
              <a:t>your business drivers, </a:t>
            </a:r>
            <a:r>
              <a:rPr lang="en-US" sz="2400" dirty="0" smtClean="0">
                <a:solidFill>
                  <a:srgbClr val="000000">
                    <a:lumMod val="65000"/>
                    <a:lumOff val="35000"/>
                  </a:srgbClr>
                </a:solidFill>
                <a:cs typeface="Arial" charset="0"/>
              </a:rPr>
              <a:t>determine </a:t>
            </a:r>
            <a:r>
              <a:rPr lang="en-US" sz="2400" dirty="0">
                <a:solidFill>
                  <a:srgbClr val="000000">
                    <a:lumMod val="65000"/>
                    <a:lumOff val="35000"/>
                  </a:srgbClr>
                </a:solidFill>
                <a:cs typeface="Arial" charset="0"/>
              </a:rPr>
              <a:t>which model makes the </a:t>
            </a:r>
            <a:r>
              <a:rPr lang="en-US" sz="2400" dirty="0" smtClean="0">
                <a:solidFill>
                  <a:srgbClr val="000000">
                    <a:lumMod val="65000"/>
                    <a:lumOff val="35000"/>
                  </a:srgbClr>
                </a:solidFill>
                <a:cs typeface="Arial" charset="0"/>
              </a:rPr>
              <a:t>most sense</a:t>
            </a:r>
            <a:endParaRPr lang="en-US" sz="2400" dirty="0">
              <a:solidFill>
                <a:srgbClr val="000000">
                  <a:lumMod val="65000"/>
                  <a:lumOff val="35000"/>
                </a:srgbClr>
              </a:solidFill>
              <a:cs typeface="Arial" charset="0"/>
            </a:endParaRPr>
          </a:p>
        </p:txBody>
      </p:sp>
      <p:sp>
        <p:nvSpPr>
          <p:cNvPr id="25" name="Rectangle 24"/>
          <p:cNvSpPr/>
          <p:nvPr/>
        </p:nvSpPr>
        <p:spPr bwMode="auto">
          <a:xfrm>
            <a:off x="0" y="3114513"/>
            <a:ext cx="12192000" cy="996850"/>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sz="2400" dirty="0" smtClean="0">
                <a:solidFill>
                  <a:srgbClr val="00A1E0"/>
                </a:solidFill>
                <a:cs typeface="Arial" charset="0"/>
              </a:rPr>
              <a:t>Do a POC </a:t>
            </a:r>
            <a:r>
              <a:rPr lang="en-US" sz="2400" dirty="0" smtClean="0">
                <a:solidFill>
                  <a:srgbClr val="000000">
                    <a:lumMod val="65000"/>
                    <a:lumOff val="35000"/>
                  </a:srgbClr>
                </a:solidFill>
                <a:cs typeface="Arial" charset="0"/>
              </a:rPr>
              <a:t>and determine costs</a:t>
            </a:r>
            <a:endParaRPr lang="en-US" sz="2400" dirty="0">
              <a:solidFill>
                <a:srgbClr val="000000">
                  <a:lumMod val="65000"/>
                  <a:lumOff val="35000"/>
                </a:srgbClr>
              </a:solidFill>
              <a:cs typeface="Arial" charset="0"/>
            </a:endParaRPr>
          </a:p>
        </p:txBody>
      </p:sp>
      <p:sp>
        <p:nvSpPr>
          <p:cNvPr id="26" name="Rectangle 25"/>
          <p:cNvSpPr/>
          <p:nvPr/>
        </p:nvSpPr>
        <p:spPr bwMode="auto">
          <a:xfrm>
            <a:off x="0" y="3145597"/>
            <a:ext cx="12192000" cy="964214"/>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sz="2400" dirty="0" smtClean="0">
                <a:solidFill>
                  <a:srgbClr val="F1910D"/>
                </a:solidFill>
                <a:cs typeface="Arial" charset="0"/>
              </a:rPr>
              <a:t>Evaluate </a:t>
            </a:r>
            <a:r>
              <a:rPr lang="en-US" sz="2400" dirty="0" smtClean="0">
                <a:solidFill>
                  <a:srgbClr val="000000">
                    <a:lumMod val="65000"/>
                    <a:lumOff val="35000"/>
                  </a:srgbClr>
                </a:solidFill>
                <a:cs typeface="Arial" charset="0"/>
              </a:rPr>
              <a:t>which </a:t>
            </a:r>
            <a:r>
              <a:rPr lang="en-US" sz="2400" dirty="0">
                <a:solidFill>
                  <a:srgbClr val="000000">
                    <a:lumMod val="65000"/>
                    <a:lumOff val="35000"/>
                  </a:srgbClr>
                </a:solidFill>
                <a:cs typeface="Arial" charset="0"/>
              </a:rPr>
              <a:t>applications are good migration candidates</a:t>
            </a:r>
          </a:p>
        </p:txBody>
      </p:sp>
      <p:sp>
        <p:nvSpPr>
          <p:cNvPr id="27" name="Rectangle 26"/>
          <p:cNvSpPr/>
          <p:nvPr/>
        </p:nvSpPr>
        <p:spPr bwMode="auto">
          <a:xfrm>
            <a:off x="0" y="3114513"/>
            <a:ext cx="12192000" cy="996850"/>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sz="2400" dirty="0" smtClean="0">
                <a:solidFill>
                  <a:srgbClr val="B5BE00"/>
                </a:solidFill>
                <a:cs typeface="Arial" charset="0"/>
              </a:rPr>
              <a:t>Expand</a:t>
            </a:r>
            <a:r>
              <a:rPr lang="en-US" sz="2400" dirty="0" smtClean="0">
                <a:solidFill>
                  <a:srgbClr val="00A1E0"/>
                </a:solidFill>
                <a:cs typeface="Arial" charset="0"/>
              </a:rPr>
              <a:t> </a:t>
            </a:r>
            <a:r>
              <a:rPr lang="en-US" sz="2400" dirty="0" smtClean="0">
                <a:solidFill>
                  <a:srgbClr val="595959"/>
                </a:solidFill>
                <a:cs typeface="Arial" charset="0"/>
              </a:rPr>
              <a:t>deployment</a:t>
            </a:r>
            <a:endParaRPr lang="en-US" sz="2400" dirty="0">
              <a:solidFill>
                <a:srgbClr val="595959"/>
              </a:solidFill>
              <a:cs typeface="Arial" charset="0"/>
            </a:endParaRPr>
          </a:p>
        </p:txBody>
      </p:sp>
    </p:spTree>
    <p:extLst>
      <p:ext uri="{BB962C8B-B14F-4D97-AF65-F5344CB8AC3E}">
        <p14:creationId xmlns:p14="http://schemas.microsoft.com/office/powerpoint/2010/main" val="773365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decel="8000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0-#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par>
                          <p:cTn id="18" fill="hold">
                            <p:stCondLst>
                              <p:cond delay="500"/>
                            </p:stCondLst>
                            <p:childTnLst>
                              <p:par>
                                <p:cTn id="19" presetID="2" presetClass="entr" presetSubtype="8" decel="6000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0-#ppt_w/2"/>
                                          </p:val>
                                        </p:tav>
                                        <p:tav tm="100000">
                                          <p:val>
                                            <p:strVal val="#ppt_x"/>
                                          </p:val>
                                        </p:tav>
                                      </p:tavLst>
                                    </p:anim>
                                    <p:anim calcmode="lin" valueType="num">
                                      <p:cBhvr additive="base">
                                        <p:cTn id="2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500"/>
                            </p:stCondLst>
                            <p:childTnLst>
                              <p:par>
                                <p:cTn id="29" presetID="2" presetClass="entr" presetSubtype="8" decel="8000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1000" fill="hold"/>
                                        <p:tgtEl>
                                          <p:spTgt spid="25"/>
                                        </p:tgtEl>
                                        <p:attrNameLst>
                                          <p:attrName>ppt_x</p:attrName>
                                        </p:attrNameLst>
                                      </p:cBhvr>
                                      <p:tavLst>
                                        <p:tav tm="0">
                                          <p:val>
                                            <p:strVal val="0-#ppt_w/2"/>
                                          </p:val>
                                        </p:tav>
                                        <p:tav tm="100000">
                                          <p:val>
                                            <p:strVal val="#ppt_x"/>
                                          </p:val>
                                        </p:tav>
                                      </p:tavLst>
                                    </p:anim>
                                    <p:anim calcmode="lin" valueType="num">
                                      <p:cBhvr additive="base">
                                        <p:cTn id="3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par>
                          <p:cTn id="38" fill="hold">
                            <p:stCondLst>
                              <p:cond delay="500"/>
                            </p:stCondLst>
                            <p:childTnLst>
                              <p:par>
                                <p:cTn id="39" presetID="2" presetClass="entr" presetSubtype="8" decel="8000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1000" fill="hold"/>
                                        <p:tgtEl>
                                          <p:spTgt spid="27"/>
                                        </p:tgtEl>
                                        <p:attrNameLst>
                                          <p:attrName>ppt_x</p:attrName>
                                        </p:attrNameLst>
                                      </p:cBhvr>
                                      <p:tavLst>
                                        <p:tav tm="0">
                                          <p:val>
                                            <p:strVal val="0-#ppt_w/2"/>
                                          </p:val>
                                        </p:tav>
                                        <p:tav tm="100000">
                                          <p:val>
                                            <p:strVal val="#ppt_x"/>
                                          </p:val>
                                        </p:tav>
                                      </p:tavLst>
                                    </p:anim>
                                    <p:anim calcmode="lin" valueType="num">
                                      <p:cBhvr additive="base">
                                        <p:cTn id="4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23" grpId="0"/>
      <p:bldP spid="23" grpId="1"/>
      <p:bldP spid="25" grpId="0"/>
      <p:bldP spid="25" grpId="1"/>
      <p:bldP spid="26" grpId="0"/>
      <p:bldP spid="26" grpId="1"/>
      <p:bldP spid="27" grpId="0"/>
      <p:bldP spid="2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More</a:t>
            </a:r>
            <a:endParaRPr lang="en-US" dirty="0"/>
          </a:p>
        </p:txBody>
      </p:sp>
      <p:sp>
        <p:nvSpPr>
          <p:cNvPr id="3" name="Slide Number Placeholder 2"/>
          <p:cNvSpPr>
            <a:spLocks noGrp="1"/>
          </p:cNvSpPr>
          <p:nvPr>
            <p:ph type="sldNum" sz="quarter" idx="4"/>
          </p:nvPr>
        </p:nvSpPr>
        <p:spPr/>
        <p:txBody>
          <a:bodyPr/>
          <a:lstStyle/>
          <a:p>
            <a:fld id="{113BA7D1-EE9A-0241-B0CB-67F65CFD4A8F}" type="slidenum">
              <a:rPr lang="en-US" kern="0" smtClean="0">
                <a:solidFill>
                  <a:srgbClr val="414141"/>
                </a:solidFill>
              </a:rPr>
              <a:pPr/>
              <a:t>31</a:t>
            </a:fld>
            <a:endParaRPr lang="en-US" kern="0" dirty="0">
              <a:solidFill>
                <a:srgbClr val="414141"/>
              </a:solidFill>
            </a:endParaRPr>
          </a:p>
        </p:txBody>
      </p:sp>
      <p:cxnSp>
        <p:nvCxnSpPr>
          <p:cNvPr id="12" name="Straight Connector 11"/>
          <p:cNvCxnSpPr/>
          <p:nvPr/>
        </p:nvCxnSpPr>
        <p:spPr>
          <a:xfrm flipV="1">
            <a:off x="6118125" y="1608538"/>
            <a:ext cx="0" cy="4206636"/>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3737" y="1608538"/>
            <a:ext cx="5340613" cy="4103896"/>
          </a:xfrm>
          <a:prstGeom prst="rect">
            <a:avLst/>
          </a:prstGeom>
          <a:noFill/>
        </p:spPr>
        <p:txBody>
          <a:bodyPr wrap="square" rtlCol="0" anchor="t">
            <a:noAutofit/>
          </a:bodyPr>
          <a:lstStyle/>
          <a:p>
            <a:pPr>
              <a:spcBef>
                <a:spcPts val="600"/>
              </a:spcBef>
            </a:pPr>
            <a:r>
              <a:rPr lang="en-US" dirty="0" smtClean="0">
                <a:solidFill>
                  <a:schemeClr val="accent1"/>
                </a:solidFill>
              </a:rPr>
              <a:t>Resources</a:t>
            </a:r>
          </a:p>
          <a:p>
            <a:pPr>
              <a:spcBef>
                <a:spcPts val="600"/>
              </a:spcBef>
            </a:pPr>
            <a:r>
              <a:rPr lang="en-US" sz="1600" dirty="0" smtClean="0">
                <a:solidFill>
                  <a:schemeClr val="bg1">
                    <a:lumMod val="65000"/>
                    <a:lumOff val="35000"/>
                  </a:schemeClr>
                </a:solidFill>
              </a:rPr>
              <a:t>Citrix </a:t>
            </a:r>
            <a:r>
              <a:rPr lang="en-US" sz="1600" dirty="0">
                <a:solidFill>
                  <a:schemeClr val="bg1">
                    <a:lumMod val="65000"/>
                    <a:lumOff val="35000"/>
                  </a:schemeClr>
                </a:solidFill>
              </a:rPr>
              <a:t>and Azure</a:t>
            </a:r>
          </a:p>
          <a:p>
            <a:pPr>
              <a:spcBef>
                <a:spcPts val="300"/>
              </a:spcBef>
            </a:pPr>
            <a:r>
              <a:rPr lang="en-US" sz="1400" dirty="0">
                <a:solidFill>
                  <a:schemeClr val="tx1">
                    <a:lumMod val="75000"/>
                  </a:schemeClr>
                </a:solidFill>
                <a:hlinkClick r:id="rId3"/>
              </a:rPr>
              <a:t>Citrix powered apps and desktops from the Windows Azure </a:t>
            </a:r>
            <a:r>
              <a:rPr lang="en-US" sz="1400" dirty="0" smtClean="0">
                <a:solidFill>
                  <a:schemeClr val="tx1">
                    <a:lumMod val="75000"/>
                  </a:schemeClr>
                </a:solidFill>
                <a:hlinkClick r:id="rId3"/>
              </a:rPr>
              <a:t>Cloud</a:t>
            </a:r>
            <a:endParaRPr lang="en-US" dirty="0" smtClean="0">
              <a:solidFill>
                <a:schemeClr val="tx1">
                  <a:lumMod val="75000"/>
                </a:schemeClr>
              </a:solidFill>
            </a:endParaRPr>
          </a:p>
          <a:p>
            <a:pPr>
              <a:spcBef>
                <a:spcPts val="1200"/>
              </a:spcBef>
            </a:pPr>
            <a:r>
              <a:rPr lang="en-US" sz="1600" dirty="0" smtClean="0">
                <a:solidFill>
                  <a:schemeClr val="bg1">
                    <a:lumMod val="65000"/>
                    <a:lumOff val="35000"/>
                  </a:schemeClr>
                </a:solidFill>
              </a:rPr>
              <a:t>Citrix </a:t>
            </a:r>
            <a:r>
              <a:rPr lang="en-US" sz="1600" dirty="0">
                <a:solidFill>
                  <a:schemeClr val="bg1">
                    <a:lumMod val="65000"/>
                    <a:lumOff val="35000"/>
                  </a:schemeClr>
                </a:solidFill>
              </a:rPr>
              <a:t>ShareFile on Microsoft Azure</a:t>
            </a:r>
          </a:p>
          <a:p>
            <a:pPr>
              <a:spcBef>
                <a:spcPts val="300"/>
              </a:spcBef>
            </a:pPr>
            <a:r>
              <a:rPr lang="en-US" sz="1400" dirty="0">
                <a:solidFill>
                  <a:schemeClr val="tx1">
                    <a:lumMod val="75000"/>
                  </a:schemeClr>
                </a:solidFill>
                <a:hlinkClick r:id="rId4"/>
              </a:rPr>
              <a:t>Mobilize enterprise data with Citrix ShareFile on Microsoft </a:t>
            </a:r>
            <a:r>
              <a:rPr lang="en-US" sz="1400" dirty="0" smtClean="0">
                <a:solidFill>
                  <a:schemeClr val="tx1">
                    <a:lumMod val="75000"/>
                  </a:schemeClr>
                </a:solidFill>
                <a:hlinkClick r:id="rId4"/>
              </a:rPr>
              <a:t>Azure</a:t>
            </a:r>
            <a:endParaRPr lang="en-US" dirty="0">
              <a:solidFill>
                <a:schemeClr val="tx1">
                  <a:lumMod val="75000"/>
                </a:schemeClr>
              </a:solidFill>
            </a:endParaRPr>
          </a:p>
          <a:p>
            <a:pPr>
              <a:spcBef>
                <a:spcPts val="1200"/>
              </a:spcBef>
            </a:pPr>
            <a:r>
              <a:rPr lang="en-US" sz="1600" dirty="0">
                <a:solidFill>
                  <a:schemeClr val="bg1">
                    <a:lumMod val="65000"/>
                    <a:lumOff val="35000"/>
                  </a:schemeClr>
                </a:solidFill>
              </a:rPr>
              <a:t>XenApp on Azure</a:t>
            </a:r>
          </a:p>
          <a:p>
            <a:pPr>
              <a:spcBef>
                <a:spcPts val="300"/>
              </a:spcBef>
            </a:pPr>
            <a:r>
              <a:rPr lang="en-US" sz="1400" dirty="0">
                <a:solidFill>
                  <a:schemeClr val="tx1">
                    <a:lumMod val="75000"/>
                  </a:schemeClr>
                </a:solidFill>
                <a:hlinkClick r:id="rId5"/>
              </a:rPr>
              <a:t>Deploying XenApp on Microsoft Azure </a:t>
            </a:r>
            <a:r>
              <a:rPr lang="en-US" sz="1400" dirty="0" smtClean="0">
                <a:solidFill>
                  <a:schemeClr val="tx1">
                    <a:lumMod val="75000"/>
                  </a:schemeClr>
                </a:solidFill>
                <a:hlinkClick r:id="rId5"/>
              </a:rPr>
              <a:t>cloud</a:t>
            </a:r>
            <a:endParaRPr lang="en-US" dirty="0">
              <a:solidFill>
                <a:schemeClr val="tx1">
                  <a:lumMod val="75000"/>
                </a:schemeClr>
              </a:solidFill>
            </a:endParaRPr>
          </a:p>
          <a:p>
            <a:pPr>
              <a:spcBef>
                <a:spcPts val="1200"/>
              </a:spcBef>
            </a:pPr>
            <a:r>
              <a:rPr lang="en-US" sz="1600" dirty="0">
                <a:solidFill>
                  <a:schemeClr val="bg1">
                    <a:lumMod val="65000"/>
                    <a:lumOff val="35000"/>
                  </a:schemeClr>
                </a:solidFill>
              </a:rPr>
              <a:t>NetScaler on Microsoft Azure</a:t>
            </a:r>
          </a:p>
          <a:p>
            <a:pPr>
              <a:spcBef>
                <a:spcPts val="300"/>
              </a:spcBef>
            </a:pPr>
            <a:r>
              <a:rPr lang="en-US" sz="1400" dirty="0">
                <a:solidFill>
                  <a:schemeClr val="tx1">
                    <a:lumMod val="75000"/>
                  </a:schemeClr>
                </a:solidFill>
                <a:hlinkClick r:id="rId6"/>
              </a:rPr>
              <a:t>Lights up applications in the </a:t>
            </a:r>
            <a:r>
              <a:rPr lang="en-US" sz="1400" dirty="0" smtClean="0">
                <a:solidFill>
                  <a:schemeClr val="tx1">
                    <a:lumMod val="75000"/>
                  </a:schemeClr>
                </a:solidFill>
                <a:hlinkClick r:id="rId6"/>
              </a:rPr>
              <a:t>cloud</a:t>
            </a:r>
            <a:endParaRPr lang="en-US" sz="1400" dirty="0" smtClean="0">
              <a:solidFill>
                <a:schemeClr val="tx1">
                  <a:lumMod val="75000"/>
                </a:schemeClr>
              </a:solidFill>
            </a:endParaRPr>
          </a:p>
          <a:p>
            <a:pPr>
              <a:spcBef>
                <a:spcPts val="1200"/>
              </a:spcBef>
            </a:pPr>
            <a:r>
              <a:rPr lang="en-US" sz="1600" dirty="0" smtClean="0">
                <a:solidFill>
                  <a:schemeClr val="bg1">
                    <a:lumMod val="65000"/>
                    <a:lumOff val="35000"/>
                  </a:schemeClr>
                </a:solidFill>
              </a:rPr>
              <a:t>Citrix on Azure Cost Calculator</a:t>
            </a:r>
            <a:endParaRPr lang="en-US" sz="1600" dirty="0">
              <a:solidFill>
                <a:schemeClr val="bg1">
                  <a:lumMod val="65000"/>
                  <a:lumOff val="35000"/>
                </a:schemeClr>
              </a:solidFill>
            </a:endParaRPr>
          </a:p>
          <a:p>
            <a:pPr>
              <a:spcBef>
                <a:spcPts val="300"/>
              </a:spcBef>
            </a:pPr>
            <a:r>
              <a:rPr lang="en-US" sz="1400" dirty="0" smtClean="0">
                <a:solidFill>
                  <a:schemeClr val="tx1">
                    <a:lumMod val="75000"/>
                  </a:schemeClr>
                </a:solidFill>
                <a:hlinkClick r:id="rId7"/>
              </a:rPr>
              <a:t>Calculating the cost and subscription of deploying Citrix on Azure</a:t>
            </a:r>
            <a:endParaRPr lang="en-US" sz="1400" dirty="0" smtClean="0">
              <a:solidFill>
                <a:schemeClr val="tx1">
                  <a:lumMod val="75000"/>
                </a:schemeClr>
              </a:solidFill>
            </a:endParaRPr>
          </a:p>
          <a:p>
            <a:pPr>
              <a:spcBef>
                <a:spcPts val="300"/>
              </a:spcBef>
            </a:pPr>
            <a:endParaRPr lang="en-US" sz="1400" dirty="0">
              <a:solidFill>
                <a:schemeClr val="tx1">
                  <a:lumMod val="75000"/>
                </a:schemeClr>
              </a:solidFill>
            </a:endParaRPr>
          </a:p>
          <a:p>
            <a:pPr>
              <a:spcBef>
                <a:spcPts val="300"/>
              </a:spcBef>
            </a:pPr>
            <a:endParaRPr lang="en-US" sz="1400" dirty="0">
              <a:solidFill>
                <a:schemeClr val="tx1">
                  <a:lumMod val="75000"/>
                </a:schemeClr>
              </a:solidFill>
            </a:endParaRPr>
          </a:p>
        </p:txBody>
      </p:sp>
      <p:sp>
        <p:nvSpPr>
          <p:cNvPr id="17" name="TextBox 16"/>
          <p:cNvSpPr txBox="1"/>
          <p:nvPr/>
        </p:nvSpPr>
        <p:spPr>
          <a:xfrm>
            <a:off x="6451899" y="1608538"/>
            <a:ext cx="5445575" cy="2244272"/>
          </a:xfrm>
          <a:prstGeom prst="rect">
            <a:avLst/>
          </a:prstGeom>
          <a:noFill/>
        </p:spPr>
        <p:txBody>
          <a:bodyPr wrap="square" rtlCol="0" anchor="t">
            <a:noAutofit/>
          </a:bodyPr>
          <a:lstStyle/>
          <a:p>
            <a:pPr>
              <a:spcBef>
                <a:spcPts val="600"/>
              </a:spcBef>
            </a:pPr>
            <a:r>
              <a:rPr lang="en-US" dirty="0" smtClean="0">
                <a:solidFill>
                  <a:schemeClr val="accent1"/>
                </a:solidFill>
              </a:rPr>
              <a:t>Watch</a:t>
            </a:r>
          </a:p>
          <a:p>
            <a:pPr>
              <a:spcBef>
                <a:spcPts val="600"/>
              </a:spcBef>
            </a:pPr>
            <a:r>
              <a:rPr lang="en-US" sz="1600" dirty="0">
                <a:solidFill>
                  <a:schemeClr val="bg1">
                    <a:lumMod val="65000"/>
                    <a:lumOff val="35000"/>
                  </a:schemeClr>
                </a:solidFill>
              </a:rPr>
              <a:t>Microsoft and Citrix</a:t>
            </a:r>
            <a:endParaRPr lang="en-US" sz="1600" dirty="0">
              <a:solidFill>
                <a:schemeClr val="bg1">
                  <a:lumMod val="65000"/>
                  <a:lumOff val="35000"/>
                </a:schemeClr>
              </a:solidFill>
              <a:hlinkClick r:id="rId6"/>
            </a:endParaRPr>
          </a:p>
          <a:p>
            <a:pPr>
              <a:spcBef>
                <a:spcPts val="300"/>
              </a:spcBef>
            </a:pPr>
            <a:r>
              <a:rPr lang="en-US" sz="1400" dirty="0">
                <a:solidFill>
                  <a:schemeClr val="tx1">
                    <a:lumMod val="75000"/>
                  </a:schemeClr>
                </a:solidFill>
                <a:hlinkClick r:id="rId8"/>
              </a:rPr>
              <a:t>Better Together Story</a:t>
            </a:r>
            <a:endParaRPr lang="en-US" sz="1400" dirty="0">
              <a:solidFill>
                <a:schemeClr val="tx1">
                  <a:lumMod val="75000"/>
                </a:schemeClr>
              </a:solidFill>
            </a:endParaRPr>
          </a:p>
          <a:p>
            <a:pPr>
              <a:spcBef>
                <a:spcPts val="1200"/>
              </a:spcBef>
            </a:pPr>
            <a:r>
              <a:rPr lang="en-US" sz="1600" dirty="0">
                <a:solidFill>
                  <a:schemeClr val="bg1">
                    <a:lumMod val="65000"/>
                    <a:lumOff val="35000"/>
                  </a:schemeClr>
                </a:solidFill>
              </a:rPr>
              <a:t>Extending Microsoft Azure through Citrix </a:t>
            </a:r>
          </a:p>
          <a:p>
            <a:pPr>
              <a:spcBef>
                <a:spcPts val="300"/>
              </a:spcBef>
            </a:pPr>
            <a:r>
              <a:rPr lang="en-US" sz="1400" dirty="0">
                <a:solidFill>
                  <a:schemeClr val="tx1">
                    <a:lumMod val="75000"/>
                  </a:schemeClr>
                </a:solidFill>
                <a:hlinkClick r:id="rId9"/>
              </a:rPr>
              <a:t>Does it work?</a:t>
            </a:r>
            <a:endParaRPr lang="en-US" sz="1400" dirty="0">
              <a:solidFill>
                <a:schemeClr val="tx1">
                  <a:lumMod val="75000"/>
                </a:schemeClr>
              </a:solidFill>
            </a:endParaRPr>
          </a:p>
          <a:p>
            <a:pPr>
              <a:spcBef>
                <a:spcPts val="1200"/>
              </a:spcBef>
            </a:pPr>
            <a:r>
              <a:rPr lang="en-US" sz="1600" dirty="0">
                <a:solidFill>
                  <a:schemeClr val="bg1">
                    <a:lumMod val="65000"/>
                    <a:lumOff val="35000"/>
                  </a:schemeClr>
                </a:solidFill>
              </a:rPr>
              <a:t>ShareFile on Azure</a:t>
            </a:r>
          </a:p>
          <a:p>
            <a:pPr>
              <a:spcBef>
                <a:spcPts val="300"/>
              </a:spcBef>
            </a:pPr>
            <a:r>
              <a:rPr lang="en-US" sz="1400" dirty="0">
                <a:solidFill>
                  <a:schemeClr val="tx1">
                    <a:lumMod val="75000"/>
                  </a:schemeClr>
                </a:solidFill>
                <a:hlinkClick r:id="rId10"/>
              </a:rPr>
              <a:t>Mobilizing enterprise data with Citrix ShareFile and Microsoft Azure</a:t>
            </a:r>
            <a:endParaRPr lang="en-US" sz="1400" dirty="0">
              <a:solidFill>
                <a:schemeClr val="tx1">
                  <a:lumMod val="75000"/>
                </a:schemeClr>
              </a:solidFill>
            </a:endParaRPr>
          </a:p>
        </p:txBody>
      </p:sp>
      <p:sp>
        <p:nvSpPr>
          <p:cNvPr id="19" name="TextBox 18"/>
          <p:cNvSpPr txBox="1"/>
          <p:nvPr/>
        </p:nvSpPr>
        <p:spPr>
          <a:xfrm>
            <a:off x="6447460" y="4135978"/>
            <a:ext cx="5340613" cy="1586726"/>
          </a:xfrm>
          <a:prstGeom prst="rect">
            <a:avLst/>
          </a:prstGeom>
          <a:noFill/>
        </p:spPr>
        <p:txBody>
          <a:bodyPr wrap="square" rtlCol="0" anchor="t">
            <a:noAutofit/>
          </a:bodyPr>
          <a:lstStyle/>
          <a:p>
            <a:pPr>
              <a:spcBef>
                <a:spcPts val="600"/>
              </a:spcBef>
            </a:pPr>
            <a:r>
              <a:rPr lang="en-US" dirty="0" smtClean="0">
                <a:solidFill>
                  <a:schemeClr val="accent1"/>
                </a:solidFill>
              </a:rPr>
              <a:t>Getting Started</a:t>
            </a:r>
          </a:p>
          <a:p>
            <a:pPr>
              <a:spcBef>
                <a:spcPts val="600"/>
              </a:spcBef>
            </a:pPr>
            <a:r>
              <a:rPr lang="en-US" sz="1600" dirty="0">
                <a:solidFill>
                  <a:schemeClr val="bg1">
                    <a:lumMod val="65000"/>
                    <a:lumOff val="35000"/>
                  </a:schemeClr>
                </a:solidFill>
              </a:rPr>
              <a:t>NetScaler VPX on Azure Marketplace</a:t>
            </a:r>
          </a:p>
          <a:p>
            <a:pPr>
              <a:spcBef>
                <a:spcPts val="300"/>
              </a:spcBef>
            </a:pPr>
            <a:r>
              <a:rPr lang="en-US" sz="1400" dirty="0">
                <a:solidFill>
                  <a:schemeClr val="tx1">
                    <a:lumMod val="75000"/>
                  </a:schemeClr>
                </a:solidFill>
                <a:hlinkClick r:id="rId11"/>
              </a:rPr>
              <a:t>NetScaler - Azure Marketplace</a:t>
            </a:r>
            <a:endParaRPr lang="en-US" sz="1400" dirty="0">
              <a:solidFill>
                <a:schemeClr val="tx1">
                  <a:lumMod val="75000"/>
                </a:schemeClr>
              </a:solidFill>
            </a:endParaRPr>
          </a:p>
          <a:p>
            <a:endParaRPr lang="en-US" sz="1050" dirty="0">
              <a:solidFill>
                <a:schemeClr val="tx1">
                  <a:lumMod val="75000"/>
                </a:schemeClr>
              </a:solidFill>
            </a:endParaRPr>
          </a:p>
          <a:p>
            <a:pPr>
              <a:spcBef>
                <a:spcPts val="300"/>
              </a:spcBef>
            </a:pPr>
            <a:r>
              <a:rPr lang="en-US" sz="1600" dirty="0">
                <a:solidFill>
                  <a:schemeClr val="bg1">
                    <a:lumMod val="65000"/>
                    <a:lumOff val="35000"/>
                  </a:schemeClr>
                </a:solidFill>
              </a:rPr>
              <a:t>ShareFile </a:t>
            </a:r>
            <a:r>
              <a:rPr lang="en-US" sz="1600" dirty="0" err="1">
                <a:solidFill>
                  <a:schemeClr val="bg1">
                    <a:lumMod val="65000"/>
                    <a:lumOff val="35000"/>
                  </a:schemeClr>
                </a:solidFill>
              </a:rPr>
              <a:t>StorageZones</a:t>
            </a:r>
            <a:r>
              <a:rPr lang="en-US" sz="1600" dirty="0">
                <a:solidFill>
                  <a:schemeClr val="bg1">
                    <a:lumMod val="65000"/>
                    <a:lumOff val="35000"/>
                  </a:schemeClr>
                </a:solidFill>
              </a:rPr>
              <a:t> on Azure Marketplace</a:t>
            </a:r>
            <a:endParaRPr lang="en-US" sz="1400" dirty="0">
              <a:solidFill>
                <a:schemeClr val="tx1">
                  <a:lumMod val="75000"/>
                </a:schemeClr>
              </a:solidFill>
            </a:endParaRPr>
          </a:p>
          <a:p>
            <a:pPr>
              <a:spcBef>
                <a:spcPts val="300"/>
              </a:spcBef>
            </a:pPr>
            <a:r>
              <a:rPr lang="en-US" sz="1400" dirty="0">
                <a:solidFill>
                  <a:schemeClr val="tx1">
                    <a:lumMod val="75000"/>
                  </a:schemeClr>
                </a:solidFill>
                <a:hlinkClick r:id="rId12"/>
              </a:rPr>
              <a:t>ShareFile - Azure Marketplace</a:t>
            </a:r>
            <a:endParaRPr lang="en-US" sz="1400" dirty="0">
              <a:solidFill>
                <a:schemeClr val="tx1">
                  <a:lumMod val="75000"/>
                </a:schemeClr>
              </a:solidFill>
            </a:endParaRPr>
          </a:p>
        </p:txBody>
      </p:sp>
    </p:spTree>
    <p:extLst>
      <p:ext uri="{BB962C8B-B14F-4D97-AF65-F5344CB8AC3E}">
        <p14:creationId xmlns:p14="http://schemas.microsoft.com/office/powerpoint/2010/main" val="343679337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448173" y="78828"/>
            <a:ext cx="11339900" cy="985840"/>
          </a:xfrm>
        </p:spPr>
        <p:txBody>
          <a:bodyPr/>
          <a:lstStyle/>
          <a:p>
            <a:r>
              <a:rPr lang="en-US" dirty="0" smtClean="0"/>
              <a:t>Cloud Adoption is Booming</a:t>
            </a:r>
            <a:endParaRPr lang="en-US" dirty="0"/>
          </a:p>
        </p:txBody>
      </p:sp>
      <p:sp>
        <p:nvSpPr>
          <p:cNvPr id="60" name="Slide Number Placeholder 2"/>
          <p:cNvSpPr>
            <a:spLocks noGrp="1"/>
          </p:cNvSpPr>
          <p:nvPr>
            <p:ph type="sldNum" sz="quarter" idx="4"/>
          </p:nvPr>
        </p:nvSpPr>
        <p:spPr>
          <a:xfrm>
            <a:off x="158386" y="6586591"/>
            <a:ext cx="410608" cy="215444"/>
          </a:xfrm>
        </p:spPr>
        <p:txBody>
          <a:bodyPr/>
          <a:lstStyle/>
          <a:p>
            <a:fld id="{113BA7D1-EE9A-0241-B0CB-67F65CFD4A8F}" type="slidenum">
              <a:rPr lang="en-US" kern="0" smtClean="0">
                <a:solidFill>
                  <a:srgbClr val="414141"/>
                </a:solidFill>
              </a:rPr>
              <a:pPr/>
              <a:t>4</a:t>
            </a:fld>
            <a:endParaRPr lang="en-US" kern="0" dirty="0">
              <a:solidFill>
                <a:srgbClr val="414141"/>
              </a:solidFill>
            </a:endParaRPr>
          </a:p>
        </p:txBody>
      </p:sp>
      <p:sp>
        <p:nvSpPr>
          <p:cNvPr id="61" name="TextBox 60"/>
          <p:cNvSpPr txBox="1"/>
          <p:nvPr/>
        </p:nvSpPr>
        <p:spPr>
          <a:xfrm>
            <a:off x="158386" y="6154663"/>
            <a:ext cx="7303632" cy="215444"/>
          </a:xfrm>
          <a:prstGeom prst="rect">
            <a:avLst/>
          </a:prstGeom>
          <a:noFill/>
        </p:spPr>
        <p:txBody>
          <a:bodyPr wrap="square" rtlCol="0">
            <a:spAutoFit/>
          </a:bodyPr>
          <a:lstStyle/>
          <a:p>
            <a:r>
              <a:rPr lang="en-US" sz="800" dirty="0" smtClean="0">
                <a:solidFill>
                  <a:schemeClr val="tx1">
                    <a:lumMod val="75000"/>
                  </a:schemeClr>
                </a:solidFill>
              </a:rPr>
              <a:t>* Computerworld 2015 </a:t>
            </a:r>
          </a:p>
        </p:txBody>
      </p:sp>
      <p:sp>
        <p:nvSpPr>
          <p:cNvPr id="65" name="TextBox 64"/>
          <p:cNvSpPr txBox="1"/>
          <p:nvPr/>
        </p:nvSpPr>
        <p:spPr>
          <a:xfrm>
            <a:off x="506979" y="4589412"/>
            <a:ext cx="3527537" cy="1457010"/>
          </a:xfrm>
          <a:prstGeom prst="rect">
            <a:avLst/>
          </a:prstGeom>
          <a:noFill/>
        </p:spPr>
        <p:txBody>
          <a:bodyPr wrap="square" rtlCol="0" anchor="t">
            <a:noAutofit/>
          </a:bodyPr>
          <a:lstStyle/>
          <a:p>
            <a:r>
              <a:rPr lang="en-US" sz="1400" dirty="0">
                <a:solidFill>
                  <a:schemeClr val="bg1">
                    <a:lumMod val="65000"/>
                    <a:lumOff val="35000"/>
                  </a:schemeClr>
                </a:solidFill>
                <a:latin typeface="+mj-lt"/>
              </a:rPr>
              <a:t>By 2016, there will be an 11% shift of IT budget away from traditional </a:t>
            </a:r>
            <a:r>
              <a:rPr lang="en-US" sz="1400" dirty="0" smtClean="0">
                <a:solidFill>
                  <a:schemeClr val="bg1">
                    <a:lumMod val="65000"/>
                    <a:lumOff val="35000"/>
                  </a:schemeClr>
                </a:solidFill>
                <a:latin typeface="+mj-lt"/>
              </a:rPr>
              <a:t>IT delivery</a:t>
            </a:r>
            <a:endParaRPr lang="en-US" sz="1400" dirty="0">
              <a:solidFill>
                <a:schemeClr val="bg1">
                  <a:lumMod val="65000"/>
                  <a:lumOff val="35000"/>
                </a:schemeClr>
              </a:solidFill>
              <a:latin typeface="+mj-lt"/>
            </a:endParaRPr>
          </a:p>
        </p:txBody>
      </p:sp>
      <p:sp>
        <p:nvSpPr>
          <p:cNvPr id="67" name="TextBox 66"/>
          <p:cNvSpPr txBox="1"/>
          <p:nvPr/>
        </p:nvSpPr>
        <p:spPr>
          <a:xfrm>
            <a:off x="4327814" y="4589412"/>
            <a:ext cx="3527537" cy="1457010"/>
          </a:xfrm>
          <a:prstGeom prst="rect">
            <a:avLst/>
          </a:prstGeom>
          <a:noFill/>
        </p:spPr>
        <p:txBody>
          <a:bodyPr wrap="square" rtlCol="0" anchor="t">
            <a:noAutofit/>
          </a:bodyPr>
          <a:lstStyle/>
          <a:p>
            <a:r>
              <a:rPr lang="en-US" sz="1400" dirty="0" smtClean="0">
                <a:solidFill>
                  <a:schemeClr val="bg1">
                    <a:lumMod val="65000"/>
                    <a:lumOff val="35000"/>
                  </a:schemeClr>
                </a:solidFill>
                <a:latin typeface="+mj-lt"/>
              </a:rPr>
              <a:t>By 2016, more </a:t>
            </a:r>
            <a:r>
              <a:rPr lang="en-US" sz="1400" dirty="0">
                <a:solidFill>
                  <a:schemeClr val="bg1">
                    <a:lumMod val="65000"/>
                    <a:lumOff val="35000"/>
                  </a:schemeClr>
                </a:solidFill>
                <a:latin typeface="+mj-lt"/>
              </a:rPr>
              <a:t>than 65% of enterprise IT </a:t>
            </a:r>
            <a:r>
              <a:rPr lang="en-US" sz="1400" dirty="0" smtClean="0">
                <a:solidFill>
                  <a:schemeClr val="bg1">
                    <a:lumMod val="65000"/>
                    <a:lumOff val="35000"/>
                  </a:schemeClr>
                </a:solidFill>
                <a:latin typeface="+mj-lt"/>
              </a:rPr>
              <a:t>will </a:t>
            </a:r>
            <a:r>
              <a:rPr lang="en-US" sz="1400" dirty="0">
                <a:solidFill>
                  <a:schemeClr val="bg1">
                    <a:lumMod val="65000"/>
                    <a:lumOff val="35000"/>
                  </a:schemeClr>
                </a:solidFill>
                <a:latin typeface="+mj-lt"/>
              </a:rPr>
              <a:t>commit to hybrid cloud </a:t>
            </a:r>
            <a:r>
              <a:rPr lang="en-US" sz="1400" dirty="0" smtClean="0">
                <a:solidFill>
                  <a:schemeClr val="bg1">
                    <a:lumMod val="65000"/>
                    <a:lumOff val="35000"/>
                  </a:schemeClr>
                </a:solidFill>
                <a:latin typeface="+mj-lt"/>
              </a:rPr>
              <a:t>technologies</a:t>
            </a:r>
            <a:endParaRPr lang="en-US" sz="1400" dirty="0">
              <a:solidFill>
                <a:schemeClr val="bg1">
                  <a:lumMod val="65000"/>
                  <a:lumOff val="35000"/>
                </a:schemeClr>
              </a:solidFill>
              <a:latin typeface="+mj-lt"/>
            </a:endParaRPr>
          </a:p>
        </p:txBody>
      </p:sp>
      <p:sp>
        <p:nvSpPr>
          <p:cNvPr id="73" name="TextBox 72"/>
          <p:cNvSpPr txBox="1"/>
          <p:nvPr/>
        </p:nvSpPr>
        <p:spPr>
          <a:xfrm>
            <a:off x="8099469" y="4589411"/>
            <a:ext cx="4023256" cy="1457010"/>
          </a:xfrm>
          <a:prstGeom prst="rect">
            <a:avLst/>
          </a:prstGeom>
          <a:noFill/>
        </p:spPr>
        <p:txBody>
          <a:bodyPr wrap="square" rtlCol="0" anchor="t">
            <a:noAutofit/>
          </a:bodyPr>
          <a:lstStyle/>
          <a:p>
            <a:r>
              <a:rPr lang="en-US" sz="1400" dirty="0" smtClean="0">
                <a:solidFill>
                  <a:schemeClr val="bg1">
                    <a:lumMod val="65000"/>
                    <a:lumOff val="35000"/>
                  </a:schemeClr>
                </a:solidFill>
                <a:latin typeface="+mj-lt"/>
              </a:rPr>
              <a:t>By 2017, 35</a:t>
            </a:r>
            <a:r>
              <a:rPr lang="en-US" sz="1400" dirty="0">
                <a:solidFill>
                  <a:schemeClr val="bg1">
                    <a:lumMod val="65000"/>
                    <a:lumOff val="35000"/>
                  </a:schemeClr>
                </a:solidFill>
                <a:latin typeface="+mj-lt"/>
              </a:rPr>
              <a:t>% of new </a:t>
            </a:r>
            <a:r>
              <a:rPr lang="en-US" sz="1400" dirty="0" smtClean="0">
                <a:solidFill>
                  <a:schemeClr val="bg1">
                    <a:lumMod val="65000"/>
                    <a:lumOff val="35000"/>
                  </a:schemeClr>
                </a:solidFill>
                <a:latin typeface="+mj-lt"/>
              </a:rPr>
              <a:t>app </a:t>
            </a:r>
            <a:r>
              <a:rPr lang="en-US" sz="1400" dirty="0">
                <a:solidFill>
                  <a:schemeClr val="bg1">
                    <a:lumMod val="65000"/>
                    <a:lumOff val="35000"/>
                  </a:schemeClr>
                </a:solidFill>
                <a:latin typeface="+mj-lt"/>
              </a:rPr>
              <a:t>will </a:t>
            </a:r>
            <a:r>
              <a:rPr lang="en-US" sz="1400" dirty="0" smtClean="0">
                <a:solidFill>
                  <a:schemeClr val="bg1">
                    <a:lumMod val="65000"/>
                    <a:lumOff val="35000"/>
                  </a:schemeClr>
                </a:solidFill>
                <a:latin typeface="+mj-lt"/>
              </a:rPr>
              <a:t>be cloud-enabled</a:t>
            </a:r>
            <a:r>
              <a:rPr lang="en-US" sz="1400" dirty="0">
                <a:solidFill>
                  <a:schemeClr val="bg1">
                    <a:lumMod val="65000"/>
                    <a:lumOff val="35000"/>
                  </a:schemeClr>
                </a:solidFill>
                <a:latin typeface="+mj-lt"/>
              </a:rPr>
              <a:t>, continuous delivery and DevOps </a:t>
            </a:r>
            <a:r>
              <a:rPr lang="en-US" sz="1400" dirty="0" smtClean="0">
                <a:solidFill>
                  <a:schemeClr val="bg1">
                    <a:lumMod val="65000"/>
                    <a:lumOff val="35000"/>
                  </a:schemeClr>
                </a:solidFill>
                <a:latin typeface="+mj-lt"/>
              </a:rPr>
              <a:t>for </a:t>
            </a:r>
            <a:r>
              <a:rPr lang="en-US" sz="1400" dirty="0">
                <a:solidFill>
                  <a:schemeClr val="bg1">
                    <a:lumMod val="65000"/>
                    <a:lumOff val="35000"/>
                  </a:schemeClr>
                </a:solidFill>
                <a:latin typeface="+mj-lt"/>
              </a:rPr>
              <a:t>faster </a:t>
            </a:r>
            <a:r>
              <a:rPr lang="en-US" sz="1400" dirty="0" smtClean="0">
                <a:solidFill>
                  <a:schemeClr val="bg1">
                    <a:lumMod val="65000"/>
                    <a:lumOff val="35000"/>
                  </a:schemeClr>
                </a:solidFill>
                <a:latin typeface="+mj-lt"/>
              </a:rPr>
              <a:t>rollout</a:t>
            </a:r>
            <a:endParaRPr lang="en-US" sz="1400" dirty="0">
              <a:solidFill>
                <a:schemeClr val="bg1">
                  <a:lumMod val="65000"/>
                  <a:lumOff val="35000"/>
                </a:schemeClr>
              </a:solidFill>
              <a:latin typeface="+mj-lt"/>
            </a:endParaRPr>
          </a:p>
        </p:txBody>
      </p:sp>
      <p:cxnSp>
        <p:nvCxnSpPr>
          <p:cNvPr id="74" name="Straight Connector 73"/>
          <p:cNvCxnSpPr/>
          <p:nvPr/>
        </p:nvCxnSpPr>
        <p:spPr bwMode="auto">
          <a:xfrm>
            <a:off x="4094804" y="3913587"/>
            <a:ext cx="0" cy="1941681"/>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75" name="Straight Connector 74"/>
          <p:cNvCxnSpPr/>
          <p:nvPr/>
        </p:nvCxnSpPr>
        <p:spPr bwMode="auto">
          <a:xfrm>
            <a:off x="7925687" y="3913587"/>
            <a:ext cx="0" cy="1941681"/>
          </a:xfrm>
          <a:prstGeom prst="line">
            <a:avLst/>
          </a:prstGeom>
          <a:noFill/>
          <a:ln w="12700" cap="flat" cmpd="sng" algn="ctr">
            <a:solidFill>
              <a:schemeClr val="tx1">
                <a:lumMod val="85000"/>
              </a:schemeClr>
            </a:solidFill>
            <a:prstDash val="solid"/>
            <a:round/>
            <a:headEnd type="none" w="med" len="med"/>
            <a:tailEnd type="none" w="med" len="med"/>
          </a:ln>
          <a:effectLst/>
        </p:spPr>
      </p:cxnSp>
      <p:pic>
        <p:nvPicPr>
          <p:cNvPr id="76" name="Picture 7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587" y="1562035"/>
            <a:ext cx="2560320" cy="2560320"/>
          </a:xfrm>
          <a:prstGeom prst="ellipse">
            <a:avLst/>
          </a:prstGeom>
        </p:spPr>
      </p:pic>
      <p:sp>
        <p:nvSpPr>
          <p:cNvPr id="77" name="Rectangle 76"/>
          <p:cNvSpPr/>
          <p:nvPr/>
        </p:nvSpPr>
        <p:spPr bwMode="auto">
          <a:xfrm>
            <a:off x="990117" y="2225064"/>
            <a:ext cx="2561261" cy="106581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7200" dirty="0" smtClean="0">
                <a:solidFill>
                  <a:schemeClr val="tx1"/>
                </a:solidFill>
                <a:latin typeface="Arial" charset="0"/>
                <a:cs typeface="Arial" charset="0"/>
              </a:rPr>
              <a:t>11%</a:t>
            </a:r>
          </a:p>
        </p:txBody>
      </p:sp>
      <p:grpSp>
        <p:nvGrpSpPr>
          <p:cNvPr id="78" name="Group 77"/>
          <p:cNvGrpSpPr/>
          <p:nvPr/>
        </p:nvGrpSpPr>
        <p:grpSpPr>
          <a:xfrm>
            <a:off x="938289" y="1515727"/>
            <a:ext cx="2651760" cy="2651760"/>
            <a:chOff x="-1164265" y="5337485"/>
            <a:chExt cx="2187575" cy="2195513"/>
          </a:xfrm>
        </p:grpSpPr>
        <p:sp>
          <p:nvSpPr>
            <p:cNvPr id="79" name="Freeform 13"/>
            <p:cNvSpPr>
              <a:spLocks/>
            </p:cNvSpPr>
            <p:nvPr/>
          </p:nvSpPr>
          <p:spPr bwMode="auto">
            <a:xfrm>
              <a:off x="-1164265" y="5337485"/>
              <a:ext cx="2187575" cy="2195513"/>
            </a:xfrm>
            <a:custGeom>
              <a:avLst/>
              <a:gdLst>
                <a:gd name="T0" fmla="*/ 459 w 582"/>
                <a:gd name="T1" fmla="*/ 54 h 583"/>
                <a:gd name="T2" fmla="*/ 445 w 582"/>
                <a:gd name="T3" fmla="*/ 68 h 583"/>
                <a:gd name="T4" fmla="*/ 562 w 582"/>
                <a:gd name="T5" fmla="*/ 291 h 583"/>
                <a:gd name="T6" fmla="*/ 291 w 582"/>
                <a:gd name="T7" fmla="*/ 563 h 583"/>
                <a:gd name="T8" fmla="*/ 19 w 582"/>
                <a:gd name="T9" fmla="*/ 291 h 583"/>
                <a:gd name="T10" fmla="*/ 290 w 582"/>
                <a:gd name="T11" fmla="*/ 20 h 583"/>
                <a:gd name="T12" fmla="*/ 290 w 582"/>
                <a:gd name="T13" fmla="*/ 0 h 583"/>
                <a:gd name="T14" fmla="*/ 0 w 582"/>
                <a:gd name="T15" fmla="*/ 291 h 583"/>
                <a:gd name="T16" fmla="*/ 291 w 582"/>
                <a:gd name="T17" fmla="*/ 583 h 583"/>
                <a:gd name="T18" fmla="*/ 582 w 582"/>
                <a:gd name="T19" fmla="*/ 291 h 583"/>
                <a:gd name="T20" fmla="*/ 459 w 582"/>
                <a:gd name="T21" fmla="*/ 54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2" h="583">
                  <a:moveTo>
                    <a:pt x="459" y="54"/>
                  </a:moveTo>
                  <a:cubicBezTo>
                    <a:pt x="445" y="68"/>
                    <a:pt x="445" y="68"/>
                    <a:pt x="445" y="68"/>
                  </a:cubicBezTo>
                  <a:cubicBezTo>
                    <a:pt x="516" y="117"/>
                    <a:pt x="562" y="199"/>
                    <a:pt x="562" y="291"/>
                  </a:cubicBezTo>
                  <a:cubicBezTo>
                    <a:pt x="562" y="441"/>
                    <a:pt x="441" y="563"/>
                    <a:pt x="291" y="563"/>
                  </a:cubicBezTo>
                  <a:cubicBezTo>
                    <a:pt x="141" y="563"/>
                    <a:pt x="19" y="441"/>
                    <a:pt x="19" y="291"/>
                  </a:cubicBezTo>
                  <a:cubicBezTo>
                    <a:pt x="19" y="142"/>
                    <a:pt x="141" y="20"/>
                    <a:pt x="290" y="20"/>
                  </a:cubicBezTo>
                  <a:cubicBezTo>
                    <a:pt x="290" y="0"/>
                    <a:pt x="290" y="0"/>
                    <a:pt x="290" y="0"/>
                  </a:cubicBezTo>
                  <a:cubicBezTo>
                    <a:pt x="130" y="1"/>
                    <a:pt x="0" y="131"/>
                    <a:pt x="0" y="291"/>
                  </a:cubicBezTo>
                  <a:cubicBezTo>
                    <a:pt x="0" y="452"/>
                    <a:pt x="130" y="583"/>
                    <a:pt x="291" y="583"/>
                  </a:cubicBezTo>
                  <a:cubicBezTo>
                    <a:pt x="451" y="583"/>
                    <a:pt x="582" y="452"/>
                    <a:pt x="582" y="291"/>
                  </a:cubicBezTo>
                  <a:cubicBezTo>
                    <a:pt x="582" y="194"/>
                    <a:pt x="534" y="107"/>
                    <a:pt x="459" y="5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4"/>
            <p:cNvSpPr>
              <a:spLocks/>
            </p:cNvSpPr>
            <p:nvPr/>
          </p:nvSpPr>
          <p:spPr bwMode="auto">
            <a:xfrm>
              <a:off x="-73652" y="5337485"/>
              <a:ext cx="635000" cy="257175"/>
            </a:xfrm>
            <a:custGeom>
              <a:avLst/>
              <a:gdLst>
                <a:gd name="T0" fmla="*/ 1 w 169"/>
                <a:gd name="T1" fmla="*/ 20 h 68"/>
                <a:gd name="T2" fmla="*/ 155 w 169"/>
                <a:gd name="T3" fmla="*/ 68 h 68"/>
                <a:gd name="T4" fmla="*/ 169 w 169"/>
                <a:gd name="T5" fmla="*/ 54 h 68"/>
                <a:gd name="T6" fmla="*/ 1 w 169"/>
                <a:gd name="T7" fmla="*/ 0 h 68"/>
                <a:gd name="T8" fmla="*/ 0 w 169"/>
                <a:gd name="T9" fmla="*/ 0 h 68"/>
                <a:gd name="T10" fmla="*/ 0 w 169"/>
                <a:gd name="T11" fmla="*/ 20 h 68"/>
                <a:gd name="T12" fmla="*/ 1 w 169"/>
                <a:gd name="T13" fmla="*/ 20 h 68"/>
              </a:gdLst>
              <a:ahLst/>
              <a:cxnLst>
                <a:cxn ang="0">
                  <a:pos x="T0" y="T1"/>
                </a:cxn>
                <a:cxn ang="0">
                  <a:pos x="T2" y="T3"/>
                </a:cxn>
                <a:cxn ang="0">
                  <a:pos x="T4" y="T5"/>
                </a:cxn>
                <a:cxn ang="0">
                  <a:pos x="T6" y="T7"/>
                </a:cxn>
                <a:cxn ang="0">
                  <a:pos x="T8" y="T9"/>
                </a:cxn>
                <a:cxn ang="0">
                  <a:pos x="T10" y="T11"/>
                </a:cxn>
                <a:cxn ang="0">
                  <a:pos x="T12" y="T13"/>
                </a:cxn>
              </a:cxnLst>
              <a:rect l="0" t="0" r="r" b="b"/>
              <a:pathLst>
                <a:path w="169" h="68">
                  <a:moveTo>
                    <a:pt x="1" y="20"/>
                  </a:moveTo>
                  <a:cubicBezTo>
                    <a:pt x="58" y="20"/>
                    <a:pt x="111" y="38"/>
                    <a:pt x="155" y="68"/>
                  </a:cubicBezTo>
                  <a:cubicBezTo>
                    <a:pt x="169" y="54"/>
                    <a:pt x="169" y="54"/>
                    <a:pt x="169" y="54"/>
                  </a:cubicBezTo>
                  <a:cubicBezTo>
                    <a:pt x="122" y="20"/>
                    <a:pt x="64" y="0"/>
                    <a:pt x="1" y="0"/>
                  </a:cubicBezTo>
                  <a:cubicBezTo>
                    <a:pt x="1" y="0"/>
                    <a:pt x="0" y="0"/>
                    <a:pt x="0" y="0"/>
                  </a:cubicBezTo>
                  <a:cubicBezTo>
                    <a:pt x="0" y="20"/>
                    <a:pt x="0" y="20"/>
                    <a:pt x="0" y="20"/>
                  </a:cubicBezTo>
                  <a:cubicBezTo>
                    <a:pt x="0" y="20"/>
                    <a:pt x="1" y="20"/>
                    <a:pt x="1" y="20"/>
                  </a:cubicBezTo>
                  <a:close/>
                </a:path>
              </a:pathLst>
            </a:custGeom>
            <a:solidFill>
              <a:srgbClr val="00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 name="Picture 8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0718" y="1481920"/>
            <a:ext cx="2561728" cy="2555642"/>
          </a:xfrm>
          <a:prstGeom prst="ellipse">
            <a:avLst/>
          </a:prstGeom>
        </p:spPr>
      </p:pic>
      <p:sp>
        <p:nvSpPr>
          <p:cNvPr id="82" name="Rectangle 81"/>
          <p:cNvSpPr/>
          <p:nvPr/>
        </p:nvSpPr>
        <p:spPr bwMode="auto">
          <a:xfrm>
            <a:off x="4810952" y="2225064"/>
            <a:ext cx="2561261" cy="106581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7200" dirty="0" smtClean="0">
                <a:solidFill>
                  <a:schemeClr val="tx1"/>
                </a:solidFill>
                <a:latin typeface="Arial" charset="0"/>
                <a:cs typeface="Arial" charset="0"/>
              </a:rPr>
              <a:t>65%</a:t>
            </a:r>
          </a:p>
        </p:txBody>
      </p:sp>
      <p:sp>
        <p:nvSpPr>
          <p:cNvPr id="83" name="Freeform 20"/>
          <p:cNvSpPr>
            <a:spLocks/>
          </p:cNvSpPr>
          <p:nvPr/>
        </p:nvSpPr>
        <p:spPr bwMode="auto">
          <a:xfrm>
            <a:off x="4984127" y="1427968"/>
            <a:ext cx="2433335" cy="2651760"/>
          </a:xfrm>
          <a:custGeom>
            <a:avLst/>
            <a:gdLst>
              <a:gd name="T0" fmla="*/ 244 w 535"/>
              <a:gd name="T1" fmla="*/ 0 h 583"/>
              <a:gd name="T2" fmla="*/ 244 w 535"/>
              <a:gd name="T3" fmla="*/ 20 h 583"/>
              <a:gd name="T4" fmla="*/ 515 w 535"/>
              <a:gd name="T5" fmla="*/ 291 h 583"/>
              <a:gd name="T6" fmla="*/ 244 w 535"/>
              <a:gd name="T7" fmla="*/ 563 h 583"/>
              <a:gd name="T8" fmla="*/ 15 w 535"/>
              <a:gd name="T9" fmla="*/ 438 h 583"/>
              <a:gd name="T10" fmla="*/ 0 w 535"/>
              <a:gd name="T11" fmla="*/ 451 h 583"/>
              <a:gd name="T12" fmla="*/ 244 w 535"/>
              <a:gd name="T13" fmla="*/ 583 h 583"/>
              <a:gd name="T14" fmla="*/ 535 w 535"/>
              <a:gd name="T15" fmla="*/ 291 h 583"/>
              <a:gd name="T16" fmla="*/ 244 w 535"/>
              <a:gd name="T17"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83">
                <a:moveTo>
                  <a:pt x="244" y="0"/>
                </a:moveTo>
                <a:cubicBezTo>
                  <a:pt x="244" y="20"/>
                  <a:pt x="244" y="20"/>
                  <a:pt x="244" y="20"/>
                </a:cubicBezTo>
                <a:cubicBezTo>
                  <a:pt x="394" y="20"/>
                  <a:pt x="515" y="142"/>
                  <a:pt x="515" y="291"/>
                </a:cubicBezTo>
                <a:cubicBezTo>
                  <a:pt x="515" y="441"/>
                  <a:pt x="393" y="563"/>
                  <a:pt x="244" y="563"/>
                </a:cubicBezTo>
                <a:cubicBezTo>
                  <a:pt x="148" y="563"/>
                  <a:pt x="63" y="513"/>
                  <a:pt x="15" y="438"/>
                </a:cubicBezTo>
                <a:cubicBezTo>
                  <a:pt x="0" y="451"/>
                  <a:pt x="0" y="451"/>
                  <a:pt x="0" y="451"/>
                </a:cubicBezTo>
                <a:cubicBezTo>
                  <a:pt x="52" y="530"/>
                  <a:pt x="142" y="583"/>
                  <a:pt x="244" y="583"/>
                </a:cubicBezTo>
                <a:cubicBezTo>
                  <a:pt x="404" y="583"/>
                  <a:pt x="535" y="452"/>
                  <a:pt x="535" y="291"/>
                </a:cubicBezTo>
                <a:cubicBezTo>
                  <a:pt x="535" y="131"/>
                  <a:pt x="405" y="0"/>
                  <a:pt x="244" y="0"/>
                </a:cubicBezTo>
                <a:close/>
              </a:path>
            </a:pathLst>
          </a:custGeom>
          <a:solidFill>
            <a:srgbClr val="8086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4" name="Freeform 21"/>
          <p:cNvSpPr>
            <a:spLocks/>
          </p:cNvSpPr>
          <p:nvPr/>
        </p:nvSpPr>
        <p:spPr bwMode="auto">
          <a:xfrm>
            <a:off x="4765702" y="1427968"/>
            <a:ext cx="1327797" cy="2052049"/>
          </a:xfrm>
          <a:custGeom>
            <a:avLst/>
            <a:gdLst>
              <a:gd name="T0" fmla="*/ 20 w 292"/>
              <a:gd name="T1" fmla="*/ 291 h 451"/>
              <a:gd name="T2" fmla="*/ 292 w 292"/>
              <a:gd name="T3" fmla="*/ 20 h 451"/>
              <a:gd name="T4" fmla="*/ 292 w 292"/>
              <a:gd name="T5" fmla="*/ 20 h 451"/>
              <a:gd name="T6" fmla="*/ 292 w 292"/>
              <a:gd name="T7" fmla="*/ 0 h 451"/>
              <a:gd name="T8" fmla="*/ 292 w 292"/>
              <a:gd name="T9" fmla="*/ 0 h 451"/>
              <a:gd name="T10" fmla="*/ 0 w 292"/>
              <a:gd name="T11" fmla="*/ 291 h 451"/>
              <a:gd name="T12" fmla="*/ 48 w 292"/>
              <a:gd name="T13" fmla="*/ 451 h 451"/>
              <a:gd name="T14" fmla="*/ 63 w 292"/>
              <a:gd name="T15" fmla="*/ 438 h 451"/>
              <a:gd name="T16" fmla="*/ 20 w 292"/>
              <a:gd name="T17" fmla="*/ 29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451">
                <a:moveTo>
                  <a:pt x="20" y="291"/>
                </a:moveTo>
                <a:cubicBezTo>
                  <a:pt x="20" y="142"/>
                  <a:pt x="142" y="20"/>
                  <a:pt x="292" y="20"/>
                </a:cubicBezTo>
                <a:cubicBezTo>
                  <a:pt x="292" y="20"/>
                  <a:pt x="292" y="20"/>
                  <a:pt x="292" y="20"/>
                </a:cubicBezTo>
                <a:cubicBezTo>
                  <a:pt x="292" y="0"/>
                  <a:pt x="292" y="0"/>
                  <a:pt x="292" y="0"/>
                </a:cubicBezTo>
                <a:cubicBezTo>
                  <a:pt x="292" y="0"/>
                  <a:pt x="292" y="0"/>
                  <a:pt x="292" y="0"/>
                </a:cubicBezTo>
                <a:cubicBezTo>
                  <a:pt x="131" y="0"/>
                  <a:pt x="0" y="131"/>
                  <a:pt x="0" y="291"/>
                </a:cubicBezTo>
                <a:cubicBezTo>
                  <a:pt x="0" y="350"/>
                  <a:pt x="18" y="405"/>
                  <a:pt x="48" y="451"/>
                </a:cubicBezTo>
                <a:cubicBezTo>
                  <a:pt x="63" y="438"/>
                  <a:pt x="63" y="438"/>
                  <a:pt x="63" y="438"/>
                </a:cubicBezTo>
                <a:cubicBezTo>
                  <a:pt x="36" y="395"/>
                  <a:pt x="20" y="345"/>
                  <a:pt x="20" y="291"/>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5" name="Picture 8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52352" y="1473688"/>
            <a:ext cx="2560320" cy="2560320"/>
          </a:xfrm>
          <a:prstGeom prst="ellipse">
            <a:avLst/>
          </a:prstGeom>
        </p:spPr>
      </p:pic>
      <p:sp>
        <p:nvSpPr>
          <p:cNvPr id="86" name="Rectangle 85"/>
          <p:cNvSpPr/>
          <p:nvPr/>
        </p:nvSpPr>
        <p:spPr bwMode="auto">
          <a:xfrm>
            <a:off x="8651882" y="2225064"/>
            <a:ext cx="2561261" cy="106581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7200" dirty="0" smtClean="0">
                <a:solidFill>
                  <a:schemeClr val="tx1"/>
                </a:solidFill>
                <a:latin typeface="Arial" charset="0"/>
                <a:cs typeface="Arial" charset="0"/>
              </a:rPr>
              <a:t>35%</a:t>
            </a:r>
          </a:p>
        </p:txBody>
      </p:sp>
      <p:sp>
        <p:nvSpPr>
          <p:cNvPr id="87" name="Freeform 25"/>
          <p:cNvSpPr>
            <a:spLocks/>
          </p:cNvSpPr>
          <p:nvPr/>
        </p:nvSpPr>
        <p:spPr bwMode="auto">
          <a:xfrm>
            <a:off x="9937974" y="1426050"/>
            <a:ext cx="1325880" cy="2189332"/>
          </a:xfrm>
          <a:custGeom>
            <a:avLst/>
            <a:gdLst>
              <a:gd name="T0" fmla="*/ 0 w 291"/>
              <a:gd name="T1" fmla="*/ 0 h 481"/>
              <a:gd name="T2" fmla="*/ 0 w 291"/>
              <a:gd name="T3" fmla="*/ 0 h 481"/>
              <a:gd name="T4" fmla="*/ 0 w 291"/>
              <a:gd name="T5" fmla="*/ 20 h 481"/>
              <a:gd name="T6" fmla="*/ 0 w 291"/>
              <a:gd name="T7" fmla="*/ 20 h 481"/>
              <a:gd name="T8" fmla="*/ 272 w 291"/>
              <a:gd name="T9" fmla="*/ 291 h 481"/>
              <a:gd name="T10" fmla="*/ 206 w 291"/>
              <a:gd name="T11" fmla="*/ 468 h 481"/>
              <a:gd name="T12" fmla="*/ 221 w 291"/>
              <a:gd name="T13" fmla="*/ 481 h 481"/>
              <a:gd name="T14" fmla="*/ 291 w 291"/>
              <a:gd name="T15" fmla="*/ 291 h 481"/>
              <a:gd name="T16" fmla="*/ 0 w 291"/>
              <a:gd name="T17"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481">
                <a:moveTo>
                  <a:pt x="0" y="0"/>
                </a:moveTo>
                <a:cubicBezTo>
                  <a:pt x="0" y="0"/>
                  <a:pt x="0" y="0"/>
                  <a:pt x="0" y="0"/>
                </a:cubicBezTo>
                <a:cubicBezTo>
                  <a:pt x="0" y="20"/>
                  <a:pt x="0" y="20"/>
                  <a:pt x="0" y="20"/>
                </a:cubicBezTo>
                <a:cubicBezTo>
                  <a:pt x="0" y="20"/>
                  <a:pt x="0" y="20"/>
                  <a:pt x="0" y="20"/>
                </a:cubicBezTo>
                <a:cubicBezTo>
                  <a:pt x="150" y="20"/>
                  <a:pt x="272" y="142"/>
                  <a:pt x="272" y="291"/>
                </a:cubicBezTo>
                <a:cubicBezTo>
                  <a:pt x="272" y="359"/>
                  <a:pt x="247" y="421"/>
                  <a:pt x="206" y="468"/>
                </a:cubicBezTo>
                <a:cubicBezTo>
                  <a:pt x="221" y="481"/>
                  <a:pt x="221" y="481"/>
                  <a:pt x="221" y="481"/>
                </a:cubicBezTo>
                <a:cubicBezTo>
                  <a:pt x="265" y="430"/>
                  <a:pt x="291" y="364"/>
                  <a:pt x="291" y="291"/>
                </a:cubicBezTo>
                <a:cubicBezTo>
                  <a:pt x="291" y="131"/>
                  <a:pt x="161" y="0"/>
                  <a:pt x="0" y="0"/>
                </a:cubicBezTo>
                <a:close/>
              </a:path>
            </a:pathLst>
          </a:custGeom>
          <a:solidFill>
            <a:srgbClr val="582C6A"/>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26"/>
          <p:cNvSpPr>
            <a:spLocks/>
          </p:cNvSpPr>
          <p:nvPr/>
        </p:nvSpPr>
        <p:spPr bwMode="auto">
          <a:xfrm>
            <a:off x="8612094" y="1426050"/>
            <a:ext cx="2333242" cy="2653678"/>
          </a:xfrm>
          <a:custGeom>
            <a:avLst/>
            <a:gdLst>
              <a:gd name="T0" fmla="*/ 291 w 512"/>
              <a:gd name="T1" fmla="*/ 563 h 583"/>
              <a:gd name="T2" fmla="*/ 20 w 512"/>
              <a:gd name="T3" fmla="*/ 291 h 583"/>
              <a:gd name="T4" fmla="*/ 291 w 512"/>
              <a:gd name="T5" fmla="*/ 20 h 583"/>
              <a:gd name="T6" fmla="*/ 291 w 512"/>
              <a:gd name="T7" fmla="*/ 0 h 583"/>
              <a:gd name="T8" fmla="*/ 0 w 512"/>
              <a:gd name="T9" fmla="*/ 291 h 583"/>
              <a:gd name="T10" fmla="*/ 291 w 512"/>
              <a:gd name="T11" fmla="*/ 583 h 583"/>
              <a:gd name="T12" fmla="*/ 512 w 512"/>
              <a:gd name="T13" fmla="*/ 481 h 583"/>
              <a:gd name="T14" fmla="*/ 497 w 512"/>
              <a:gd name="T15" fmla="*/ 468 h 583"/>
              <a:gd name="T16" fmla="*/ 291 w 512"/>
              <a:gd name="T17" fmla="*/ 56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583">
                <a:moveTo>
                  <a:pt x="291" y="563"/>
                </a:moveTo>
                <a:cubicBezTo>
                  <a:pt x="141" y="563"/>
                  <a:pt x="20" y="441"/>
                  <a:pt x="20" y="291"/>
                </a:cubicBezTo>
                <a:cubicBezTo>
                  <a:pt x="20" y="142"/>
                  <a:pt x="141" y="20"/>
                  <a:pt x="291" y="20"/>
                </a:cubicBezTo>
                <a:cubicBezTo>
                  <a:pt x="291" y="0"/>
                  <a:pt x="291" y="0"/>
                  <a:pt x="291" y="0"/>
                </a:cubicBezTo>
                <a:cubicBezTo>
                  <a:pt x="131" y="0"/>
                  <a:pt x="0" y="131"/>
                  <a:pt x="0" y="291"/>
                </a:cubicBezTo>
                <a:cubicBezTo>
                  <a:pt x="0" y="452"/>
                  <a:pt x="131" y="583"/>
                  <a:pt x="291" y="583"/>
                </a:cubicBezTo>
                <a:cubicBezTo>
                  <a:pt x="379" y="583"/>
                  <a:pt x="458" y="543"/>
                  <a:pt x="512" y="481"/>
                </a:cubicBezTo>
                <a:cubicBezTo>
                  <a:pt x="497" y="468"/>
                  <a:pt x="497" y="468"/>
                  <a:pt x="497" y="468"/>
                </a:cubicBezTo>
                <a:cubicBezTo>
                  <a:pt x="447" y="526"/>
                  <a:pt x="373" y="563"/>
                  <a:pt x="291" y="563"/>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777680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1"/>
            <a:ext cx="12191999" cy="3112075"/>
          </a:xfrm>
          <a:prstGeom prst="rect">
            <a:avLst/>
          </a:prstGeom>
        </p:spPr>
      </p:pic>
      <p:sp>
        <p:nvSpPr>
          <p:cNvPr id="2" name="Rectangle 1"/>
          <p:cNvSpPr/>
          <p:nvPr/>
        </p:nvSpPr>
        <p:spPr bwMode="auto">
          <a:xfrm>
            <a:off x="-35782" y="-13856"/>
            <a:ext cx="12227782" cy="1787238"/>
          </a:xfrm>
          <a:prstGeom prst="rect">
            <a:avLst/>
          </a:prstGeom>
          <a:gradFill flip="none" rotWithShape="1">
            <a:gsLst>
              <a:gs pos="0">
                <a:schemeClr val="tx1">
                  <a:lumMod val="50000"/>
                  <a:alpha val="50000"/>
                </a:schemeClr>
              </a:gs>
              <a:gs pos="100000">
                <a:schemeClr val="tx1">
                  <a:lumMod val="50000"/>
                  <a:alpha val="0"/>
                </a:schemeClr>
              </a:gs>
            </a:gsLst>
            <a:lin ang="5400000" scaled="0"/>
            <a:tileRect/>
          </a:gra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3" name="Slide Number Placeholder 2"/>
          <p:cNvSpPr>
            <a:spLocks noGrp="1"/>
          </p:cNvSpPr>
          <p:nvPr>
            <p:ph type="sldNum" sz="quarter" idx="4"/>
          </p:nvPr>
        </p:nvSpPr>
        <p:spPr/>
        <p:txBody>
          <a:bodyPr/>
          <a:lstStyle/>
          <a:p>
            <a:fld id="{113BA7D1-EE9A-0241-B0CB-67F65CFD4A8F}" type="slidenum">
              <a:rPr lang="en-US" smtClean="0"/>
              <a:pPr/>
              <a:t>5</a:t>
            </a:fld>
            <a:endParaRPr lang="en-US" dirty="0"/>
          </a:p>
        </p:txBody>
      </p:sp>
      <p:sp>
        <p:nvSpPr>
          <p:cNvPr id="12" name="Rectangle 11"/>
          <p:cNvSpPr/>
          <p:nvPr/>
        </p:nvSpPr>
        <p:spPr bwMode="auto">
          <a:xfrm>
            <a:off x="799686" y="5050586"/>
            <a:ext cx="1361802" cy="106581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t" anchorCtr="0" forceAA="0" compatLnSpc="1">
            <a:prstTxWarp prst="textNoShape">
              <a:avLst/>
            </a:prstTxWarp>
            <a:normAutofit/>
          </a:bodyPr>
          <a:lstStyle/>
          <a:p>
            <a:pPr algn="ctr" defTabSz="1461590" fontAlgn="base">
              <a:spcBef>
                <a:spcPct val="0"/>
              </a:spcBef>
              <a:spcAft>
                <a:spcPct val="0"/>
              </a:spcAft>
            </a:pPr>
            <a:r>
              <a:rPr lang="en-US" sz="1400" dirty="0" smtClean="0">
                <a:solidFill>
                  <a:schemeClr val="bg1">
                    <a:lumMod val="65000"/>
                    <a:lumOff val="35000"/>
                  </a:schemeClr>
                </a:solidFill>
                <a:latin typeface="Arial" charset="0"/>
                <a:cs typeface="Arial" charset="0"/>
              </a:rPr>
              <a:t>Cloud Scalability</a:t>
            </a:r>
          </a:p>
        </p:txBody>
      </p:sp>
      <p:sp>
        <p:nvSpPr>
          <p:cNvPr id="15" name="Rectangle 14"/>
          <p:cNvSpPr/>
          <p:nvPr/>
        </p:nvSpPr>
        <p:spPr bwMode="auto">
          <a:xfrm>
            <a:off x="7409717" y="5050586"/>
            <a:ext cx="1908541" cy="1065819"/>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t" anchorCtr="0" forceAA="0" compatLnSpc="1">
            <a:prstTxWarp prst="textNoShape">
              <a:avLst/>
            </a:prstTxWarp>
            <a:normAutofit/>
          </a:bodyPr>
          <a:lstStyle/>
          <a:p>
            <a:pPr algn="ctr" defTabSz="1461590" fontAlgn="base">
              <a:spcBef>
                <a:spcPct val="0"/>
              </a:spcBef>
              <a:spcAft>
                <a:spcPct val="0"/>
              </a:spcAft>
            </a:pPr>
            <a:r>
              <a:rPr lang="en-US" sz="1400" dirty="0">
                <a:solidFill>
                  <a:schemeClr val="bg1">
                    <a:lumMod val="65000"/>
                    <a:lumOff val="35000"/>
                  </a:schemeClr>
                </a:solidFill>
                <a:latin typeface="Arial" charset="0"/>
                <a:cs typeface="Arial" charset="0"/>
              </a:rPr>
              <a:t>Business </a:t>
            </a:r>
            <a:r>
              <a:rPr lang="en-US" sz="1400" dirty="0" smtClean="0">
                <a:solidFill>
                  <a:schemeClr val="bg1">
                    <a:lumMod val="65000"/>
                    <a:lumOff val="35000"/>
                  </a:schemeClr>
                </a:solidFill>
                <a:latin typeface="Arial" charset="0"/>
                <a:cs typeface="Arial" charset="0"/>
              </a:rPr>
              <a:t>Continuity/</a:t>
            </a:r>
          </a:p>
          <a:p>
            <a:pPr algn="ctr" defTabSz="1461590" fontAlgn="base">
              <a:spcBef>
                <a:spcPct val="0"/>
              </a:spcBef>
              <a:spcAft>
                <a:spcPct val="0"/>
              </a:spcAft>
            </a:pPr>
            <a:r>
              <a:rPr lang="en-US" sz="1400" dirty="0" smtClean="0">
                <a:solidFill>
                  <a:schemeClr val="bg1">
                    <a:lumMod val="65000"/>
                    <a:lumOff val="35000"/>
                  </a:schemeClr>
                </a:solidFill>
                <a:latin typeface="Arial" charset="0"/>
                <a:cs typeface="Arial" charset="0"/>
              </a:rPr>
              <a:t>Disaster </a:t>
            </a:r>
            <a:r>
              <a:rPr lang="en-US" sz="1400" dirty="0">
                <a:solidFill>
                  <a:schemeClr val="bg1">
                    <a:lumMod val="65000"/>
                    <a:lumOff val="35000"/>
                  </a:schemeClr>
                </a:solidFill>
                <a:latin typeface="Arial" charset="0"/>
                <a:cs typeface="Arial" charset="0"/>
              </a:rPr>
              <a:t>Recovery</a:t>
            </a:r>
          </a:p>
        </p:txBody>
      </p:sp>
      <p:sp>
        <p:nvSpPr>
          <p:cNvPr id="16" name="Rectangle 15"/>
          <p:cNvSpPr/>
          <p:nvPr/>
        </p:nvSpPr>
        <p:spPr bwMode="auto">
          <a:xfrm>
            <a:off x="9830097" y="5050586"/>
            <a:ext cx="1690580" cy="1075735"/>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t" anchorCtr="0" forceAA="0" compatLnSpc="1">
            <a:prstTxWarp prst="textNoShape">
              <a:avLst/>
            </a:prstTxWarp>
            <a:normAutofit/>
          </a:bodyPr>
          <a:lstStyle/>
          <a:p>
            <a:pPr algn="ctr" defTabSz="1461590" fontAlgn="base">
              <a:spcBef>
                <a:spcPct val="0"/>
              </a:spcBef>
              <a:spcAft>
                <a:spcPct val="0"/>
              </a:spcAft>
            </a:pPr>
            <a:r>
              <a:rPr lang="en-US" sz="1400" dirty="0" smtClean="0">
                <a:solidFill>
                  <a:schemeClr val="bg1">
                    <a:lumMod val="65000"/>
                    <a:lumOff val="35000"/>
                  </a:schemeClr>
                </a:solidFill>
                <a:latin typeface="Arial" charset="0"/>
                <a:cs typeface="Arial" charset="0"/>
              </a:rPr>
              <a:t>Testing and Development</a:t>
            </a:r>
          </a:p>
        </p:txBody>
      </p:sp>
      <p:sp>
        <p:nvSpPr>
          <p:cNvPr id="14" name="Rectangle 13"/>
          <p:cNvSpPr/>
          <p:nvPr/>
        </p:nvSpPr>
        <p:spPr bwMode="auto">
          <a:xfrm>
            <a:off x="5123620" y="5050586"/>
            <a:ext cx="1857934" cy="1072152"/>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t" anchorCtr="0" forceAA="0" compatLnSpc="1">
            <a:prstTxWarp prst="textNoShape">
              <a:avLst/>
            </a:prstTxWarp>
            <a:normAutofit/>
          </a:bodyPr>
          <a:lstStyle/>
          <a:p>
            <a:pPr algn="ctr" defTabSz="1461590" fontAlgn="base">
              <a:spcBef>
                <a:spcPct val="0"/>
              </a:spcBef>
              <a:spcAft>
                <a:spcPct val="0"/>
              </a:spcAft>
            </a:pPr>
            <a:r>
              <a:rPr lang="en-US" sz="1400" dirty="0" smtClean="0">
                <a:solidFill>
                  <a:schemeClr val="bg1">
                    <a:lumMod val="65000"/>
                    <a:lumOff val="35000"/>
                  </a:schemeClr>
                </a:solidFill>
                <a:latin typeface="Arial" charset="0"/>
                <a:cs typeface="Arial" charset="0"/>
              </a:rPr>
              <a:t>Focus on your Core Business</a:t>
            </a:r>
          </a:p>
        </p:txBody>
      </p:sp>
      <p:sp>
        <p:nvSpPr>
          <p:cNvPr id="13" name="Rectangle 12"/>
          <p:cNvSpPr/>
          <p:nvPr/>
        </p:nvSpPr>
        <p:spPr bwMode="auto">
          <a:xfrm>
            <a:off x="2993770" y="5050586"/>
            <a:ext cx="1545634" cy="1065820"/>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t" anchorCtr="0" forceAA="0" compatLnSpc="1">
            <a:prstTxWarp prst="textNoShape">
              <a:avLst/>
            </a:prstTxWarp>
            <a:normAutofit/>
          </a:bodyPr>
          <a:lstStyle/>
          <a:p>
            <a:pPr algn="ctr" defTabSz="1461590" fontAlgn="base">
              <a:spcBef>
                <a:spcPct val="0"/>
              </a:spcBef>
              <a:spcAft>
                <a:spcPct val="0"/>
              </a:spcAft>
            </a:pPr>
            <a:r>
              <a:rPr lang="en-US" sz="1400" dirty="0" smtClean="0">
                <a:solidFill>
                  <a:schemeClr val="bg1">
                    <a:lumMod val="65000"/>
                    <a:lumOff val="35000"/>
                  </a:schemeClr>
                </a:solidFill>
                <a:latin typeface="Arial" charset="0"/>
                <a:cs typeface="Arial" charset="0"/>
              </a:rPr>
              <a:t>Cloud </a:t>
            </a:r>
            <a:r>
              <a:rPr lang="en-US" sz="1400" dirty="0">
                <a:solidFill>
                  <a:schemeClr val="bg1">
                    <a:lumMod val="65000"/>
                    <a:lumOff val="35000"/>
                  </a:schemeClr>
                </a:solidFill>
                <a:latin typeface="Arial" charset="0"/>
                <a:cs typeface="Arial" charset="0"/>
              </a:rPr>
              <a:t>Economics</a:t>
            </a:r>
          </a:p>
        </p:txBody>
      </p:sp>
      <p:cxnSp>
        <p:nvCxnSpPr>
          <p:cNvPr id="2060" name="Straight Connector 2059"/>
          <p:cNvCxnSpPr/>
          <p:nvPr/>
        </p:nvCxnSpPr>
        <p:spPr bwMode="auto">
          <a:xfrm>
            <a:off x="2620929" y="4082907"/>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49" name="Straight Connector 48"/>
          <p:cNvCxnSpPr/>
          <p:nvPr/>
        </p:nvCxnSpPr>
        <p:spPr bwMode="auto">
          <a:xfrm>
            <a:off x="4912246" y="4082907"/>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50" name="Straight Connector 49"/>
          <p:cNvCxnSpPr/>
          <p:nvPr/>
        </p:nvCxnSpPr>
        <p:spPr bwMode="auto">
          <a:xfrm>
            <a:off x="7224829" y="4082907"/>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51" name="Straight Connector 50"/>
          <p:cNvCxnSpPr/>
          <p:nvPr/>
        </p:nvCxnSpPr>
        <p:spPr bwMode="auto">
          <a:xfrm>
            <a:off x="9509646" y="4082907"/>
            <a:ext cx="0" cy="1833900"/>
          </a:xfrm>
          <a:prstGeom prst="line">
            <a:avLst/>
          </a:prstGeom>
          <a:noFill/>
          <a:ln w="12700" cap="flat" cmpd="sng" algn="ctr">
            <a:solidFill>
              <a:schemeClr val="tx1">
                <a:lumMod val="85000"/>
              </a:schemeClr>
            </a:solidFill>
            <a:prstDash val="solid"/>
            <a:round/>
            <a:headEnd type="none" w="med" len="med"/>
            <a:tailEnd type="none" w="med" len="med"/>
          </a:ln>
          <a:effectLst/>
        </p:spPr>
      </p:cxnSp>
      <p:pic>
        <p:nvPicPr>
          <p:cNvPr id="4" name="Picture 3"/>
          <p:cNvPicPr>
            <a:picLocks noChangeAspect="1"/>
          </p:cNvPicPr>
          <p:nvPr/>
        </p:nvPicPr>
        <p:blipFill>
          <a:blip r:embed="rId4"/>
          <a:stretch>
            <a:fillRect/>
          </a:stretch>
        </p:blipFill>
        <p:spPr>
          <a:xfrm>
            <a:off x="3648725" y="4280829"/>
            <a:ext cx="235725" cy="54688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687" y="4280995"/>
            <a:ext cx="919801" cy="54654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8908" y="4223607"/>
            <a:ext cx="1112959" cy="661324"/>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58097" y="4253667"/>
            <a:ext cx="1011781" cy="601204"/>
          </a:xfrm>
          <a:prstGeom prst="rect">
            <a:avLst/>
          </a:prstGeom>
        </p:spPr>
      </p:pic>
      <p:sp>
        <p:nvSpPr>
          <p:cNvPr id="22" name="Title 1"/>
          <p:cNvSpPr txBox="1">
            <a:spLocks/>
          </p:cNvSpPr>
          <p:nvPr/>
        </p:nvSpPr>
        <p:spPr>
          <a:xfrm>
            <a:off x="448173" y="78828"/>
            <a:ext cx="11339900" cy="985840"/>
          </a:xfrm>
          <a:prstGeom prst="rect">
            <a:avLst/>
          </a:prstGeom>
        </p:spPr>
        <p:txBody>
          <a:bodyPr vert="horz" wrap="square" lIns="91440" tIns="45720" rIns="91440" bIns="45720"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a:lstStyle>
          <a:p>
            <a:r>
              <a:rPr lang="en-US" sz="3600" dirty="0">
                <a:solidFill>
                  <a:schemeClr val="tx1"/>
                </a:solidFill>
              </a:rPr>
              <a:t>Business Drivers to the Cloud</a:t>
            </a:r>
          </a:p>
        </p:txBody>
      </p:sp>
      <p:grpSp>
        <p:nvGrpSpPr>
          <p:cNvPr id="2051" name="Group 2050"/>
          <p:cNvGrpSpPr/>
          <p:nvPr/>
        </p:nvGrpSpPr>
        <p:grpSpPr>
          <a:xfrm>
            <a:off x="5847005" y="4290744"/>
            <a:ext cx="411163" cy="527050"/>
            <a:chOff x="5886450" y="3168650"/>
            <a:chExt cx="411163" cy="527050"/>
          </a:xfrm>
          <a:solidFill>
            <a:srgbClr val="0090DA"/>
          </a:solidFill>
        </p:grpSpPr>
        <p:sp>
          <p:nvSpPr>
            <p:cNvPr id="17" name="Freeform 6"/>
            <p:cNvSpPr>
              <a:spLocks noEditPoints="1"/>
            </p:cNvSpPr>
            <p:nvPr/>
          </p:nvSpPr>
          <p:spPr bwMode="auto">
            <a:xfrm>
              <a:off x="5886450" y="3168650"/>
              <a:ext cx="411163" cy="527050"/>
            </a:xfrm>
            <a:custGeom>
              <a:avLst/>
              <a:gdLst>
                <a:gd name="T0" fmla="*/ 178 w 2588"/>
                <a:gd name="T1" fmla="*/ 122 h 3318"/>
                <a:gd name="T2" fmla="*/ 152 w 2588"/>
                <a:gd name="T3" fmla="*/ 132 h 3318"/>
                <a:gd name="T4" fmla="*/ 132 w 2588"/>
                <a:gd name="T5" fmla="*/ 152 h 3318"/>
                <a:gd name="T6" fmla="*/ 125 w 2588"/>
                <a:gd name="T7" fmla="*/ 165 h 3318"/>
                <a:gd name="T8" fmla="*/ 119 w 2588"/>
                <a:gd name="T9" fmla="*/ 191 h 3318"/>
                <a:gd name="T10" fmla="*/ 119 w 2588"/>
                <a:gd name="T11" fmla="*/ 3127 h 3318"/>
                <a:gd name="T12" fmla="*/ 125 w 2588"/>
                <a:gd name="T13" fmla="*/ 3153 h 3318"/>
                <a:gd name="T14" fmla="*/ 132 w 2588"/>
                <a:gd name="T15" fmla="*/ 3165 h 3318"/>
                <a:gd name="T16" fmla="*/ 152 w 2588"/>
                <a:gd name="T17" fmla="*/ 3186 h 3318"/>
                <a:gd name="T18" fmla="*/ 178 w 2588"/>
                <a:gd name="T19" fmla="*/ 3196 h 3318"/>
                <a:gd name="T20" fmla="*/ 2395 w 2588"/>
                <a:gd name="T21" fmla="*/ 3198 h 3318"/>
                <a:gd name="T22" fmla="*/ 2419 w 2588"/>
                <a:gd name="T23" fmla="*/ 3194 h 3318"/>
                <a:gd name="T24" fmla="*/ 2435 w 2588"/>
                <a:gd name="T25" fmla="*/ 3186 h 3318"/>
                <a:gd name="T26" fmla="*/ 2448 w 2588"/>
                <a:gd name="T27" fmla="*/ 3176 h 3318"/>
                <a:gd name="T28" fmla="*/ 2462 w 2588"/>
                <a:gd name="T29" fmla="*/ 3153 h 3318"/>
                <a:gd name="T30" fmla="*/ 2468 w 2588"/>
                <a:gd name="T31" fmla="*/ 3127 h 3318"/>
                <a:gd name="T32" fmla="*/ 2468 w 2588"/>
                <a:gd name="T33" fmla="*/ 191 h 3318"/>
                <a:gd name="T34" fmla="*/ 2462 w 2588"/>
                <a:gd name="T35" fmla="*/ 165 h 3318"/>
                <a:gd name="T36" fmla="*/ 2446 w 2588"/>
                <a:gd name="T37" fmla="*/ 141 h 3318"/>
                <a:gd name="T38" fmla="*/ 2423 w 2588"/>
                <a:gd name="T39" fmla="*/ 126 h 3318"/>
                <a:gd name="T40" fmla="*/ 2397 w 2588"/>
                <a:gd name="T41" fmla="*/ 120 h 3318"/>
                <a:gd name="T42" fmla="*/ 194 w 2588"/>
                <a:gd name="T43" fmla="*/ 0 h 3318"/>
                <a:gd name="T44" fmla="*/ 2420 w 2588"/>
                <a:gd name="T45" fmla="*/ 2 h 3318"/>
                <a:gd name="T46" fmla="*/ 2458 w 2588"/>
                <a:gd name="T47" fmla="*/ 10 h 3318"/>
                <a:gd name="T48" fmla="*/ 2491 w 2588"/>
                <a:gd name="T49" fmla="*/ 26 h 3318"/>
                <a:gd name="T50" fmla="*/ 2531 w 2588"/>
                <a:gd name="T51" fmla="*/ 57 h 3318"/>
                <a:gd name="T52" fmla="*/ 2562 w 2588"/>
                <a:gd name="T53" fmla="*/ 96 h 3318"/>
                <a:gd name="T54" fmla="*/ 2578 w 2588"/>
                <a:gd name="T55" fmla="*/ 130 h 3318"/>
                <a:gd name="T56" fmla="*/ 2586 w 2588"/>
                <a:gd name="T57" fmla="*/ 168 h 3318"/>
                <a:gd name="T58" fmla="*/ 2588 w 2588"/>
                <a:gd name="T59" fmla="*/ 3125 h 3318"/>
                <a:gd name="T60" fmla="*/ 2584 w 2588"/>
                <a:gd name="T61" fmla="*/ 3163 h 3318"/>
                <a:gd name="T62" fmla="*/ 2573 w 2588"/>
                <a:gd name="T63" fmla="*/ 3200 h 3318"/>
                <a:gd name="T64" fmla="*/ 2555 w 2588"/>
                <a:gd name="T65" fmla="*/ 3232 h 3318"/>
                <a:gd name="T66" fmla="*/ 2503 w 2588"/>
                <a:gd name="T67" fmla="*/ 3285 h 3318"/>
                <a:gd name="T68" fmla="*/ 2470 w 2588"/>
                <a:gd name="T69" fmla="*/ 3303 h 3318"/>
                <a:gd name="T70" fmla="*/ 2433 w 2588"/>
                <a:gd name="T71" fmla="*/ 3314 h 3318"/>
                <a:gd name="T72" fmla="*/ 2395 w 2588"/>
                <a:gd name="T73" fmla="*/ 3318 h 3318"/>
                <a:gd name="T74" fmla="*/ 168 w 2588"/>
                <a:gd name="T75" fmla="*/ 3316 h 3318"/>
                <a:gd name="T76" fmla="*/ 130 w 2588"/>
                <a:gd name="T77" fmla="*/ 3308 h 3318"/>
                <a:gd name="T78" fmla="*/ 85 w 2588"/>
                <a:gd name="T79" fmla="*/ 3285 h 3318"/>
                <a:gd name="T80" fmla="*/ 40 w 2588"/>
                <a:gd name="T81" fmla="*/ 3242 h 3318"/>
                <a:gd name="T82" fmla="*/ 19 w 2588"/>
                <a:gd name="T83" fmla="*/ 3211 h 3318"/>
                <a:gd name="T84" fmla="*/ 6 w 2588"/>
                <a:gd name="T85" fmla="*/ 3176 h 3318"/>
                <a:gd name="T86" fmla="*/ 0 w 2588"/>
                <a:gd name="T87" fmla="*/ 3138 h 3318"/>
                <a:gd name="T88" fmla="*/ 0 w 2588"/>
                <a:gd name="T89" fmla="*/ 180 h 3318"/>
                <a:gd name="T90" fmla="*/ 6 w 2588"/>
                <a:gd name="T91" fmla="*/ 141 h 3318"/>
                <a:gd name="T92" fmla="*/ 19 w 2588"/>
                <a:gd name="T93" fmla="*/ 107 h 3318"/>
                <a:gd name="T94" fmla="*/ 40 w 2588"/>
                <a:gd name="T95" fmla="*/ 76 h 3318"/>
                <a:gd name="T96" fmla="*/ 85 w 2588"/>
                <a:gd name="T97" fmla="*/ 32 h 3318"/>
                <a:gd name="T98" fmla="*/ 130 w 2588"/>
                <a:gd name="T99" fmla="*/ 10 h 3318"/>
                <a:gd name="T100" fmla="*/ 168 w 2588"/>
                <a:gd name="T101" fmla="*/ 2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88" h="3318">
                  <a:moveTo>
                    <a:pt x="194" y="120"/>
                  </a:moveTo>
                  <a:lnTo>
                    <a:pt x="191" y="120"/>
                  </a:lnTo>
                  <a:lnTo>
                    <a:pt x="178" y="122"/>
                  </a:lnTo>
                  <a:lnTo>
                    <a:pt x="169" y="124"/>
                  </a:lnTo>
                  <a:lnTo>
                    <a:pt x="157" y="130"/>
                  </a:lnTo>
                  <a:lnTo>
                    <a:pt x="152" y="132"/>
                  </a:lnTo>
                  <a:lnTo>
                    <a:pt x="142" y="141"/>
                  </a:lnTo>
                  <a:lnTo>
                    <a:pt x="142" y="141"/>
                  </a:lnTo>
                  <a:lnTo>
                    <a:pt x="132" y="152"/>
                  </a:lnTo>
                  <a:lnTo>
                    <a:pt x="132" y="152"/>
                  </a:lnTo>
                  <a:lnTo>
                    <a:pt x="127" y="162"/>
                  </a:lnTo>
                  <a:lnTo>
                    <a:pt x="125" y="165"/>
                  </a:lnTo>
                  <a:lnTo>
                    <a:pt x="123" y="169"/>
                  </a:lnTo>
                  <a:lnTo>
                    <a:pt x="121" y="179"/>
                  </a:lnTo>
                  <a:lnTo>
                    <a:pt x="119" y="191"/>
                  </a:lnTo>
                  <a:lnTo>
                    <a:pt x="119" y="193"/>
                  </a:lnTo>
                  <a:lnTo>
                    <a:pt x="119" y="3125"/>
                  </a:lnTo>
                  <a:lnTo>
                    <a:pt x="119" y="3127"/>
                  </a:lnTo>
                  <a:lnTo>
                    <a:pt x="121" y="3139"/>
                  </a:lnTo>
                  <a:lnTo>
                    <a:pt x="123" y="3149"/>
                  </a:lnTo>
                  <a:lnTo>
                    <a:pt x="125" y="3153"/>
                  </a:lnTo>
                  <a:lnTo>
                    <a:pt x="127" y="3157"/>
                  </a:lnTo>
                  <a:lnTo>
                    <a:pt x="132" y="3165"/>
                  </a:lnTo>
                  <a:lnTo>
                    <a:pt x="132" y="3165"/>
                  </a:lnTo>
                  <a:lnTo>
                    <a:pt x="142" y="3176"/>
                  </a:lnTo>
                  <a:lnTo>
                    <a:pt x="142" y="3176"/>
                  </a:lnTo>
                  <a:lnTo>
                    <a:pt x="152" y="3186"/>
                  </a:lnTo>
                  <a:lnTo>
                    <a:pt x="157" y="3188"/>
                  </a:lnTo>
                  <a:lnTo>
                    <a:pt x="169" y="3194"/>
                  </a:lnTo>
                  <a:lnTo>
                    <a:pt x="178" y="3196"/>
                  </a:lnTo>
                  <a:lnTo>
                    <a:pt x="191" y="3198"/>
                  </a:lnTo>
                  <a:lnTo>
                    <a:pt x="194" y="3198"/>
                  </a:lnTo>
                  <a:lnTo>
                    <a:pt x="2395" y="3198"/>
                  </a:lnTo>
                  <a:lnTo>
                    <a:pt x="2397" y="3198"/>
                  </a:lnTo>
                  <a:lnTo>
                    <a:pt x="2409" y="3196"/>
                  </a:lnTo>
                  <a:lnTo>
                    <a:pt x="2419" y="3194"/>
                  </a:lnTo>
                  <a:lnTo>
                    <a:pt x="2423" y="3192"/>
                  </a:lnTo>
                  <a:lnTo>
                    <a:pt x="2429" y="3189"/>
                  </a:lnTo>
                  <a:lnTo>
                    <a:pt x="2435" y="3186"/>
                  </a:lnTo>
                  <a:lnTo>
                    <a:pt x="2446" y="3177"/>
                  </a:lnTo>
                  <a:lnTo>
                    <a:pt x="2446" y="3176"/>
                  </a:lnTo>
                  <a:lnTo>
                    <a:pt x="2448" y="3176"/>
                  </a:lnTo>
                  <a:lnTo>
                    <a:pt x="2456" y="3165"/>
                  </a:lnTo>
                  <a:lnTo>
                    <a:pt x="2459" y="3159"/>
                  </a:lnTo>
                  <a:lnTo>
                    <a:pt x="2462" y="3153"/>
                  </a:lnTo>
                  <a:lnTo>
                    <a:pt x="2464" y="3149"/>
                  </a:lnTo>
                  <a:lnTo>
                    <a:pt x="2466" y="3139"/>
                  </a:lnTo>
                  <a:lnTo>
                    <a:pt x="2468" y="3127"/>
                  </a:lnTo>
                  <a:lnTo>
                    <a:pt x="2468" y="3125"/>
                  </a:lnTo>
                  <a:lnTo>
                    <a:pt x="2468" y="193"/>
                  </a:lnTo>
                  <a:lnTo>
                    <a:pt x="2468" y="191"/>
                  </a:lnTo>
                  <a:lnTo>
                    <a:pt x="2466" y="179"/>
                  </a:lnTo>
                  <a:lnTo>
                    <a:pt x="2464" y="169"/>
                  </a:lnTo>
                  <a:lnTo>
                    <a:pt x="2462" y="165"/>
                  </a:lnTo>
                  <a:lnTo>
                    <a:pt x="2459" y="159"/>
                  </a:lnTo>
                  <a:lnTo>
                    <a:pt x="2456" y="152"/>
                  </a:lnTo>
                  <a:lnTo>
                    <a:pt x="2446" y="141"/>
                  </a:lnTo>
                  <a:lnTo>
                    <a:pt x="2435" y="132"/>
                  </a:lnTo>
                  <a:lnTo>
                    <a:pt x="2429" y="129"/>
                  </a:lnTo>
                  <a:lnTo>
                    <a:pt x="2423" y="126"/>
                  </a:lnTo>
                  <a:lnTo>
                    <a:pt x="2419" y="124"/>
                  </a:lnTo>
                  <a:lnTo>
                    <a:pt x="2409" y="122"/>
                  </a:lnTo>
                  <a:lnTo>
                    <a:pt x="2397" y="120"/>
                  </a:lnTo>
                  <a:lnTo>
                    <a:pt x="2395" y="120"/>
                  </a:lnTo>
                  <a:lnTo>
                    <a:pt x="194" y="120"/>
                  </a:lnTo>
                  <a:close/>
                  <a:moveTo>
                    <a:pt x="194" y="0"/>
                  </a:moveTo>
                  <a:lnTo>
                    <a:pt x="2395" y="0"/>
                  </a:lnTo>
                  <a:lnTo>
                    <a:pt x="2408" y="1"/>
                  </a:lnTo>
                  <a:lnTo>
                    <a:pt x="2420" y="2"/>
                  </a:lnTo>
                  <a:lnTo>
                    <a:pt x="2433" y="4"/>
                  </a:lnTo>
                  <a:lnTo>
                    <a:pt x="2446" y="7"/>
                  </a:lnTo>
                  <a:lnTo>
                    <a:pt x="2458" y="10"/>
                  </a:lnTo>
                  <a:lnTo>
                    <a:pt x="2470" y="15"/>
                  </a:lnTo>
                  <a:lnTo>
                    <a:pt x="2481" y="20"/>
                  </a:lnTo>
                  <a:lnTo>
                    <a:pt x="2491" y="26"/>
                  </a:lnTo>
                  <a:lnTo>
                    <a:pt x="2503" y="32"/>
                  </a:lnTo>
                  <a:lnTo>
                    <a:pt x="2523" y="50"/>
                  </a:lnTo>
                  <a:lnTo>
                    <a:pt x="2531" y="57"/>
                  </a:lnTo>
                  <a:lnTo>
                    <a:pt x="2539" y="66"/>
                  </a:lnTo>
                  <a:lnTo>
                    <a:pt x="2555" y="85"/>
                  </a:lnTo>
                  <a:lnTo>
                    <a:pt x="2562" y="96"/>
                  </a:lnTo>
                  <a:lnTo>
                    <a:pt x="2568" y="107"/>
                  </a:lnTo>
                  <a:lnTo>
                    <a:pt x="2573" y="118"/>
                  </a:lnTo>
                  <a:lnTo>
                    <a:pt x="2578" y="130"/>
                  </a:lnTo>
                  <a:lnTo>
                    <a:pt x="2581" y="141"/>
                  </a:lnTo>
                  <a:lnTo>
                    <a:pt x="2584" y="155"/>
                  </a:lnTo>
                  <a:lnTo>
                    <a:pt x="2586" y="168"/>
                  </a:lnTo>
                  <a:lnTo>
                    <a:pt x="2587" y="180"/>
                  </a:lnTo>
                  <a:lnTo>
                    <a:pt x="2588" y="193"/>
                  </a:lnTo>
                  <a:lnTo>
                    <a:pt x="2588" y="3125"/>
                  </a:lnTo>
                  <a:lnTo>
                    <a:pt x="2587" y="3138"/>
                  </a:lnTo>
                  <a:lnTo>
                    <a:pt x="2586" y="3150"/>
                  </a:lnTo>
                  <a:lnTo>
                    <a:pt x="2584" y="3163"/>
                  </a:lnTo>
                  <a:lnTo>
                    <a:pt x="2581" y="3176"/>
                  </a:lnTo>
                  <a:lnTo>
                    <a:pt x="2578" y="3188"/>
                  </a:lnTo>
                  <a:lnTo>
                    <a:pt x="2573" y="3200"/>
                  </a:lnTo>
                  <a:lnTo>
                    <a:pt x="2568" y="3211"/>
                  </a:lnTo>
                  <a:lnTo>
                    <a:pt x="2562" y="3221"/>
                  </a:lnTo>
                  <a:lnTo>
                    <a:pt x="2555" y="3232"/>
                  </a:lnTo>
                  <a:lnTo>
                    <a:pt x="2539" y="3253"/>
                  </a:lnTo>
                  <a:lnTo>
                    <a:pt x="2523" y="3269"/>
                  </a:lnTo>
                  <a:lnTo>
                    <a:pt x="2503" y="3285"/>
                  </a:lnTo>
                  <a:lnTo>
                    <a:pt x="2491" y="3292"/>
                  </a:lnTo>
                  <a:lnTo>
                    <a:pt x="2481" y="3298"/>
                  </a:lnTo>
                  <a:lnTo>
                    <a:pt x="2470" y="3303"/>
                  </a:lnTo>
                  <a:lnTo>
                    <a:pt x="2458" y="3308"/>
                  </a:lnTo>
                  <a:lnTo>
                    <a:pt x="2446" y="3311"/>
                  </a:lnTo>
                  <a:lnTo>
                    <a:pt x="2433" y="3314"/>
                  </a:lnTo>
                  <a:lnTo>
                    <a:pt x="2420" y="3316"/>
                  </a:lnTo>
                  <a:lnTo>
                    <a:pt x="2408" y="3317"/>
                  </a:lnTo>
                  <a:lnTo>
                    <a:pt x="2395" y="3318"/>
                  </a:lnTo>
                  <a:lnTo>
                    <a:pt x="194" y="3318"/>
                  </a:lnTo>
                  <a:lnTo>
                    <a:pt x="180" y="3317"/>
                  </a:lnTo>
                  <a:lnTo>
                    <a:pt x="168" y="3316"/>
                  </a:lnTo>
                  <a:lnTo>
                    <a:pt x="154" y="3314"/>
                  </a:lnTo>
                  <a:lnTo>
                    <a:pt x="142" y="3311"/>
                  </a:lnTo>
                  <a:lnTo>
                    <a:pt x="130" y="3308"/>
                  </a:lnTo>
                  <a:lnTo>
                    <a:pt x="106" y="3298"/>
                  </a:lnTo>
                  <a:lnTo>
                    <a:pt x="96" y="3292"/>
                  </a:lnTo>
                  <a:lnTo>
                    <a:pt x="85" y="3285"/>
                  </a:lnTo>
                  <a:lnTo>
                    <a:pt x="65" y="3269"/>
                  </a:lnTo>
                  <a:lnTo>
                    <a:pt x="56" y="3261"/>
                  </a:lnTo>
                  <a:lnTo>
                    <a:pt x="40" y="3242"/>
                  </a:lnTo>
                  <a:lnTo>
                    <a:pt x="33" y="3232"/>
                  </a:lnTo>
                  <a:lnTo>
                    <a:pt x="25" y="3221"/>
                  </a:lnTo>
                  <a:lnTo>
                    <a:pt x="19" y="3211"/>
                  </a:lnTo>
                  <a:lnTo>
                    <a:pt x="14" y="3200"/>
                  </a:lnTo>
                  <a:lnTo>
                    <a:pt x="9" y="3188"/>
                  </a:lnTo>
                  <a:lnTo>
                    <a:pt x="6" y="3176"/>
                  </a:lnTo>
                  <a:lnTo>
                    <a:pt x="3" y="3163"/>
                  </a:lnTo>
                  <a:lnTo>
                    <a:pt x="1" y="3150"/>
                  </a:lnTo>
                  <a:lnTo>
                    <a:pt x="0" y="3138"/>
                  </a:lnTo>
                  <a:lnTo>
                    <a:pt x="0" y="3132"/>
                  </a:lnTo>
                  <a:lnTo>
                    <a:pt x="0" y="186"/>
                  </a:lnTo>
                  <a:lnTo>
                    <a:pt x="0" y="180"/>
                  </a:lnTo>
                  <a:lnTo>
                    <a:pt x="1" y="168"/>
                  </a:lnTo>
                  <a:lnTo>
                    <a:pt x="3" y="155"/>
                  </a:lnTo>
                  <a:lnTo>
                    <a:pt x="6" y="141"/>
                  </a:lnTo>
                  <a:lnTo>
                    <a:pt x="9" y="130"/>
                  </a:lnTo>
                  <a:lnTo>
                    <a:pt x="14" y="118"/>
                  </a:lnTo>
                  <a:lnTo>
                    <a:pt x="19" y="107"/>
                  </a:lnTo>
                  <a:lnTo>
                    <a:pt x="25" y="96"/>
                  </a:lnTo>
                  <a:lnTo>
                    <a:pt x="33" y="85"/>
                  </a:lnTo>
                  <a:lnTo>
                    <a:pt x="40" y="76"/>
                  </a:lnTo>
                  <a:lnTo>
                    <a:pt x="56" y="57"/>
                  </a:lnTo>
                  <a:lnTo>
                    <a:pt x="65" y="50"/>
                  </a:lnTo>
                  <a:lnTo>
                    <a:pt x="85" y="32"/>
                  </a:lnTo>
                  <a:lnTo>
                    <a:pt x="96" y="26"/>
                  </a:lnTo>
                  <a:lnTo>
                    <a:pt x="106" y="20"/>
                  </a:lnTo>
                  <a:lnTo>
                    <a:pt x="130" y="10"/>
                  </a:lnTo>
                  <a:lnTo>
                    <a:pt x="142" y="7"/>
                  </a:lnTo>
                  <a:lnTo>
                    <a:pt x="154" y="4"/>
                  </a:lnTo>
                  <a:lnTo>
                    <a:pt x="168" y="2"/>
                  </a:lnTo>
                  <a:lnTo>
                    <a:pt x="180" y="1"/>
                  </a:lnTo>
                  <a:lnTo>
                    <a:pt x="194" y="0"/>
                  </a:lnTo>
                  <a:close/>
                </a:path>
              </a:pathLst>
            </a:custGeom>
            <a:grpFill/>
            <a:ln w="0">
              <a:solidFill>
                <a:srgbClr val="00A1E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6076950" y="3627438"/>
              <a:ext cx="30163" cy="30163"/>
            </a:xfrm>
            <a:custGeom>
              <a:avLst/>
              <a:gdLst>
                <a:gd name="T0" fmla="*/ 96 w 191"/>
                <a:gd name="T1" fmla="*/ 0 h 192"/>
                <a:gd name="T2" fmla="*/ 118 w 191"/>
                <a:gd name="T3" fmla="*/ 2 h 192"/>
                <a:gd name="T4" fmla="*/ 138 w 191"/>
                <a:gd name="T5" fmla="*/ 9 h 192"/>
                <a:gd name="T6" fmla="*/ 156 w 191"/>
                <a:gd name="T7" fmla="*/ 21 h 192"/>
                <a:gd name="T8" fmla="*/ 171 w 191"/>
                <a:gd name="T9" fmla="*/ 36 h 192"/>
                <a:gd name="T10" fmla="*/ 182 w 191"/>
                <a:gd name="T11" fmla="*/ 53 h 192"/>
                <a:gd name="T12" fmla="*/ 189 w 191"/>
                <a:gd name="T13" fmla="*/ 74 h 192"/>
                <a:gd name="T14" fmla="*/ 191 w 191"/>
                <a:gd name="T15" fmla="*/ 96 h 192"/>
                <a:gd name="T16" fmla="*/ 189 w 191"/>
                <a:gd name="T17" fmla="*/ 117 h 192"/>
                <a:gd name="T18" fmla="*/ 182 w 191"/>
                <a:gd name="T19" fmla="*/ 138 h 192"/>
                <a:gd name="T20" fmla="*/ 171 w 191"/>
                <a:gd name="T21" fmla="*/ 156 h 192"/>
                <a:gd name="T22" fmla="*/ 156 w 191"/>
                <a:gd name="T23" fmla="*/ 170 h 192"/>
                <a:gd name="T24" fmla="*/ 138 w 191"/>
                <a:gd name="T25" fmla="*/ 182 h 192"/>
                <a:gd name="T26" fmla="*/ 118 w 191"/>
                <a:gd name="T27" fmla="*/ 189 h 192"/>
                <a:gd name="T28" fmla="*/ 96 w 191"/>
                <a:gd name="T29" fmla="*/ 192 h 192"/>
                <a:gd name="T30" fmla="*/ 74 w 191"/>
                <a:gd name="T31" fmla="*/ 189 h 192"/>
                <a:gd name="T32" fmla="*/ 54 w 191"/>
                <a:gd name="T33" fmla="*/ 182 h 192"/>
                <a:gd name="T34" fmla="*/ 35 w 191"/>
                <a:gd name="T35" fmla="*/ 170 h 192"/>
                <a:gd name="T36" fmla="*/ 21 w 191"/>
                <a:gd name="T37" fmla="*/ 156 h 192"/>
                <a:gd name="T38" fmla="*/ 10 w 191"/>
                <a:gd name="T39" fmla="*/ 138 h 192"/>
                <a:gd name="T40" fmla="*/ 3 w 191"/>
                <a:gd name="T41" fmla="*/ 117 h 192"/>
                <a:gd name="T42" fmla="*/ 0 w 191"/>
                <a:gd name="T43" fmla="*/ 96 h 192"/>
                <a:gd name="T44" fmla="*/ 3 w 191"/>
                <a:gd name="T45" fmla="*/ 74 h 192"/>
                <a:gd name="T46" fmla="*/ 10 w 191"/>
                <a:gd name="T47" fmla="*/ 53 h 192"/>
                <a:gd name="T48" fmla="*/ 21 w 191"/>
                <a:gd name="T49" fmla="*/ 36 h 192"/>
                <a:gd name="T50" fmla="*/ 35 w 191"/>
                <a:gd name="T51" fmla="*/ 21 h 192"/>
                <a:gd name="T52" fmla="*/ 54 w 191"/>
                <a:gd name="T53" fmla="*/ 9 h 192"/>
                <a:gd name="T54" fmla="*/ 74 w 191"/>
                <a:gd name="T55" fmla="*/ 2 h 192"/>
                <a:gd name="T56" fmla="*/ 96 w 191"/>
                <a:gd name="T5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192">
                  <a:moveTo>
                    <a:pt x="96" y="0"/>
                  </a:moveTo>
                  <a:lnTo>
                    <a:pt x="118" y="2"/>
                  </a:lnTo>
                  <a:lnTo>
                    <a:pt x="138" y="9"/>
                  </a:lnTo>
                  <a:lnTo>
                    <a:pt x="156" y="21"/>
                  </a:lnTo>
                  <a:lnTo>
                    <a:pt x="171" y="36"/>
                  </a:lnTo>
                  <a:lnTo>
                    <a:pt x="182" y="53"/>
                  </a:lnTo>
                  <a:lnTo>
                    <a:pt x="189" y="74"/>
                  </a:lnTo>
                  <a:lnTo>
                    <a:pt x="191" y="96"/>
                  </a:lnTo>
                  <a:lnTo>
                    <a:pt x="189" y="117"/>
                  </a:lnTo>
                  <a:lnTo>
                    <a:pt x="182" y="138"/>
                  </a:lnTo>
                  <a:lnTo>
                    <a:pt x="171" y="156"/>
                  </a:lnTo>
                  <a:lnTo>
                    <a:pt x="156" y="170"/>
                  </a:lnTo>
                  <a:lnTo>
                    <a:pt x="138" y="182"/>
                  </a:lnTo>
                  <a:lnTo>
                    <a:pt x="118" y="189"/>
                  </a:lnTo>
                  <a:lnTo>
                    <a:pt x="96" y="192"/>
                  </a:lnTo>
                  <a:lnTo>
                    <a:pt x="74" y="189"/>
                  </a:lnTo>
                  <a:lnTo>
                    <a:pt x="54" y="182"/>
                  </a:lnTo>
                  <a:lnTo>
                    <a:pt x="35" y="170"/>
                  </a:lnTo>
                  <a:lnTo>
                    <a:pt x="21" y="156"/>
                  </a:lnTo>
                  <a:lnTo>
                    <a:pt x="10" y="138"/>
                  </a:lnTo>
                  <a:lnTo>
                    <a:pt x="3" y="117"/>
                  </a:lnTo>
                  <a:lnTo>
                    <a:pt x="0" y="96"/>
                  </a:lnTo>
                  <a:lnTo>
                    <a:pt x="3" y="74"/>
                  </a:lnTo>
                  <a:lnTo>
                    <a:pt x="10" y="53"/>
                  </a:lnTo>
                  <a:lnTo>
                    <a:pt x="21" y="36"/>
                  </a:lnTo>
                  <a:lnTo>
                    <a:pt x="35" y="21"/>
                  </a:lnTo>
                  <a:lnTo>
                    <a:pt x="54" y="9"/>
                  </a:lnTo>
                  <a:lnTo>
                    <a:pt x="74" y="2"/>
                  </a:lnTo>
                  <a:lnTo>
                    <a:pt x="96" y="0"/>
                  </a:lnTo>
                  <a:close/>
                </a:path>
              </a:pathLst>
            </a:custGeom>
            <a:grpFill/>
            <a:ln w="0">
              <a:solidFill>
                <a:srgbClr val="00A1E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p:nvSpPr>
          <p:spPr bwMode="auto">
            <a:xfrm>
              <a:off x="6084888" y="3208338"/>
              <a:ext cx="14288" cy="12700"/>
            </a:xfrm>
            <a:custGeom>
              <a:avLst/>
              <a:gdLst>
                <a:gd name="T0" fmla="*/ 41 w 82"/>
                <a:gd name="T1" fmla="*/ 0 h 82"/>
                <a:gd name="T2" fmla="*/ 54 w 82"/>
                <a:gd name="T3" fmla="*/ 2 h 82"/>
                <a:gd name="T4" fmla="*/ 65 w 82"/>
                <a:gd name="T5" fmla="*/ 8 h 82"/>
                <a:gd name="T6" fmla="*/ 74 w 82"/>
                <a:gd name="T7" fmla="*/ 16 h 82"/>
                <a:gd name="T8" fmla="*/ 79 w 82"/>
                <a:gd name="T9" fmla="*/ 28 h 82"/>
                <a:gd name="T10" fmla="*/ 82 w 82"/>
                <a:gd name="T11" fmla="*/ 41 h 82"/>
                <a:gd name="T12" fmla="*/ 79 w 82"/>
                <a:gd name="T13" fmla="*/ 54 h 82"/>
                <a:gd name="T14" fmla="*/ 74 w 82"/>
                <a:gd name="T15" fmla="*/ 65 h 82"/>
                <a:gd name="T16" fmla="*/ 65 w 82"/>
                <a:gd name="T17" fmla="*/ 74 h 82"/>
                <a:gd name="T18" fmla="*/ 54 w 82"/>
                <a:gd name="T19" fmla="*/ 80 h 82"/>
                <a:gd name="T20" fmla="*/ 41 w 82"/>
                <a:gd name="T21" fmla="*/ 82 h 82"/>
                <a:gd name="T22" fmla="*/ 28 w 82"/>
                <a:gd name="T23" fmla="*/ 80 h 82"/>
                <a:gd name="T24" fmla="*/ 16 w 82"/>
                <a:gd name="T25" fmla="*/ 74 h 82"/>
                <a:gd name="T26" fmla="*/ 8 w 82"/>
                <a:gd name="T27" fmla="*/ 65 h 82"/>
                <a:gd name="T28" fmla="*/ 2 w 82"/>
                <a:gd name="T29" fmla="*/ 54 h 82"/>
                <a:gd name="T30" fmla="*/ 0 w 82"/>
                <a:gd name="T31" fmla="*/ 41 h 82"/>
                <a:gd name="T32" fmla="*/ 2 w 82"/>
                <a:gd name="T33" fmla="*/ 28 h 82"/>
                <a:gd name="T34" fmla="*/ 8 w 82"/>
                <a:gd name="T35" fmla="*/ 16 h 82"/>
                <a:gd name="T36" fmla="*/ 16 w 82"/>
                <a:gd name="T37" fmla="*/ 8 h 82"/>
                <a:gd name="T38" fmla="*/ 28 w 82"/>
                <a:gd name="T39" fmla="*/ 2 h 82"/>
                <a:gd name="T40" fmla="*/ 41 w 82"/>
                <a:gd name="T4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82">
                  <a:moveTo>
                    <a:pt x="41" y="0"/>
                  </a:moveTo>
                  <a:lnTo>
                    <a:pt x="54" y="2"/>
                  </a:lnTo>
                  <a:lnTo>
                    <a:pt x="65" y="8"/>
                  </a:lnTo>
                  <a:lnTo>
                    <a:pt x="74" y="16"/>
                  </a:lnTo>
                  <a:lnTo>
                    <a:pt x="79" y="28"/>
                  </a:lnTo>
                  <a:lnTo>
                    <a:pt x="82" y="41"/>
                  </a:lnTo>
                  <a:lnTo>
                    <a:pt x="79" y="54"/>
                  </a:lnTo>
                  <a:lnTo>
                    <a:pt x="74" y="65"/>
                  </a:lnTo>
                  <a:lnTo>
                    <a:pt x="65" y="74"/>
                  </a:lnTo>
                  <a:lnTo>
                    <a:pt x="54" y="80"/>
                  </a:lnTo>
                  <a:lnTo>
                    <a:pt x="41" y="82"/>
                  </a:lnTo>
                  <a:lnTo>
                    <a:pt x="28" y="80"/>
                  </a:lnTo>
                  <a:lnTo>
                    <a:pt x="16" y="74"/>
                  </a:lnTo>
                  <a:lnTo>
                    <a:pt x="8" y="65"/>
                  </a:lnTo>
                  <a:lnTo>
                    <a:pt x="2" y="54"/>
                  </a:lnTo>
                  <a:lnTo>
                    <a:pt x="0" y="41"/>
                  </a:lnTo>
                  <a:lnTo>
                    <a:pt x="2" y="28"/>
                  </a:lnTo>
                  <a:lnTo>
                    <a:pt x="8" y="16"/>
                  </a:lnTo>
                  <a:lnTo>
                    <a:pt x="16" y="8"/>
                  </a:lnTo>
                  <a:lnTo>
                    <a:pt x="28" y="2"/>
                  </a:lnTo>
                  <a:lnTo>
                    <a:pt x="41" y="0"/>
                  </a:lnTo>
                  <a:close/>
                </a:path>
              </a:pathLst>
            </a:custGeom>
            <a:grpFill/>
            <a:ln w="0">
              <a:solidFill>
                <a:srgbClr val="00A1E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9"/>
            <p:cNvSpPr>
              <a:spLocks noChangeArrowheads="1"/>
            </p:cNvSpPr>
            <p:nvPr/>
          </p:nvSpPr>
          <p:spPr bwMode="auto">
            <a:xfrm>
              <a:off x="5894388" y="3240088"/>
              <a:ext cx="395288" cy="19050"/>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0"/>
            <p:cNvSpPr>
              <a:spLocks noChangeArrowheads="1"/>
            </p:cNvSpPr>
            <p:nvPr/>
          </p:nvSpPr>
          <p:spPr bwMode="auto">
            <a:xfrm>
              <a:off x="5894388" y="3584575"/>
              <a:ext cx="395288" cy="19050"/>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1"/>
            <p:cNvSpPr>
              <a:spLocks noChangeArrowheads="1"/>
            </p:cNvSpPr>
            <p:nvPr/>
          </p:nvSpPr>
          <p:spPr bwMode="auto">
            <a:xfrm>
              <a:off x="5995988" y="3335338"/>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12"/>
            <p:cNvSpPr>
              <a:spLocks noChangeArrowheads="1"/>
            </p:cNvSpPr>
            <p:nvPr/>
          </p:nvSpPr>
          <p:spPr bwMode="auto">
            <a:xfrm>
              <a:off x="6075363" y="3335338"/>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3"/>
            <p:cNvSpPr>
              <a:spLocks noChangeArrowheads="1"/>
            </p:cNvSpPr>
            <p:nvPr/>
          </p:nvSpPr>
          <p:spPr bwMode="auto">
            <a:xfrm>
              <a:off x="6154738" y="3335338"/>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4"/>
            <p:cNvSpPr>
              <a:spLocks noChangeArrowheads="1"/>
            </p:cNvSpPr>
            <p:nvPr/>
          </p:nvSpPr>
          <p:spPr bwMode="auto">
            <a:xfrm>
              <a:off x="5995988" y="3416300"/>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5"/>
            <p:cNvSpPr>
              <a:spLocks noChangeArrowheads="1"/>
            </p:cNvSpPr>
            <p:nvPr/>
          </p:nvSpPr>
          <p:spPr bwMode="auto">
            <a:xfrm>
              <a:off x="6075363" y="3416300"/>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154738" y="3416300"/>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5995988" y="3495675"/>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8" name="Rectangle 18"/>
            <p:cNvSpPr>
              <a:spLocks noChangeArrowheads="1"/>
            </p:cNvSpPr>
            <p:nvPr/>
          </p:nvSpPr>
          <p:spPr bwMode="auto">
            <a:xfrm>
              <a:off x="6075363" y="3495675"/>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9" name="Rectangle 19"/>
            <p:cNvSpPr>
              <a:spLocks noChangeArrowheads="1"/>
            </p:cNvSpPr>
            <p:nvPr/>
          </p:nvSpPr>
          <p:spPr bwMode="auto">
            <a:xfrm>
              <a:off x="6154738" y="3495675"/>
              <a:ext cx="33338" cy="33338"/>
            </a:xfrm>
            <a:prstGeom prst="rect">
              <a:avLst/>
            </a:prstGeom>
            <a:grpFill/>
            <a:ln w="0">
              <a:solidFill>
                <a:srgbClr val="00A1E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258127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2" descr="Collaboration_RGB_lowr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30119" y="1"/>
            <a:ext cx="4061883" cy="6510337"/>
          </a:xfrm>
          <a:prstGeom prst="rect">
            <a:avLst/>
          </a:prstGeom>
        </p:spPr>
      </p:pic>
      <p:sp>
        <p:nvSpPr>
          <p:cNvPr id="2" name="Title 1"/>
          <p:cNvSpPr>
            <a:spLocks noGrp="1"/>
          </p:cNvSpPr>
          <p:nvPr>
            <p:ph type="title"/>
          </p:nvPr>
        </p:nvSpPr>
        <p:spPr/>
        <p:txBody>
          <a:bodyPr/>
          <a:lstStyle/>
          <a:p>
            <a:r>
              <a:rPr lang="en-US" dirty="0" smtClean="0"/>
              <a:t>Overcoming the Cloud Hurdles</a:t>
            </a:r>
            <a:endParaRPr lang="en-US" dirty="0"/>
          </a:p>
        </p:txBody>
      </p:sp>
      <p:sp>
        <p:nvSpPr>
          <p:cNvPr id="3" name="Slide Number Placeholder 2"/>
          <p:cNvSpPr>
            <a:spLocks noGrp="1"/>
          </p:cNvSpPr>
          <p:nvPr>
            <p:ph type="sldNum" sz="quarter" idx="4"/>
          </p:nvPr>
        </p:nvSpPr>
        <p:spPr/>
        <p:txBody>
          <a:bodyPr/>
          <a:lstStyle/>
          <a:p>
            <a:fld id="{113BA7D1-EE9A-0241-B0CB-67F65CFD4A8F}" type="slidenum">
              <a:rPr lang="en-US" kern="0" smtClean="0">
                <a:solidFill>
                  <a:srgbClr val="414141"/>
                </a:solidFill>
              </a:rPr>
              <a:pPr/>
              <a:t>6</a:t>
            </a:fld>
            <a:endParaRPr lang="en-US" kern="0" dirty="0">
              <a:solidFill>
                <a:srgbClr val="414141"/>
              </a:solidFill>
            </a:endParaRPr>
          </a:p>
        </p:txBody>
      </p:sp>
      <p:sp>
        <p:nvSpPr>
          <p:cNvPr id="23" name="Rectangle 22"/>
          <p:cNvSpPr/>
          <p:nvPr/>
        </p:nvSpPr>
        <p:spPr bwMode="auto">
          <a:xfrm>
            <a:off x="568994" y="1636379"/>
            <a:ext cx="5968284" cy="991659"/>
          </a:xfrm>
          <a:prstGeom prst="rect">
            <a:avLst/>
          </a:prstGeom>
          <a:gradFill>
            <a:gsLst>
              <a:gs pos="0">
                <a:schemeClr val="tx1"/>
              </a:gs>
              <a:gs pos="100000">
                <a:schemeClr val="tx1">
                  <a:alpha val="0"/>
                </a:schemeClr>
              </a:gs>
            </a:gsLst>
            <a:lin ang="0" scaled="0"/>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chemeClr val="bg1">
                    <a:lumMod val="65000"/>
                    <a:lumOff val="35000"/>
                  </a:schemeClr>
                </a:solidFill>
                <a:latin typeface="Arial" charset="0"/>
                <a:cs typeface="Arial" charset="0"/>
              </a:rPr>
              <a:t>Are you in full compliance with regulatory requirements?</a:t>
            </a:r>
          </a:p>
        </p:txBody>
      </p:sp>
      <p:sp>
        <p:nvSpPr>
          <p:cNvPr id="24" name="Rectangle 23"/>
          <p:cNvSpPr/>
          <p:nvPr/>
        </p:nvSpPr>
        <p:spPr bwMode="auto">
          <a:xfrm>
            <a:off x="568994" y="4847234"/>
            <a:ext cx="5670016" cy="980221"/>
          </a:xfrm>
          <a:prstGeom prst="rect">
            <a:avLst/>
          </a:prstGeom>
          <a:gradFill>
            <a:gsLst>
              <a:gs pos="0">
                <a:schemeClr val="tx1"/>
              </a:gs>
              <a:gs pos="100000">
                <a:schemeClr val="tx1">
                  <a:alpha val="0"/>
                </a:schemeClr>
              </a:gs>
            </a:gsLst>
            <a:lin ang="0" scaled="0"/>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chemeClr val="bg1">
                    <a:lumMod val="65000"/>
                    <a:lumOff val="35000"/>
                  </a:schemeClr>
                </a:solidFill>
                <a:latin typeface="Arial" charset="0"/>
                <a:cs typeface="Arial" charset="0"/>
              </a:rPr>
              <a:t>Are there any other uncertainties? </a:t>
            </a:r>
          </a:p>
        </p:txBody>
      </p:sp>
      <p:sp>
        <p:nvSpPr>
          <p:cNvPr id="25" name="Rectangle 24"/>
          <p:cNvSpPr/>
          <p:nvPr/>
        </p:nvSpPr>
        <p:spPr bwMode="auto">
          <a:xfrm>
            <a:off x="568993" y="3764340"/>
            <a:ext cx="6582434" cy="996850"/>
          </a:xfrm>
          <a:prstGeom prst="rect">
            <a:avLst/>
          </a:prstGeom>
          <a:gradFill>
            <a:gsLst>
              <a:gs pos="0">
                <a:schemeClr val="tx1"/>
              </a:gs>
              <a:gs pos="100000">
                <a:schemeClr val="tx1">
                  <a:alpha val="0"/>
                </a:schemeClr>
              </a:gs>
            </a:gsLst>
            <a:lin ang="0" scaled="0"/>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chemeClr val="bg1">
                    <a:lumMod val="65000"/>
                    <a:lumOff val="35000"/>
                  </a:schemeClr>
                </a:solidFill>
                <a:latin typeface="Arial" charset="0"/>
                <a:cs typeface="Arial" charset="0"/>
              </a:rPr>
              <a:t>Have you optimized integration with existing environments?</a:t>
            </a:r>
          </a:p>
        </p:txBody>
      </p:sp>
      <p:sp>
        <p:nvSpPr>
          <p:cNvPr id="26" name="Rectangle 25"/>
          <p:cNvSpPr/>
          <p:nvPr/>
        </p:nvSpPr>
        <p:spPr bwMode="auto">
          <a:xfrm>
            <a:off x="568994" y="2714082"/>
            <a:ext cx="5670013" cy="964214"/>
          </a:xfrm>
          <a:prstGeom prst="rect">
            <a:avLst/>
          </a:prstGeom>
          <a:gradFill>
            <a:gsLst>
              <a:gs pos="0">
                <a:schemeClr val="tx1"/>
              </a:gs>
              <a:gs pos="100000">
                <a:schemeClr val="tx1">
                  <a:alpha val="0"/>
                </a:schemeClr>
              </a:gs>
            </a:gsLst>
            <a:lin ang="0" scaled="0"/>
          </a:gra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defTabSz="1461590" fontAlgn="base">
              <a:spcBef>
                <a:spcPct val="0"/>
              </a:spcBef>
              <a:spcAft>
                <a:spcPct val="0"/>
              </a:spcAft>
            </a:pPr>
            <a:r>
              <a:rPr lang="en-US" dirty="0" smtClean="0">
                <a:solidFill>
                  <a:schemeClr val="bg1">
                    <a:lumMod val="65000"/>
                    <a:lumOff val="35000"/>
                  </a:schemeClr>
                </a:solidFill>
                <a:latin typeface="Arial" charset="0"/>
                <a:cs typeface="Arial" charset="0"/>
              </a:rPr>
              <a:t>How do you ensure the highest level of security? </a:t>
            </a:r>
          </a:p>
        </p:txBody>
      </p:sp>
      <p:cxnSp>
        <p:nvCxnSpPr>
          <p:cNvPr id="27" name="Straight Connector 26"/>
          <p:cNvCxnSpPr/>
          <p:nvPr/>
        </p:nvCxnSpPr>
        <p:spPr>
          <a:xfrm flipH="1">
            <a:off x="568995" y="2671060"/>
            <a:ext cx="6323124"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68995" y="3721318"/>
            <a:ext cx="6323124"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68995" y="4804212"/>
            <a:ext cx="6323124"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68995" y="5870476"/>
            <a:ext cx="6323124"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8995" y="1593357"/>
            <a:ext cx="6323124" cy="0"/>
          </a:xfrm>
          <a:prstGeom prst="line">
            <a:avLst/>
          </a:prstGeom>
          <a:ln w="0">
            <a:solidFill>
              <a:schemeClr val="bg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8208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4" name="Slide Number Placeholder 3"/>
          <p:cNvSpPr>
            <a:spLocks noGrp="1"/>
          </p:cNvSpPr>
          <p:nvPr>
            <p:ph type="sldNum" sz="quarter" idx="4"/>
          </p:nvPr>
        </p:nvSpPr>
        <p:spPr/>
        <p:txBody>
          <a:bodyPr/>
          <a:lstStyle/>
          <a:p>
            <a:fld id="{113BA7D1-EE9A-0241-B0CB-67F65CFD4A8F}" type="slidenum">
              <a:rPr lang="en-US" kern="0" smtClean="0">
                <a:solidFill>
                  <a:srgbClr val="414141"/>
                </a:solidFill>
              </a:rPr>
              <a:pPr/>
              <a:t>7</a:t>
            </a:fld>
            <a:endParaRPr lang="en-US" kern="0" dirty="0">
              <a:solidFill>
                <a:srgbClr val="41414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30119" y="2"/>
            <a:ext cx="4088674" cy="6900899"/>
          </a:xfrm>
          <a:prstGeom prst="rect">
            <a:avLst/>
          </a:prstGeom>
        </p:spPr>
      </p:pic>
      <p:sp>
        <p:nvSpPr>
          <p:cNvPr id="7" name="Rectangle 6"/>
          <p:cNvSpPr/>
          <p:nvPr/>
        </p:nvSpPr>
        <p:spPr>
          <a:xfrm>
            <a:off x="662087" y="2910784"/>
            <a:ext cx="6144631" cy="707886"/>
          </a:xfrm>
          <a:prstGeom prst="rect">
            <a:avLst/>
          </a:prstGeom>
        </p:spPr>
        <p:txBody>
          <a:bodyPr wrap="none" anchor="t">
            <a:spAutoFit/>
          </a:bodyPr>
          <a:lstStyle/>
          <a:p>
            <a:r>
              <a:rPr lang="en-US" sz="4000" dirty="0">
                <a:solidFill>
                  <a:srgbClr val="00A1E0"/>
                </a:solidFill>
              </a:rPr>
              <a:t>Citrix Embraces the Cloud</a:t>
            </a:r>
            <a:endParaRPr lang="en-US" dirty="0"/>
          </a:p>
        </p:txBody>
      </p:sp>
    </p:spTree>
    <p:extLst>
      <p:ext uri="{BB962C8B-B14F-4D97-AF65-F5344CB8AC3E}">
        <p14:creationId xmlns:p14="http://schemas.microsoft.com/office/powerpoint/2010/main" val="415003188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7804" y="3662063"/>
            <a:ext cx="2081825" cy="1514054"/>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891" y="-13856"/>
            <a:ext cx="12179411" cy="3231189"/>
          </a:xfrm>
          <a:prstGeom prst="rect">
            <a:avLst/>
          </a:prstGeom>
        </p:spPr>
      </p:pic>
      <p:sp>
        <p:nvSpPr>
          <p:cNvPr id="3" name="Slide Number Placeholder 2"/>
          <p:cNvSpPr>
            <a:spLocks noGrp="1"/>
          </p:cNvSpPr>
          <p:nvPr>
            <p:ph type="sldNum" sz="quarter" idx="4"/>
          </p:nvPr>
        </p:nvSpPr>
        <p:spPr/>
        <p:txBody>
          <a:bodyPr/>
          <a:lstStyle/>
          <a:p>
            <a:fld id="{113BA7D1-EE9A-0241-B0CB-67F65CFD4A8F}" type="slidenum">
              <a:rPr lang="en-US" smtClean="0"/>
              <a:pPr/>
              <a:t>8</a:t>
            </a:fld>
            <a:endParaRPr lang="en-US" dirty="0"/>
          </a:p>
        </p:txBody>
      </p:sp>
      <p:sp>
        <p:nvSpPr>
          <p:cNvPr id="23" name="Rectangle 22"/>
          <p:cNvSpPr/>
          <p:nvPr/>
        </p:nvSpPr>
        <p:spPr bwMode="auto">
          <a:xfrm>
            <a:off x="4729750"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2">
                    <a:lumMod val="60000"/>
                    <a:lumOff val="40000"/>
                  </a:schemeClr>
                </a:solidFill>
                <a:latin typeface="Arial" charset="0"/>
                <a:cs typeface="Arial" charset="0"/>
              </a:rPr>
              <a:t>Citrix is </a:t>
            </a:r>
            <a:r>
              <a:rPr lang="en-US" sz="1600" dirty="0" smtClean="0">
                <a:solidFill>
                  <a:schemeClr val="bg2">
                    <a:lumMod val="60000"/>
                    <a:lumOff val="40000"/>
                  </a:schemeClr>
                </a:solidFill>
                <a:latin typeface="Arial" charset="0"/>
                <a:cs typeface="Arial" charset="0"/>
              </a:rPr>
              <a:t>hybrid</a:t>
            </a:r>
            <a:br>
              <a:rPr lang="en-US" sz="1600" dirty="0" smtClean="0">
                <a:solidFill>
                  <a:schemeClr val="bg2">
                    <a:lumMod val="60000"/>
                    <a:lumOff val="40000"/>
                  </a:schemeClr>
                </a:solidFill>
                <a:latin typeface="Arial" charset="0"/>
                <a:cs typeface="Arial" charset="0"/>
              </a:rPr>
            </a:br>
            <a:r>
              <a:rPr lang="en-US" sz="1600" dirty="0" smtClean="0">
                <a:solidFill>
                  <a:schemeClr val="bg2">
                    <a:lumMod val="60000"/>
                    <a:lumOff val="40000"/>
                  </a:schemeClr>
                </a:solidFill>
                <a:latin typeface="Arial" charset="0"/>
                <a:cs typeface="Arial" charset="0"/>
              </a:rPr>
              <a:t>by </a:t>
            </a:r>
            <a:r>
              <a:rPr lang="en-US" sz="1600" dirty="0">
                <a:solidFill>
                  <a:schemeClr val="bg2">
                    <a:lumMod val="60000"/>
                    <a:lumOff val="40000"/>
                  </a:schemeClr>
                </a:solidFill>
                <a:latin typeface="Arial" charset="0"/>
                <a:cs typeface="Arial" charset="0"/>
              </a:rPr>
              <a:t>nature</a:t>
            </a:r>
          </a:p>
        </p:txBody>
      </p:sp>
      <p:sp>
        <p:nvSpPr>
          <p:cNvPr id="27" name="Rectangle 26"/>
          <p:cNvSpPr/>
          <p:nvPr/>
        </p:nvSpPr>
        <p:spPr bwMode="auto">
          <a:xfrm>
            <a:off x="8467118"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Delivering Citrix </a:t>
            </a:r>
          </a:p>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as-a-Service</a:t>
            </a:r>
            <a:endParaRPr lang="en-US" sz="1600" dirty="0">
              <a:solidFill>
                <a:schemeClr val="bg2">
                  <a:lumMod val="60000"/>
                  <a:lumOff val="40000"/>
                </a:schemeClr>
              </a:solidFill>
              <a:latin typeface="Arial" charset="0"/>
              <a:cs typeface="Arial" charset="0"/>
            </a:endParaRPr>
          </a:p>
        </p:txBody>
      </p:sp>
      <p:cxnSp>
        <p:nvCxnSpPr>
          <p:cNvPr id="18" name="Straight Connector 17"/>
          <p:cNvCxnSpPr/>
          <p:nvPr/>
        </p:nvCxnSpPr>
        <p:spPr bwMode="auto">
          <a:xfrm>
            <a:off x="4232667" y="3643191"/>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19" name="Straight Connector 18"/>
          <p:cNvCxnSpPr/>
          <p:nvPr/>
        </p:nvCxnSpPr>
        <p:spPr bwMode="auto">
          <a:xfrm>
            <a:off x="7970034" y="3601626"/>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50674" y="3613101"/>
            <a:ext cx="826620" cy="1627409"/>
          </a:xfrm>
          <a:prstGeom prst="rect">
            <a:avLst/>
          </a:prstGeom>
        </p:spPr>
      </p:pic>
      <p:sp>
        <p:nvSpPr>
          <p:cNvPr id="15" name="Rectangle 14"/>
          <p:cNvSpPr/>
          <p:nvPr/>
        </p:nvSpPr>
        <p:spPr bwMode="auto">
          <a:xfrm>
            <a:off x="-35782" y="-13856"/>
            <a:ext cx="12227782" cy="1787238"/>
          </a:xfrm>
          <a:prstGeom prst="rect">
            <a:avLst/>
          </a:prstGeom>
          <a:gradFill flip="none" rotWithShape="1">
            <a:gsLst>
              <a:gs pos="0">
                <a:schemeClr val="tx1">
                  <a:lumMod val="50000"/>
                  <a:alpha val="50000"/>
                </a:schemeClr>
              </a:gs>
              <a:gs pos="100000">
                <a:schemeClr val="tx1">
                  <a:lumMod val="50000"/>
                  <a:alpha val="0"/>
                </a:schemeClr>
              </a:gs>
            </a:gsLst>
            <a:lin ang="5400000" scaled="0"/>
            <a:tileRect/>
          </a:gra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 name="Title 1"/>
          <p:cNvSpPr>
            <a:spLocks noGrp="1"/>
          </p:cNvSpPr>
          <p:nvPr>
            <p:ph type="title"/>
          </p:nvPr>
        </p:nvSpPr>
        <p:spPr/>
        <p:txBody>
          <a:bodyPr/>
          <a:lstStyle/>
          <a:p>
            <a:r>
              <a:rPr lang="en-US" sz="3600" dirty="0" smtClean="0">
                <a:solidFill>
                  <a:schemeClr val="tx1"/>
                </a:solidFill>
              </a:rPr>
              <a:t>Citrix Embraces the Cloud Experience</a:t>
            </a:r>
            <a:endParaRPr lang="en-US" sz="3600" dirty="0">
              <a:solidFill>
                <a:schemeClr val="tx1"/>
              </a:solidFill>
            </a:endParaRPr>
          </a:p>
        </p:txBody>
      </p:sp>
      <p:sp>
        <p:nvSpPr>
          <p:cNvPr id="16" name="Title 1"/>
          <p:cNvSpPr txBox="1">
            <a:spLocks/>
          </p:cNvSpPr>
          <p:nvPr/>
        </p:nvSpPr>
        <p:spPr>
          <a:xfrm>
            <a:off x="448173" y="78828"/>
            <a:ext cx="11339900" cy="985840"/>
          </a:xfrm>
          <a:prstGeom prst="rect">
            <a:avLst/>
          </a:prstGeom>
        </p:spPr>
        <p:txBody>
          <a:bodyPr vert="horz" wrap="square" lIns="91440" tIns="45720" rIns="91440" bIns="45720"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a:lstStyle>
          <a:p>
            <a:endParaRPr lang="en-US" dirty="0">
              <a:solidFill>
                <a:schemeClr val="bg1">
                  <a:lumMod val="65000"/>
                  <a:lumOff val="35000"/>
                </a:schemeClr>
              </a:solidFill>
            </a:endParaRPr>
          </a:p>
        </p:txBody>
      </p:sp>
      <p:pic>
        <p:nvPicPr>
          <p:cNvPr id="17" name="Picture 16"/>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41868" y="3762441"/>
            <a:ext cx="1552511" cy="1339837"/>
          </a:xfrm>
          <a:prstGeom prst="rect">
            <a:avLst/>
          </a:prstGeom>
        </p:spPr>
      </p:pic>
      <p:sp>
        <p:nvSpPr>
          <p:cNvPr id="20" name="Rectangle 19"/>
          <p:cNvSpPr/>
          <p:nvPr/>
        </p:nvSpPr>
        <p:spPr bwMode="auto">
          <a:xfrm>
            <a:off x="853683" y="5413248"/>
            <a:ext cx="3020602"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1">
                    <a:lumMod val="65000"/>
                    <a:lumOff val="35000"/>
                  </a:schemeClr>
                </a:solidFill>
                <a:latin typeface="Arial" charset="0"/>
                <a:cs typeface="Arial" charset="0"/>
              </a:rPr>
              <a:t>Citrix </a:t>
            </a:r>
            <a:r>
              <a:rPr lang="en-US" sz="1600" dirty="0" smtClean="0">
                <a:solidFill>
                  <a:schemeClr val="bg1">
                    <a:lumMod val="65000"/>
                    <a:lumOff val="35000"/>
                  </a:schemeClr>
                </a:solidFill>
                <a:latin typeface="Arial" charset="0"/>
                <a:cs typeface="Arial" charset="0"/>
              </a:rPr>
              <a:t>delivers cloud</a:t>
            </a:r>
          </a:p>
          <a:p>
            <a:pPr algn="ctr" defTabSz="1461590" fontAlgn="base">
              <a:spcBef>
                <a:spcPct val="0"/>
              </a:spcBef>
              <a:spcAft>
                <a:spcPct val="0"/>
              </a:spcAft>
            </a:pPr>
            <a:r>
              <a:rPr lang="en-US" sz="1600" dirty="0" smtClean="0">
                <a:solidFill>
                  <a:schemeClr val="bg1">
                    <a:lumMod val="65000"/>
                    <a:lumOff val="35000"/>
                  </a:schemeClr>
                </a:solidFill>
                <a:latin typeface="Arial" charset="0"/>
                <a:cs typeface="Arial" charset="0"/>
              </a:rPr>
              <a:t>services </a:t>
            </a:r>
            <a:r>
              <a:rPr lang="en-US" sz="1600" dirty="0">
                <a:solidFill>
                  <a:schemeClr val="bg1">
                    <a:lumMod val="65000"/>
                    <a:lumOff val="35000"/>
                  </a:schemeClr>
                </a:solidFill>
                <a:latin typeface="Arial" charset="0"/>
                <a:cs typeface="Arial" charset="0"/>
              </a:rPr>
              <a:t>on-premises</a:t>
            </a:r>
          </a:p>
        </p:txBody>
      </p:sp>
    </p:spTree>
    <p:extLst>
      <p:ext uri="{BB962C8B-B14F-4D97-AF65-F5344CB8AC3E}">
        <p14:creationId xmlns:p14="http://schemas.microsoft.com/office/powerpoint/2010/main" val="205340928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13BA7D1-EE9A-0241-B0CB-67F65CFD4A8F}" type="slidenum">
              <a:rPr lang="en-US" smtClean="0"/>
              <a:pPr/>
              <a:t>9</a:t>
            </a:fld>
            <a:endParaRPr lang="en-US" dirty="0"/>
          </a:p>
        </p:txBody>
      </p:sp>
      <p:sp>
        <p:nvSpPr>
          <p:cNvPr id="24" name="Rectangle 23"/>
          <p:cNvSpPr/>
          <p:nvPr/>
        </p:nvSpPr>
        <p:spPr bwMode="auto">
          <a:xfrm>
            <a:off x="853683" y="5413248"/>
            <a:ext cx="3020602"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2">
                    <a:lumMod val="60000"/>
                    <a:lumOff val="40000"/>
                  </a:schemeClr>
                </a:solidFill>
                <a:latin typeface="Arial" charset="0"/>
                <a:cs typeface="Arial" charset="0"/>
              </a:rPr>
              <a:t>Citrix </a:t>
            </a:r>
            <a:r>
              <a:rPr lang="en-US" sz="1600" dirty="0" smtClean="0">
                <a:solidFill>
                  <a:schemeClr val="bg2">
                    <a:lumMod val="60000"/>
                    <a:lumOff val="40000"/>
                  </a:schemeClr>
                </a:solidFill>
                <a:latin typeface="Arial" charset="0"/>
                <a:cs typeface="Arial" charset="0"/>
              </a:rPr>
              <a:t>delivers cloud</a:t>
            </a:r>
          </a:p>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services </a:t>
            </a:r>
            <a:r>
              <a:rPr lang="en-US" sz="1600" dirty="0">
                <a:solidFill>
                  <a:schemeClr val="bg2">
                    <a:lumMod val="60000"/>
                    <a:lumOff val="40000"/>
                  </a:schemeClr>
                </a:solidFill>
                <a:latin typeface="Arial" charset="0"/>
                <a:cs typeface="Arial" charset="0"/>
              </a:rPr>
              <a:t>on-premises</a:t>
            </a:r>
          </a:p>
        </p:txBody>
      </p:sp>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23708" y="3742275"/>
            <a:ext cx="680552" cy="133983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58486" y="3598490"/>
            <a:ext cx="1885728" cy="1627409"/>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3866"/>
            <a:ext cx="12192000" cy="3183467"/>
          </a:xfrm>
          <a:prstGeom prst="rect">
            <a:avLst/>
          </a:prstGeom>
        </p:spPr>
      </p:pic>
      <p:sp>
        <p:nvSpPr>
          <p:cNvPr id="23" name="Rectangle 22"/>
          <p:cNvSpPr/>
          <p:nvPr/>
        </p:nvSpPr>
        <p:spPr bwMode="auto">
          <a:xfrm>
            <a:off x="-35782" y="-13856"/>
            <a:ext cx="12227782" cy="1787238"/>
          </a:xfrm>
          <a:prstGeom prst="rect">
            <a:avLst/>
          </a:prstGeom>
          <a:gradFill flip="none" rotWithShape="1">
            <a:gsLst>
              <a:gs pos="0">
                <a:schemeClr val="tx1">
                  <a:lumMod val="50000"/>
                  <a:alpha val="50000"/>
                </a:schemeClr>
              </a:gs>
              <a:gs pos="100000">
                <a:schemeClr val="tx1">
                  <a:lumMod val="50000"/>
                  <a:alpha val="0"/>
                </a:schemeClr>
              </a:gs>
            </a:gsLst>
            <a:lin ang="5400000" scaled="0"/>
            <a:tileRect/>
          </a:gra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sp>
        <p:nvSpPr>
          <p:cNvPr id="25" name="Title 1"/>
          <p:cNvSpPr>
            <a:spLocks noGrp="1"/>
          </p:cNvSpPr>
          <p:nvPr>
            <p:ph type="title"/>
          </p:nvPr>
        </p:nvSpPr>
        <p:spPr>
          <a:xfrm>
            <a:off x="448173" y="78828"/>
            <a:ext cx="11339900" cy="985840"/>
          </a:xfrm>
        </p:spPr>
        <p:txBody>
          <a:bodyPr/>
          <a:lstStyle/>
          <a:p>
            <a:r>
              <a:rPr lang="en-US" sz="3600" dirty="0" smtClean="0">
                <a:solidFill>
                  <a:schemeClr val="tx1"/>
                </a:solidFill>
              </a:rPr>
              <a:t>Citrix Embraces the Cloud Experience</a:t>
            </a:r>
            <a:endParaRPr lang="en-US" sz="3600" dirty="0">
              <a:solidFill>
                <a:schemeClr val="tx1"/>
              </a:solidFill>
            </a:endParaRPr>
          </a:p>
        </p:txBody>
      </p:sp>
      <p:sp>
        <p:nvSpPr>
          <p:cNvPr id="26" name="Title 1"/>
          <p:cNvSpPr txBox="1">
            <a:spLocks/>
          </p:cNvSpPr>
          <p:nvPr/>
        </p:nvSpPr>
        <p:spPr>
          <a:xfrm>
            <a:off x="448173" y="78828"/>
            <a:ext cx="11339900" cy="985840"/>
          </a:xfrm>
          <a:prstGeom prst="rect">
            <a:avLst/>
          </a:prstGeom>
        </p:spPr>
        <p:txBody>
          <a:bodyPr vert="horz" wrap="square" lIns="91440" tIns="45720" rIns="91440" bIns="45720" rtlCol="0" anchor="b">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a:lstStyle>
          <a:p>
            <a:endParaRPr lang="en-US" dirty="0">
              <a:solidFill>
                <a:schemeClr val="bg1">
                  <a:lumMod val="65000"/>
                  <a:lumOff val="35000"/>
                </a:schemeClr>
              </a:solidFill>
            </a:endParaRPr>
          </a:p>
        </p:txBody>
      </p:sp>
      <p:cxnSp>
        <p:nvCxnSpPr>
          <p:cNvPr id="28" name="Straight Connector 27"/>
          <p:cNvCxnSpPr/>
          <p:nvPr/>
        </p:nvCxnSpPr>
        <p:spPr bwMode="auto">
          <a:xfrm>
            <a:off x="4232667" y="3643191"/>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cxnSp>
        <p:nvCxnSpPr>
          <p:cNvPr id="29" name="Straight Connector 28"/>
          <p:cNvCxnSpPr/>
          <p:nvPr/>
        </p:nvCxnSpPr>
        <p:spPr bwMode="auto">
          <a:xfrm>
            <a:off x="7970034" y="3601626"/>
            <a:ext cx="0" cy="2402415"/>
          </a:xfrm>
          <a:prstGeom prst="line">
            <a:avLst/>
          </a:prstGeom>
          <a:noFill/>
          <a:ln w="12700" cap="flat" cmpd="sng" algn="ctr">
            <a:solidFill>
              <a:schemeClr val="tx1">
                <a:lumMod val="85000"/>
              </a:schemeClr>
            </a:solidFill>
            <a:prstDash val="solid"/>
            <a:round/>
            <a:headEnd type="none" w="med" len="med"/>
            <a:tailEnd type="none" w="med" len="med"/>
          </a:ln>
          <a:effectLst/>
        </p:spPr>
      </p:cxn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7804" y="3662063"/>
            <a:ext cx="2081825" cy="1514054"/>
          </a:xfrm>
          <a:prstGeom prst="rect">
            <a:avLst/>
          </a:prstGeom>
        </p:spPr>
      </p:pic>
      <p:sp>
        <p:nvSpPr>
          <p:cNvPr id="16" name="Rectangle 15"/>
          <p:cNvSpPr/>
          <p:nvPr/>
        </p:nvSpPr>
        <p:spPr bwMode="auto">
          <a:xfrm>
            <a:off x="8467118"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Delivering Citrix </a:t>
            </a:r>
          </a:p>
          <a:p>
            <a:pPr algn="ctr" defTabSz="1461590" fontAlgn="base">
              <a:spcBef>
                <a:spcPct val="0"/>
              </a:spcBef>
              <a:spcAft>
                <a:spcPct val="0"/>
              </a:spcAft>
            </a:pPr>
            <a:r>
              <a:rPr lang="en-US" sz="1600" dirty="0" smtClean="0">
                <a:solidFill>
                  <a:schemeClr val="bg2">
                    <a:lumMod val="60000"/>
                    <a:lumOff val="40000"/>
                  </a:schemeClr>
                </a:solidFill>
                <a:latin typeface="Arial" charset="0"/>
                <a:cs typeface="Arial" charset="0"/>
              </a:rPr>
              <a:t>as-a-Service</a:t>
            </a:r>
            <a:endParaRPr lang="en-US" sz="1600" dirty="0">
              <a:solidFill>
                <a:schemeClr val="bg2">
                  <a:lumMod val="60000"/>
                  <a:lumOff val="40000"/>
                </a:schemeClr>
              </a:solidFill>
              <a:latin typeface="Arial" charset="0"/>
              <a:cs typeface="Arial" charset="0"/>
            </a:endParaRPr>
          </a:p>
        </p:txBody>
      </p:sp>
      <p:sp>
        <p:nvSpPr>
          <p:cNvPr id="17" name="Rectangle 16"/>
          <p:cNvSpPr/>
          <p:nvPr/>
        </p:nvSpPr>
        <p:spPr bwMode="auto">
          <a:xfrm>
            <a:off x="4729750" y="5417213"/>
            <a:ext cx="2743200" cy="690263"/>
          </a:xfrm>
          <a:prstGeom prst="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38239" tIns="69119" rIns="138239" bIns="69119" numCol="1" spcCol="0" rtlCol="0" fromWordArt="0" anchor="ctr" anchorCtr="0" forceAA="0" compatLnSpc="1">
            <a:prstTxWarp prst="textNoShape">
              <a:avLst/>
            </a:prstTxWarp>
            <a:noAutofit/>
          </a:bodyPr>
          <a:lstStyle/>
          <a:p>
            <a:pPr algn="ctr" defTabSz="1461590" fontAlgn="base">
              <a:spcBef>
                <a:spcPct val="0"/>
              </a:spcBef>
              <a:spcAft>
                <a:spcPct val="0"/>
              </a:spcAft>
            </a:pPr>
            <a:r>
              <a:rPr lang="en-US" sz="1600" dirty="0">
                <a:solidFill>
                  <a:schemeClr val="bg1">
                    <a:lumMod val="65000"/>
                    <a:lumOff val="35000"/>
                  </a:schemeClr>
                </a:solidFill>
                <a:latin typeface="Arial" charset="0"/>
                <a:cs typeface="Arial" charset="0"/>
              </a:rPr>
              <a:t>Citrix is </a:t>
            </a:r>
            <a:r>
              <a:rPr lang="en-US" sz="1600" dirty="0" smtClean="0">
                <a:solidFill>
                  <a:schemeClr val="bg1">
                    <a:lumMod val="65000"/>
                    <a:lumOff val="35000"/>
                  </a:schemeClr>
                </a:solidFill>
                <a:latin typeface="Arial" charset="0"/>
                <a:cs typeface="Arial" charset="0"/>
              </a:rPr>
              <a:t>hybrid</a:t>
            </a:r>
            <a:br>
              <a:rPr lang="en-US" sz="1600" dirty="0" smtClean="0">
                <a:solidFill>
                  <a:schemeClr val="bg1">
                    <a:lumMod val="65000"/>
                    <a:lumOff val="35000"/>
                  </a:schemeClr>
                </a:solidFill>
                <a:latin typeface="Arial" charset="0"/>
                <a:cs typeface="Arial" charset="0"/>
              </a:rPr>
            </a:br>
            <a:r>
              <a:rPr lang="en-US" sz="1600" dirty="0" smtClean="0">
                <a:solidFill>
                  <a:schemeClr val="bg1">
                    <a:lumMod val="65000"/>
                    <a:lumOff val="35000"/>
                  </a:schemeClr>
                </a:solidFill>
                <a:latin typeface="Arial" charset="0"/>
                <a:cs typeface="Arial" charset="0"/>
              </a:rPr>
              <a:t>by </a:t>
            </a:r>
            <a:r>
              <a:rPr lang="en-US" sz="1600" dirty="0">
                <a:solidFill>
                  <a:schemeClr val="bg1">
                    <a:lumMod val="65000"/>
                    <a:lumOff val="35000"/>
                  </a:schemeClr>
                </a:solidFill>
                <a:latin typeface="Arial" charset="0"/>
                <a:cs typeface="Arial" charset="0"/>
              </a:rPr>
              <a:t>nature</a:t>
            </a:r>
          </a:p>
        </p:txBody>
      </p:sp>
    </p:spTree>
    <p:extLst>
      <p:ext uri="{BB962C8B-B14F-4D97-AF65-F5344CB8AC3E}">
        <p14:creationId xmlns:p14="http://schemas.microsoft.com/office/powerpoint/2010/main" val="337533621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Citrix_Template_2014">
  <a:themeElements>
    <a:clrScheme name="Custom 10">
      <a:dk1>
        <a:srgbClr val="FFFFFF"/>
      </a:dk1>
      <a:lt1>
        <a:srgbClr val="000000"/>
      </a:lt1>
      <a:dk2>
        <a:srgbClr val="00A1E0"/>
      </a:dk2>
      <a:lt2>
        <a:srgbClr val="414141"/>
      </a:lt2>
      <a:accent1>
        <a:srgbClr val="6B359D"/>
      </a:accent1>
      <a:accent2>
        <a:srgbClr val="B5BE00"/>
      </a:accent2>
      <a:accent3>
        <a:srgbClr val="F1910D"/>
      </a:accent3>
      <a:accent4>
        <a:srgbClr val="E1261C"/>
      </a:accent4>
      <a:accent5>
        <a:srgbClr val="326195"/>
      </a:accent5>
      <a:accent6>
        <a:srgbClr val="497629"/>
      </a:accent6>
      <a:hlink>
        <a:srgbClr val="00A1E0"/>
      </a:hlink>
      <a:folHlink>
        <a:srgbClr val="6B359D"/>
      </a:folHlink>
    </a:clrScheme>
    <a:fontScheme name="Summit Syn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22225" cap="flat" cmpd="sng" algn="ctr">
          <a:noFill/>
          <a:prstDash val="solid"/>
          <a:round/>
          <a:headEnd type="none" w="med" len="med"/>
          <a:tailEnd type="none" w="med" len="med"/>
        </a:ln>
        <a:effectLst/>
      </a:spPr>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defPPr algn="ctr" defTabSz="1461590" fontAlgn="base">
          <a:spcBef>
            <a:spcPct val="0"/>
          </a:spcBef>
          <a:spcAft>
            <a:spcPct val="0"/>
          </a:spcAft>
          <a:defRPr dirty="0" smtClean="0">
            <a:latin typeface="Arial" charset="0"/>
            <a:cs typeface="Arial" charset="0"/>
          </a:defRPr>
        </a:defPPr>
      </a:lstStyle>
    </a:spDef>
    <a:lnDef>
      <a:spPr bwMode="auto">
        <a:noFill/>
        <a:ln w="19050" cap="flat" cmpd="sng" algn="ctr">
          <a:gradFill flip="none" rotWithShape="1">
            <a:gsLst>
              <a:gs pos="100000">
                <a:srgbClr val="FFFFFF">
                  <a:alpha val="0"/>
                </a:srgbClr>
              </a:gs>
              <a:gs pos="0">
                <a:schemeClr val="tx1">
                  <a:alpha val="0"/>
                </a:schemeClr>
              </a:gs>
              <a:gs pos="50000">
                <a:srgbClr val="FFFFFF"/>
              </a:gs>
            </a:gsLst>
            <a:lin ang="5400000" scaled="0"/>
            <a:tileRect/>
          </a:gradFill>
          <a:prstDash val="solid"/>
          <a:round/>
          <a:headEnd type="none" w="med" len="med"/>
          <a:tailEnd type="none" w="med" len="med"/>
        </a:ln>
        <a:effectLst/>
      </a:spPr>
      <a:bodyPr/>
      <a:lstStyle/>
    </a:lnDef>
    <a:txDef>
      <a:spPr>
        <a:noFill/>
      </a:spPr>
      <a:bodyPr wrap="none" rtlCol="0">
        <a:spAutoFit/>
      </a:bodyPr>
      <a:lstStyle>
        <a:defPPr>
          <a:defRPr dirty="0" err="1" smtClean="0">
            <a:solidFill>
              <a:schemeClr val="tx1">
                <a:lumMod val="75000"/>
              </a:schemeClr>
            </a:solidFill>
          </a:defRPr>
        </a:defPPr>
      </a:lstStyle>
    </a:txDef>
  </a:objectDefaults>
  <a:extraClrSchemeLst/>
</a:theme>
</file>

<file path=ppt/theme/theme2.xml><?xml version="1.0" encoding="utf-8"?>
<a:theme xmlns:a="http://schemas.openxmlformats.org/drawingml/2006/main" name="1_Citrix_Template_2014">
  <a:themeElements>
    <a:clrScheme name="Citrix White">
      <a:dk1>
        <a:srgbClr val="FFFFFF"/>
      </a:dk1>
      <a:lt1>
        <a:srgbClr val="000000"/>
      </a:lt1>
      <a:dk2>
        <a:srgbClr val="00A1E0"/>
      </a:dk2>
      <a:lt2>
        <a:srgbClr val="414141"/>
      </a:lt2>
      <a:accent1>
        <a:srgbClr val="6B359D"/>
      </a:accent1>
      <a:accent2>
        <a:srgbClr val="B5BE00"/>
      </a:accent2>
      <a:accent3>
        <a:srgbClr val="D65F00"/>
      </a:accent3>
      <a:accent4>
        <a:srgbClr val="E1261C"/>
      </a:accent4>
      <a:accent5>
        <a:srgbClr val="326195"/>
      </a:accent5>
      <a:accent6>
        <a:srgbClr val="497629"/>
      </a:accent6>
      <a:hlink>
        <a:srgbClr val="00A1E0"/>
      </a:hlink>
      <a:folHlink>
        <a:srgbClr val="6B359D"/>
      </a:folHlink>
    </a:clrScheme>
    <a:fontScheme name="Summit Syn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22225" cap="flat" cmpd="sng" algn="ctr">
          <a:noFill/>
          <a:prstDash val="solid"/>
          <a:round/>
          <a:headEnd type="none" w="med" len="med"/>
          <a:tailEnd type="none" w="med" len="med"/>
        </a:ln>
        <a:effectLst/>
      </a:spPr>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defPPr algn="ctr" defTabSz="1461590" fontAlgn="base">
          <a:spcBef>
            <a:spcPct val="0"/>
          </a:spcBef>
          <a:spcAft>
            <a:spcPct val="0"/>
          </a:spcAft>
          <a:defRPr dirty="0" smtClean="0">
            <a:latin typeface="Arial" charset="0"/>
            <a:cs typeface="Arial" charset="0"/>
          </a:defRPr>
        </a:defPPr>
      </a:lstStyle>
    </a:spDef>
    <a:lnDef>
      <a:spPr bwMode="auto">
        <a:noFill/>
        <a:ln w="19050" cap="flat" cmpd="sng" algn="ctr">
          <a:gradFill flip="none" rotWithShape="1">
            <a:gsLst>
              <a:gs pos="100000">
                <a:srgbClr val="FFFFFF">
                  <a:alpha val="0"/>
                </a:srgbClr>
              </a:gs>
              <a:gs pos="0">
                <a:schemeClr val="tx1">
                  <a:alpha val="0"/>
                </a:schemeClr>
              </a:gs>
              <a:gs pos="50000">
                <a:srgbClr val="FFFFFF"/>
              </a:gs>
            </a:gsLst>
            <a:lin ang="5400000" scaled="0"/>
            <a:tileRect/>
          </a:gradFill>
          <a:prstDash val="solid"/>
          <a:round/>
          <a:headEnd type="none" w="med" len="med"/>
          <a:tailEnd type="none" w="med" len="med"/>
        </a:ln>
        <a:effectLst/>
      </a:spPr>
      <a:bodyPr/>
      <a:lstStyle/>
    </a:lnDef>
    <a:txDef>
      <a:spPr>
        <a:noFill/>
      </a:spPr>
      <a:bodyPr wrap="none" rtlCol="0">
        <a:spAutoFit/>
      </a:bodyPr>
      <a:lstStyle>
        <a:defPPr>
          <a:defRPr dirty="0" err="1" smtClean="0">
            <a:solidFill>
              <a:schemeClr val="tx1">
                <a:lumMod val="75000"/>
              </a:schemeClr>
            </a:solidFill>
          </a:defRPr>
        </a:defPPr>
      </a:lstStyle>
    </a:txDef>
  </a:objectDefaults>
  <a:extraClrSchemeLst/>
</a:theme>
</file>

<file path=ppt/theme/theme3.xml><?xml version="1.0" encoding="utf-8"?>
<a:theme xmlns:a="http://schemas.openxmlformats.org/drawingml/2006/main" name="MS Brand White 16-9_Dec-2013">
  <a:themeElements>
    <a:clrScheme name="citrix_and_microsoft">
      <a:dk1>
        <a:srgbClr val="4E5055"/>
      </a:dk1>
      <a:lt1>
        <a:srgbClr val="FFFFFF"/>
      </a:lt1>
      <a:dk2>
        <a:srgbClr val="F1F1F1"/>
      </a:dk2>
      <a:lt2>
        <a:srgbClr val="3F4042"/>
      </a:lt2>
      <a:accent1>
        <a:srgbClr val="7F57A1"/>
      </a:accent1>
      <a:accent2>
        <a:srgbClr val="157CBD"/>
      </a:accent2>
      <a:accent3>
        <a:srgbClr val="749543"/>
      </a:accent3>
      <a:accent4>
        <a:srgbClr val="B5BE00"/>
      </a:accent4>
      <a:accent5>
        <a:srgbClr val="F6A504"/>
      </a:accent5>
      <a:accent6>
        <a:srgbClr val="AD1D7A"/>
      </a:accent6>
      <a:hlink>
        <a:srgbClr val="157CBD"/>
      </a:hlink>
      <a:folHlink>
        <a:srgbClr val="7F57A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Dec2013_PRELIM.potx" id="{3C825910-E241-4A9F-A328-6AC2DE27D4BB}" vid="{D9F5F194-A5AE-4351-8DA4-8121ACE344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7173</TotalTime>
  <Words>4216</Words>
  <Application>Microsoft Office PowerPoint</Application>
  <PresentationFormat>Widescreen</PresentationFormat>
  <Paragraphs>623</Paragraphs>
  <Slides>31</Slides>
  <Notes>31</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ＭＳ Ｐゴシック</vt:lpstr>
      <vt:lpstr>Arial</vt:lpstr>
      <vt:lpstr>Calibri</vt:lpstr>
      <vt:lpstr>Lucida Grande</vt:lpstr>
      <vt:lpstr>Myriad Pro</vt:lpstr>
      <vt:lpstr>Segoe UI</vt:lpstr>
      <vt:lpstr>Segoe UI Emoji</vt:lpstr>
      <vt:lpstr>Segoe UI Light</vt:lpstr>
      <vt:lpstr>Segoe UI Semibold</vt:lpstr>
      <vt:lpstr>Times</vt:lpstr>
      <vt:lpstr>Wingdings</vt:lpstr>
      <vt:lpstr>Citrix_Template_2014</vt:lpstr>
      <vt:lpstr>1_Citrix_Template_2014</vt:lpstr>
      <vt:lpstr>MS Brand White 16-9_Dec-2013</vt:lpstr>
      <vt:lpstr>About this Citrix Products on Azure Presentation</vt:lpstr>
      <vt:lpstr>PowerPoint Presentation</vt:lpstr>
      <vt:lpstr>PowerPoint Presentation</vt:lpstr>
      <vt:lpstr>Cloud Adoption is Booming</vt:lpstr>
      <vt:lpstr>PowerPoint Presentation</vt:lpstr>
      <vt:lpstr>Overcoming the Cloud Hurdles</vt:lpstr>
      <vt:lpstr>PowerPoint Presentation</vt:lpstr>
      <vt:lpstr>Citrix Embraces the Cloud Experience</vt:lpstr>
      <vt:lpstr>Citrix Embraces the Cloud Experience</vt:lpstr>
      <vt:lpstr>Citrix Embraces the Cloud Experience</vt:lpstr>
      <vt:lpstr>Azure Supporting the Citrix Experience </vt:lpstr>
      <vt:lpstr>Citrix Solutions on Azure</vt:lpstr>
      <vt:lpstr>Citrix at a Glance</vt:lpstr>
      <vt:lpstr>Citrix Solutions on Azure</vt:lpstr>
      <vt:lpstr>Enterprise Application Delivery on Azure</vt:lpstr>
      <vt:lpstr>Cloud Networking on Azure</vt:lpstr>
      <vt:lpstr>Enterprise File Sync and Share</vt:lpstr>
      <vt:lpstr>Citrix WorkSpace Cloud</vt:lpstr>
      <vt:lpstr>Together Citrix + Microsoft</vt:lpstr>
      <vt:lpstr>Business Drivers to the Cloud</vt:lpstr>
      <vt:lpstr>Cloud Scalability</vt:lpstr>
      <vt:lpstr>Cloud Economics</vt:lpstr>
      <vt:lpstr>Focusing on your core business competencies </vt:lpstr>
      <vt:lpstr>Business Continuity and Disaster Recovery</vt:lpstr>
      <vt:lpstr>DevOps / Application Lifecycle Management </vt:lpstr>
      <vt:lpstr>Customer Success</vt:lpstr>
      <vt:lpstr>PowerPoint Presentation</vt:lpstr>
      <vt:lpstr>PowerPoint Presentation</vt:lpstr>
      <vt:lpstr>Call to Action</vt:lpstr>
      <vt:lpstr>Next Steps / CTA</vt:lpstr>
      <vt:lpstr>Learn More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Pevey</dc:creator>
  <cp:lastModifiedBy>Jane Klausen</cp:lastModifiedBy>
  <cp:revision>306</cp:revision>
  <cp:lastPrinted>2015-10-13T18:54:35Z</cp:lastPrinted>
  <dcterms:created xsi:type="dcterms:W3CDTF">2015-09-03T15:07:15Z</dcterms:created>
  <dcterms:modified xsi:type="dcterms:W3CDTF">2015-10-21T18:57:56Z</dcterms:modified>
</cp:coreProperties>
</file>