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1"/>
    <p:sldMasterId id="2147483845" r:id="rId2"/>
  </p:sldMasterIdLst>
  <p:notesMasterIdLst>
    <p:notesMasterId r:id="rId72"/>
  </p:notesMasterIdLst>
  <p:handoutMasterIdLst>
    <p:handoutMasterId r:id="rId73"/>
  </p:handoutMasterIdLst>
  <p:sldIdLst>
    <p:sldId id="959" r:id="rId3"/>
    <p:sldId id="1039" r:id="rId4"/>
    <p:sldId id="1040" r:id="rId5"/>
    <p:sldId id="1041" r:id="rId6"/>
    <p:sldId id="1010" r:id="rId7"/>
    <p:sldId id="970" r:id="rId8"/>
    <p:sldId id="1012" r:id="rId9"/>
    <p:sldId id="971" r:id="rId10"/>
    <p:sldId id="974" r:id="rId11"/>
    <p:sldId id="972" r:id="rId12"/>
    <p:sldId id="973" r:id="rId13"/>
    <p:sldId id="975" r:id="rId14"/>
    <p:sldId id="976" r:id="rId15"/>
    <p:sldId id="977" r:id="rId16"/>
    <p:sldId id="978" r:id="rId17"/>
    <p:sldId id="979" r:id="rId18"/>
    <p:sldId id="980" r:id="rId19"/>
    <p:sldId id="981" r:id="rId20"/>
    <p:sldId id="982" r:id="rId21"/>
    <p:sldId id="983" r:id="rId22"/>
    <p:sldId id="984" r:id="rId23"/>
    <p:sldId id="985" r:id="rId24"/>
    <p:sldId id="1028" r:id="rId25"/>
    <p:sldId id="1029" r:id="rId26"/>
    <p:sldId id="1030" r:id="rId27"/>
    <p:sldId id="1031" r:id="rId28"/>
    <p:sldId id="1032" r:id="rId29"/>
    <p:sldId id="1033" r:id="rId30"/>
    <p:sldId id="1034" r:id="rId31"/>
    <p:sldId id="1035" r:id="rId32"/>
    <p:sldId id="1036" r:id="rId33"/>
    <p:sldId id="1037" r:id="rId34"/>
    <p:sldId id="1013" r:id="rId35"/>
    <p:sldId id="1014" r:id="rId36"/>
    <p:sldId id="1015" r:id="rId37"/>
    <p:sldId id="1016" r:id="rId38"/>
    <p:sldId id="1017" r:id="rId39"/>
    <p:sldId id="986" r:id="rId40"/>
    <p:sldId id="987" r:id="rId41"/>
    <p:sldId id="988" r:id="rId42"/>
    <p:sldId id="989" r:id="rId43"/>
    <p:sldId id="990" r:id="rId44"/>
    <p:sldId id="993" r:id="rId45"/>
    <p:sldId id="994" r:id="rId46"/>
    <p:sldId id="995" r:id="rId47"/>
    <p:sldId id="996" r:id="rId48"/>
    <p:sldId id="997" r:id="rId49"/>
    <p:sldId id="998" r:id="rId50"/>
    <p:sldId id="999" r:id="rId51"/>
    <p:sldId id="1000" r:id="rId52"/>
    <p:sldId id="1001" r:id="rId53"/>
    <p:sldId id="1002" r:id="rId54"/>
    <p:sldId id="1003" r:id="rId55"/>
    <p:sldId id="1004" r:id="rId56"/>
    <p:sldId id="1007" r:id="rId57"/>
    <p:sldId id="1008" r:id="rId58"/>
    <p:sldId id="1018" r:id="rId59"/>
    <p:sldId id="1019" r:id="rId60"/>
    <p:sldId id="1043" r:id="rId61"/>
    <p:sldId id="1044" r:id="rId62"/>
    <p:sldId id="1045" r:id="rId63"/>
    <p:sldId id="1046" r:id="rId64"/>
    <p:sldId id="1023" r:id="rId65"/>
    <p:sldId id="1025" r:id="rId66"/>
    <p:sldId id="1042" r:id="rId67"/>
    <p:sldId id="1026" r:id="rId68"/>
    <p:sldId id="1027" r:id="rId69"/>
    <p:sldId id="1047" r:id="rId70"/>
    <p:sldId id="856" r:id="rId71"/>
  </p:sldIdLst>
  <p:sldSz cx="12188825" cy="6858000"/>
  <p:notesSz cx="9601200" cy="7315200"/>
  <p:defaultText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4" orient="horz" pos="5631">
          <p15:clr>
            <a:srgbClr val="A4A3A4"/>
          </p15:clr>
        </p15:guide>
        <p15:guide id="15" pos="3839">
          <p15:clr>
            <a:srgbClr val="A4A3A4"/>
          </p15:clr>
        </p15:guide>
      </p15:sldGuideLst>
    </p:ext>
    <p:ext uri="{2D200454-40CA-4A62-9FC3-DE9A4176ACB9}">
      <p15:notesGuideLst xmlns:p15="http://schemas.microsoft.com/office/powerpoint/2012/main">
        <p15:guide id="1" orient="horz" pos="3024">
          <p15:clr>
            <a:srgbClr val="A4A3A4"/>
          </p15:clr>
        </p15:guide>
        <p15:guide id="2" orient="horz" pos="5970">
          <p15:clr>
            <a:srgbClr val="A4A3A4"/>
          </p15:clr>
        </p15:guide>
        <p15:guide id="3" pos="2304">
          <p15:clr>
            <a:srgbClr val="A4A3A4"/>
          </p15:clr>
        </p15:guide>
        <p15:guide id="4" pos="258">
          <p15:clr>
            <a:srgbClr val="A4A3A4"/>
          </p15:clr>
        </p15:guide>
        <p15:guide id="5" pos="4357">
          <p15:clr>
            <a:srgbClr val="A4A3A4"/>
          </p15:clr>
        </p15:guide>
        <p15:guide id="6" orient="horz" pos="2475">
          <p15:clr>
            <a:srgbClr val="A4A3A4"/>
          </p15:clr>
        </p15:guide>
        <p15:guide id="7" orient="horz" pos="4392">
          <p15:clr>
            <a:srgbClr val="A4A3A4"/>
          </p15:clr>
        </p15:guide>
        <p15:guide id="8" pos="3024">
          <p15:clr>
            <a:srgbClr val="A4A3A4"/>
          </p15:clr>
        </p15:guide>
        <p15:guide id="9" pos="339">
          <p15:clr>
            <a:srgbClr val="A4A3A4"/>
          </p15:clr>
        </p15:guide>
        <p15:guide id="10" pos="571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141"/>
    <a:srgbClr val="7F7F7F"/>
    <a:srgbClr val="B2B2B2"/>
    <a:srgbClr val="6B359D"/>
    <a:srgbClr val="00A1E0"/>
    <a:srgbClr val="B5BE00"/>
    <a:srgbClr val="D65F00"/>
    <a:srgbClr val="E1261C"/>
    <a:srgbClr val="326195"/>
    <a:srgbClr val="497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653" autoAdjust="0"/>
    <p:restoredTop sz="99374" autoAdjust="0"/>
  </p:normalViewPr>
  <p:slideViewPr>
    <p:cSldViewPr snapToGrid="0" snapToObjects="1" showGuides="1">
      <p:cViewPr varScale="1">
        <p:scale>
          <a:sx n="95" d="100"/>
          <a:sy n="95" d="100"/>
        </p:scale>
        <p:origin x="96" y="120"/>
      </p:cViewPr>
      <p:guideLst>
        <p:guide orient="horz" pos="5631"/>
        <p:guide pos="3839"/>
      </p:guideLst>
    </p:cSldViewPr>
  </p:slideViewPr>
  <p:outlineViewPr>
    <p:cViewPr>
      <p:scale>
        <a:sx n="33" d="100"/>
        <a:sy n="33" d="100"/>
      </p:scale>
      <p:origin x="0" y="-834"/>
    </p:cViewPr>
  </p:outlineViewPr>
  <p:notesTextViewPr>
    <p:cViewPr>
      <p:scale>
        <a:sx n="1" d="1"/>
        <a:sy n="1" d="1"/>
      </p:scale>
      <p:origin x="0" y="0"/>
    </p:cViewPr>
  </p:notesTextViewPr>
  <p:sorterViewPr>
    <p:cViewPr>
      <p:scale>
        <a:sx n="70" d="100"/>
        <a:sy n="70" d="100"/>
      </p:scale>
      <p:origin x="0" y="0"/>
    </p:cViewPr>
  </p:sorterViewPr>
  <p:notesViewPr>
    <p:cSldViewPr snapToGrid="0" snapToObjects="1">
      <p:cViewPr>
        <p:scale>
          <a:sx n="174" d="100"/>
          <a:sy n="174" d="100"/>
        </p:scale>
        <p:origin x="-516" y="-1824"/>
      </p:cViewPr>
      <p:guideLst>
        <p:guide orient="horz" pos="3024"/>
        <p:guide orient="horz" pos="5970"/>
        <p:guide pos="2304"/>
        <p:guide pos="258"/>
        <p:guide pos="4357"/>
        <p:guide orient="horz" pos="2475"/>
        <p:guide orient="horz" pos="4392"/>
        <p:guide pos="3024"/>
        <p:guide pos="339"/>
        <p:guide pos="5719"/>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Sharefile\My%20Files%20&amp;%20Folders\AWS\XenApp%20in%20the%20Cloud\DaaS%20on%20Public%20Cloud%20Costing%20IaaS%20-%20GCE%20-%201.1.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eter\Sharefile\My%20Files%20&amp;%20Folders\AWS\XenApp%20in%20the%20Cloud\DaaS%20on%20Public%20Cloud%20Costing%20IaaS%20-%20GCE%20-%201.1.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49540416759598E-2"/>
          <c:y val="0.108244404933254"/>
          <c:w val="0.78069837085342297"/>
          <c:h val="0.69213332204442202"/>
        </c:manualLayout>
      </c:layout>
      <c:barChart>
        <c:barDir val="col"/>
        <c:grouping val="clustered"/>
        <c:varyColors val="0"/>
        <c:ser>
          <c:idx val="1"/>
          <c:order val="0"/>
          <c:tx>
            <c:strRef>
              <c:f>'GCE Login VSI Workload Graphs'!$E$2</c:f>
              <c:strCache>
                <c:ptCount val="1"/>
                <c:pt idx="0">
                  <c:v>CCU per Instance</c:v>
                </c:pt>
              </c:strCache>
            </c:strRef>
          </c:tx>
          <c:spPr>
            <a:solidFill>
              <a:schemeClr val="accent6"/>
            </a:solidFill>
            <a:ln>
              <a:solidFill>
                <a:schemeClr val="accent6"/>
              </a:solidFill>
            </a:ln>
            <a:effectLst>
              <a:innerShdw blurRad="114300">
                <a:schemeClr val="accent2"/>
              </a:innerShdw>
            </a:effectLst>
          </c:spPr>
          <c:invertIfNegative val="0"/>
          <c:dLbls>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9"/>
              <c:layout/>
              <c:showLegendKey val="0"/>
              <c:showVal val="1"/>
              <c:showCatName val="0"/>
              <c:showSerName val="0"/>
              <c:showPercent val="0"/>
              <c:showBubbleSize val="0"/>
              <c:extLst>
                <c:ext xmlns:c15="http://schemas.microsoft.com/office/drawing/2012/chart" uri="{CE6537A1-D6FC-4f65-9D91-7224C49458BB}">
                  <c15:layout/>
                </c:ext>
              </c:extLst>
            </c:dLbl>
            <c:dLbl>
              <c:idx val="10"/>
              <c:layout/>
              <c:showLegendKey val="0"/>
              <c:showVal val="1"/>
              <c:showCatName val="0"/>
              <c:showSerName val="0"/>
              <c:showPercent val="0"/>
              <c:showBubbleSize val="0"/>
              <c:extLst>
                <c:ext xmlns:c15="http://schemas.microsoft.com/office/drawing/2012/chart" uri="{CE6537A1-D6FC-4f65-9D91-7224C49458BB}">
                  <c15:layout/>
                </c:ext>
              </c:extLst>
            </c:dLbl>
            <c:dLbl>
              <c:idx val="11"/>
              <c:layout/>
              <c:showLegendKey val="0"/>
              <c:showVal val="1"/>
              <c:showCatName val="0"/>
              <c:showSerName val="0"/>
              <c:showPercent val="0"/>
              <c:showBubbleSize val="0"/>
              <c:extLst>
                <c:ext xmlns:c15="http://schemas.microsoft.com/office/drawing/2012/chart" uri="{CE6537A1-D6FC-4f65-9D91-7224C49458BB}">
                  <c15:layout/>
                </c:ext>
              </c:extLst>
            </c:dLbl>
            <c:dLbl>
              <c:idx val="17"/>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'GCE Login VSI Workload Graphs'!$A$3:$A$20</c:f>
              <c:strCache>
                <c:ptCount val="18"/>
                <c:pt idx="0">
                  <c:v>f1-micro</c:v>
                </c:pt>
                <c:pt idx="1">
                  <c:v>g1-small</c:v>
                </c:pt>
                <c:pt idx="2">
                  <c:v>n1-standard-1</c:v>
                </c:pt>
                <c:pt idx="3">
                  <c:v>n1-standard-2</c:v>
                </c:pt>
                <c:pt idx="4">
                  <c:v>n1-standard-4</c:v>
                </c:pt>
                <c:pt idx="5">
                  <c:v>n1-standard-8</c:v>
                </c:pt>
                <c:pt idx="6">
                  <c:v>n1-standard-16</c:v>
                </c:pt>
                <c:pt idx="7">
                  <c:v>n1-standard-32</c:v>
                </c:pt>
                <c:pt idx="8">
                  <c:v>n1-highmem-2</c:v>
                </c:pt>
                <c:pt idx="9">
                  <c:v>n1-highmem-4</c:v>
                </c:pt>
                <c:pt idx="10">
                  <c:v>n1-highmem-8</c:v>
                </c:pt>
                <c:pt idx="11">
                  <c:v>ni-highmem-16</c:v>
                </c:pt>
                <c:pt idx="12">
                  <c:v>n1-highmem-32</c:v>
                </c:pt>
                <c:pt idx="13">
                  <c:v>n1-highcpu-2</c:v>
                </c:pt>
                <c:pt idx="14">
                  <c:v>n1-highcpu-4</c:v>
                </c:pt>
                <c:pt idx="15">
                  <c:v>n1-highcpu-8</c:v>
                </c:pt>
                <c:pt idx="16">
                  <c:v>n1-highcpu-16</c:v>
                </c:pt>
                <c:pt idx="17">
                  <c:v>n1-highcpu-32</c:v>
                </c:pt>
              </c:strCache>
            </c:strRef>
          </c:cat>
          <c:val>
            <c:numRef>
              <c:f>'GCE Login VSI Workload Graphs'!$E$3:$E$20</c:f>
              <c:numCache>
                <c:formatCode>General</c:formatCode>
                <c:ptCount val="18"/>
                <c:pt idx="0">
                  <c:v>1</c:v>
                </c:pt>
                <c:pt idx="1">
                  <c:v>2</c:v>
                </c:pt>
                <c:pt idx="2">
                  <c:v>5</c:v>
                </c:pt>
                <c:pt idx="3">
                  <c:v>10</c:v>
                </c:pt>
                <c:pt idx="4">
                  <c:v>20</c:v>
                </c:pt>
                <c:pt idx="5">
                  <c:v>40</c:v>
                </c:pt>
                <c:pt idx="6">
                  <c:v>80</c:v>
                </c:pt>
                <c:pt idx="7">
                  <c:v>131</c:v>
                </c:pt>
                <c:pt idx="8">
                  <c:v>10</c:v>
                </c:pt>
                <c:pt idx="9">
                  <c:v>20</c:v>
                </c:pt>
                <c:pt idx="10">
                  <c:v>40</c:v>
                </c:pt>
                <c:pt idx="11">
                  <c:v>80</c:v>
                </c:pt>
                <c:pt idx="12">
                  <c:v>131</c:v>
                </c:pt>
                <c:pt idx="13">
                  <c:v>3</c:v>
                </c:pt>
                <c:pt idx="14">
                  <c:v>8</c:v>
                </c:pt>
                <c:pt idx="15">
                  <c:v>26</c:v>
                </c:pt>
                <c:pt idx="16">
                  <c:v>53</c:v>
                </c:pt>
                <c:pt idx="17">
                  <c:v>111</c:v>
                </c:pt>
              </c:numCache>
            </c:numRef>
          </c:val>
        </c:ser>
        <c:dLbls>
          <c:showLegendKey val="0"/>
          <c:showVal val="0"/>
          <c:showCatName val="0"/>
          <c:showSerName val="0"/>
          <c:showPercent val="0"/>
          <c:showBubbleSize val="0"/>
        </c:dLbls>
        <c:gapWidth val="99"/>
        <c:axId val="-897137344"/>
        <c:axId val="-897143328"/>
      </c:barChart>
      <c:lineChart>
        <c:grouping val="standard"/>
        <c:varyColors val="0"/>
        <c:ser>
          <c:idx val="0"/>
          <c:order val="1"/>
          <c:tx>
            <c:strRef>
              <c:f>'GCE Login VSI Workload Graphs'!$I$2</c:f>
              <c:strCache>
                <c:ptCount val="1"/>
                <c:pt idx="0">
                  <c:v>$ Per User/Per Hour</c:v>
                </c:pt>
              </c:strCache>
            </c:strRef>
          </c:tx>
          <c:spPr>
            <a:ln w="28575" cap="rnd">
              <a:solidFill>
                <a:schemeClr val="accent2">
                  <a:lumMod val="75000"/>
                </a:schemeClr>
              </a:solidFill>
              <a:round/>
            </a:ln>
            <a:effectLst/>
          </c:spPr>
          <c:marker>
            <c:symbol val="none"/>
          </c:marker>
          <c:dLbls>
            <c:dLbl>
              <c:idx val="2"/>
              <c:layout/>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5"/>
              <c:layout>
                <c:manualLayout>
                  <c:x val="-1.7349525312889101E-2"/>
                  <c:y val="-6.0380936468251899E-2"/>
                </c:manualLayout>
              </c:layout>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7"/>
              <c:layout>
                <c:manualLayout>
                  <c:x val="-1.7349525312889202E-2"/>
                  <c:y val="-6.3256219157216201E-2"/>
                </c:manualLayout>
              </c:layout>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2"/>
              <c:layout/>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7"/>
              <c:layout>
                <c:manualLayout>
                  <c:x val="5.7831751042963196E-3"/>
                  <c:y val="-6.0380936468251802E-2"/>
                </c:manualLayout>
              </c:layout>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numFmt formatCode="&quot;$&quot;#,##0.000" sourceLinked="0"/>
            <c:spPr>
              <a:solidFill>
                <a:srgbClr val="ED7D31">
                  <a:lumMod val="75000"/>
                </a:srgbClr>
              </a:solidFill>
              <a:ln>
                <a:solidFill>
                  <a:sysClr val="windowText" lastClr="000000">
                    <a:lumMod val="25000"/>
                    <a:lumOff val="75000"/>
                  </a:sysClr>
                </a:solidFill>
              </a:ln>
              <a:effectLst/>
            </c:spPr>
            <c:txPr>
              <a:bodyPr rot="0" spcFirstLastPara="1" vertOverflow="clip" horzOverflow="clip" vert="horz" wrap="square" lIns="36576" tIns="18288" rIns="36576" bIns="18288"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1"/>
                <c15:leaderLines>
                  <c:spPr>
                    <a:ln w="9525">
                      <a:solidFill>
                        <a:schemeClr val="tx1">
                          <a:lumMod val="35000"/>
                          <a:lumOff val="65000"/>
                        </a:schemeClr>
                      </a:solidFill>
                    </a:ln>
                    <a:effectLst/>
                  </c:spPr>
                </c15:leaderLines>
              </c:ext>
            </c:extLst>
          </c:dLbls>
          <c:cat>
            <c:strRef>
              <c:f>'GCE Login VSI Workload Graphs'!$A$3:$A$20</c:f>
              <c:strCache>
                <c:ptCount val="18"/>
                <c:pt idx="0">
                  <c:v>f1-micro</c:v>
                </c:pt>
                <c:pt idx="1">
                  <c:v>g1-small</c:v>
                </c:pt>
                <c:pt idx="2">
                  <c:v>n1-standard-1</c:v>
                </c:pt>
                <c:pt idx="3">
                  <c:v>n1-standard-2</c:v>
                </c:pt>
                <c:pt idx="4">
                  <c:v>n1-standard-4</c:v>
                </c:pt>
                <c:pt idx="5">
                  <c:v>n1-standard-8</c:v>
                </c:pt>
                <c:pt idx="6">
                  <c:v>n1-standard-16</c:v>
                </c:pt>
                <c:pt idx="7">
                  <c:v>n1-standard-32</c:v>
                </c:pt>
                <c:pt idx="8">
                  <c:v>n1-highmem-2</c:v>
                </c:pt>
                <c:pt idx="9">
                  <c:v>n1-highmem-4</c:v>
                </c:pt>
                <c:pt idx="10">
                  <c:v>n1-highmem-8</c:v>
                </c:pt>
                <c:pt idx="11">
                  <c:v>ni-highmem-16</c:v>
                </c:pt>
                <c:pt idx="12">
                  <c:v>n1-highmem-32</c:v>
                </c:pt>
                <c:pt idx="13">
                  <c:v>n1-highcpu-2</c:v>
                </c:pt>
                <c:pt idx="14">
                  <c:v>n1-highcpu-4</c:v>
                </c:pt>
                <c:pt idx="15">
                  <c:v>n1-highcpu-8</c:v>
                </c:pt>
                <c:pt idx="16">
                  <c:v>n1-highcpu-16</c:v>
                </c:pt>
                <c:pt idx="17">
                  <c:v>n1-highcpu-32</c:v>
                </c:pt>
              </c:strCache>
            </c:strRef>
          </c:cat>
          <c:val>
            <c:numRef>
              <c:f>'GCE Login VSI Workload Graphs'!$I$3:$I$20</c:f>
              <c:numCache>
                <c:formatCode>[$$-409]#,##0.000000</c:formatCode>
                <c:ptCount val="18"/>
                <c:pt idx="0">
                  <c:v>3.2000000000000001E-2</c:v>
                </c:pt>
                <c:pt idx="1">
                  <c:v>2.5999999999999999E-2</c:v>
                </c:pt>
                <c:pt idx="2">
                  <c:v>5.2600000000000001E-2</c:v>
                </c:pt>
                <c:pt idx="3">
                  <c:v>5.2600000000000001E-2</c:v>
                </c:pt>
                <c:pt idx="4">
                  <c:v>5.2600000000000001E-2</c:v>
                </c:pt>
                <c:pt idx="5">
                  <c:v>5.2600000000000001E-2</c:v>
                </c:pt>
                <c:pt idx="6">
                  <c:v>5.2600000000000001E-2</c:v>
                </c:pt>
                <c:pt idx="7">
                  <c:v>5.5389312977099203E-2</c:v>
                </c:pt>
                <c:pt idx="8">
                  <c:v>5.4800000000000001E-2</c:v>
                </c:pt>
                <c:pt idx="9">
                  <c:v>5.4800000000000001E-2</c:v>
                </c:pt>
                <c:pt idx="10">
                  <c:v>5.4800000000000001E-2</c:v>
                </c:pt>
                <c:pt idx="11">
                  <c:v>5.4800000000000001E-2</c:v>
                </c:pt>
                <c:pt idx="12">
                  <c:v>5.8076335877862602E-2</c:v>
                </c:pt>
                <c:pt idx="13">
                  <c:v>6.6666666666666693E-2</c:v>
                </c:pt>
                <c:pt idx="14">
                  <c:v>0.06</c:v>
                </c:pt>
                <c:pt idx="15">
                  <c:v>5.2307692307692298E-2</c:v>
                </c:pt>
                <c:pt idx="16">
                  <c:v>5.2075471698113197E-2</c:v>
                </c:pt>
                <c:pt idx="17">
                  <c:v>5.1531531531531498E-2</c:v>
                </c:pt>
              </c:numCache>
            </c:numRef>
          </c:val>
          <c:smooth val="0"/>
        </c:ser>
        <c:dLbls>
          <c:showLegendKey val="0"/>
          <c:showVal val="0"/>
          <c:showCatName val="0"/>
          <c:showSerName val="0"/>
          <c:showPercent val="0"/>
          <c:showBubbleSize val="0"/>
        </c:dLbls>
        <c:marker val="1"/>
        <c:smooth val="0"/>
        <c:axId val="-897136256"/>
        <c:axId val="-897136800"/>
      </c:lineChart>
      <c:valAx>
        <c:axId val="-897143328"/>
        <c:scaling>
          <c:orientation val="minMax"/>
        </c:scaling>
        <c:delete val="0"/>
        <c:axPos val="l"/>
        <c:majorGridlines>
          <c:spPr>
            <a:ln>
              <a:solidFill>
                <a:schemeClr val="bg1">
                  <a:lumMod val="65000"/>
                </a:schemeClr>
              </a:solidFill>
            </a:ln>
            <a:effectLst/>
          </c:spPr>
        </c:majorGridlines>
        <c:minorGridlines>
          <c:spPr>
            <a:ln>
              <a:solidFill>
                <a:schemeClr val="bg1">
                  <a:lumMod val="85000"/>
                </a:schemeClr>
              </a:solidFill>
            </a:ln>
            <a:effectLst/>
          </c:spPr>
        </c:min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37344"/>
        <c:crosses val="autoZero"/>
        <c:crossBetween val="between"/>
      </c:valAx>
      <c:catAx>
        <c:axId val="-897137344"/>
        <c:scaling>
          <c:orientation val="minMax"/>
        </c:scaling>
        <c:delete val="0"/>
        <c:axPos val="b"/>
        <c:numFmt formatCode="General" sourceLinked="1"/>
        <c:majorTickMark val="out"/>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43328"/>
        <c:crosses val="autoZero"/>
        <c:auto val="1"/>
        <c:lblAlgn val="ctr"/>
        <c:lblOffset val="100"/>
        <c:noMultiLvlLbl val="0"/>
      </c:catAx>
      <c:valAx>
        <c:axId val="-897136800"/>
        <c:scaling>
          <c:orientation val="minMax"/>
        </c:scaling>
        <c:delete val="0"/>
        <c:axPos val="r"/>
        <c:numFmt formatCode="[$$-409]#,##0.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7136256"/>
        <c:crosses val="max"/>
        <c:crossBetween val="between"/>
      </c:valAx>
      <c:catAx>
        <c:axId val="-897136256"/>
        <c:scaling>
          <c:orientation val="minMax"/>
        </c:scaling>
        <c:delete val="1"/>
        <c:axPos val="b"/>
        <c:numFmt formatCode="General" sourceLinked="1"/>
        <c:majorTickMark val="out"/>
        <c:minorTickMark val="none"/>
        <c:tickLblPos val="nextTo"/>
        <c:crossAx val="-897136800"/>
        <c:crosses val="autoZero"/>
        <c:auto val="1"/>
        <c:lblAlgn val="ctr"/>
        <c:lblOffset val="100"/>
        <c:noMultiLvlLbl val="0"/>
      </c:catAx>
      <c:spPr>
        <a:noFill/>
        <a:ln>
          <a:noFill/>
        </a:ln>
        <a:effectLst/>
      </c:spPr>
    </c:plotArea>
    <c:legend>
      <c:legendPos val="tr"/>
      <c:layout>
        <c:manualLayout>
          <c:xMode val="edge"/>
          <c:yMode val="edge"/>
          <c:x val="0.424228076982191"/>
          <c:y val="2.88198357388985E-3"/>
          <c:w val="0.15009547931023601"/>
          <c:h val="9.704146995318270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749540416759598E-2"/>
          <c:y val="0.108244404933254"/>
          <c:w val="0.78069837085342297"/>
          <c:h val="0.69213332204442202"/>
        </c:manualLayout>
      </c:layout>
      <c:barChart>
        <c:barDir val="col"/>
        <c:grouping val="clustered"/>
        <c:varyColors val="0"/>
        <c:ser>
          <c:idx val="0"/>
          <c:order val="0"/>
          <c:tx>
            <c:strRef>
              <c:f>'GCE Login VSI Workload Graphs'!$D$2</c:f>
              <c:strCache>
                <c:ptCount val="1"/>
                <c:pt idx="0">
                  <c:v>CCU per Instance</c:v>
                </c:pt>
              </c:strCache>
            </c:strRef>
          </c:tx>
          <c:spPr>
            <a:solidFill>
              <a:srgbClr val="C00000"/>
            </a:solidFill>
            <a:ln>
              <a:noFill/>
            </a:ln>
            <a:effectLst>
              <a:innerShdw blurRad="114300">
                <a:schemeClr val="accent1"/>
              </a:innerShdw>
            </a:effectLst>
          </c:spPr>
          <c:invertIfNegative val="0"/>
          <c:dLbls>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9"/>
              <c:layout/>
              <c:showLegendKey val="0"/>
              <c:showVal val="1"/>
              <c:showCatName val="0"/>
              <c:showSerName val="0"/>
              <c:showPercent val="0"/>
              <c:showBubbleSize val="0"/>
              <c:extLst>
                <c:ext xmlns:c15="http://schemas.microsoft.com/office/drawing/2012/chart" uri="{CE6537A1-D6FC-4f65-9D91-7224C49458BB}">
                  <c15:layout/>
                </c:ext>
              </c:extLst>
            </c:dLbl>
            <c:dLbl>
              <c:idx val="10"/>
              <c:layout/>
              <c:showLegendKey val="0"/>
              <c:showVal val="1"/>
              <c:showCatName val="0"/>
              <c:showSerName val="0"/>
              <c:showPercent val="0"/>
              <c:showBubbleSize val="0"/>
              <c:extLst>
                <c:ext xmlns:c15="http://schemas.microsoft.com/office/drawing/2012/chart" uri="{CE6537A1-D6FC-4f65-9D91-7224C49458BB}">
                  <c15:layout/>
                </c:ext>
              </c:extLst>
            </c:dLbl>
            <c:dLbl>
              <c:idx val="11"/>
              <c:layout/>
              <c:showLegendKey val="0"/>
              <c:showVal val="1"/>
              <c:showCatName val="0"/>
              <c:showSerName val="0"/>
              <c:showPercent val="0"/>
              <c:showBubbleSize val="0"/>
              <c:extLst>
                <c:ext xmlns:c15="http://schemas.microsoft.com/office/drawing/2012/chart" uri="{CE6537A1-D6FC-4f65-9D91-7224C49458BB}">
                  <c15:layout/>
                </c:ext>
              </c:extLst>
            </c:dLbl>
            <c:dLbl>
              <c:idx val="17"/>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'GCE Login VSI Workload Graphs'!$A$3:$A$20</c:f>
              <c:strCache>
                <c:ptCount val="18"/>
                <c:pt idx="0">
                  <c:v>f1-micro</c:v>
                </c:pt>
                <c:pt idx="1">
                  <c:v>g1-small</c:v>
                </c:pt>
                <c:pt idx="2">
                  <c:v>n1-standard-1</c:v>
                </c:pt>
                <c:pt idx="3">
                  <c:v>n1-standard-2</c:v>
                </c:pt>
                <c:pt idx="4">
                  <c:v>n1-standard-4</c:v>
                </c:pt>
                <c:pt idx="5">
                  <c:v>n1-standard-8</c:v>
                </c:pt>
                <c:pt idx="6">
                  <c:v>n1-standard-16</c:v>
                </c:pt>
                <c:pt idx="7">
                  <c:v>n1-standard-32</c:v>
                </c:pt>
                <c:pt idx="8">
                  <c:v>n1-highmem-2</c:v>
                </c:pt>
                <c:pt idx="9">
                  <c:v>n1-highmem-4</c:v>
                </c:pt>
                <c:pt idx="10">
                  <c:v>n1-highmem-8</c:v>
                </c:pt>
                <c:pt idx="11">
                  <c:v>ni-highmem-16</c:v>
                </c:pt>
                <c:pt idx="12">
                  <c:v>n1-highmem-32</c:v>
                </c:pt>
                <c:pt idx="13">
                  <c:v>n1-highcpu-2</c:v>
                </c:pt>
                <c:pt idx="14">
                  <c:v>n1-highcpu-4</c:v>
                </c:pt>
                <c:pt idx="15">
                  <c:v>n1-highcpu-8</c:v>
                </c:pt>
                <c:pt idx="16">
                  <c:v>n1-highcpu-16</c:v>
                </c:pt>
                <c:pt idx="17">
                  <c:v>n1-highcpu-32</c:v>
                </c:pt>
              </c:strCache>
            </c:strRef>
          </c:cat>
          <c:val>
            <c:numRef>
              <c:f>'GCE Login VSI Workload Graphs'!$D$3:$D$20</c:f>
              <c:numCache>
                <c:formatCode>General</c:formatCode>
                <c:ptCount val="18"/>
                <c:pt idx="0">
                  <c:v>0</c:v>
                </c:pt>
                <c:pt idx="1">
                  <c:v>2</c:v>
                </c:pt>
                <c:pt idx="2">
                  <c:v>3</c:v>
                </c:pt>
                <c:pt idx="3">
                  <c:v>7</c:v>
                </c:pt>
                <c:pt idx="4">
                  <c:v>15</c:v>
                </c:pt>
                <c:pt idx="5">
                  <c:v>31</c:v>
                </c:pt>
                <c:pt idx="6">
                  <c:v>63</c:v>
                </c:pt>
                <c:pt idx="7">
                  <c:v>98</c:v>
                </c:pt>
                <c:pt idx="8">
                  <c:v>7</c:v>
                </c:pt>
                <c:pt idx="9">
                  <c:v>15</c:v>
                </c:pt>
                <c:pt idx="10">
                  <c:v>31</c:v>
                </c:pt>
                <c:pt idx="11">
                  <c:v>63</c:v>
                </c:pt>
                <c:pt idx="12">
                  <c:v>98</c:v>
                </c:pt>
                <c:pt idx="13">
                  <c:v>2</c:v>
                </c:pt>
                <c:pt idx="14">
                  <c:v>6</c:v>
                </c:pt>
                <c:pt idx="15">
                  <c:v>19</c:v>
                </c:pt>
                <c:pt idx="16">
                  <c:v>38</c:v>
                </c:pt>
                <c:pt idx="17">
                  <c:v>79</c:v>
                </c:pt>
              </c:numCache>
            </c:numRef>
          </c:val>
        </c:ser>
        <c:dLbls>
          <c:showLegendKey val="0"/>
          <c:showVal val="0"/>
          <c:showCatName val="0"/>
          <c:showSerName val="0"/>
          <c:showPercent val="0"/>
          <c:showBubbleSize val="0"/>
        </c:dLbls>
        <c:gapWidth val="99"/>
        <c:axId val="-1117212064"/>
        <c:axId val="-1117203904"/>
      </c:barChart>
      <c:lineChart>
        <c:grouping val="standard"/>
        <c:varyColors val="0"/>
        <c:ser>
          <c:idx val="1"/>
          <c:order val="1"/>
          <c:tx>
            <c:strRef>
              <c:f>'GCE Login VSI Workload Graphs'!$H$2</c:f>
              <c:strCache>
                <c:ptCount val="1"/>
                <c:pt idx="0">
                  <c:v>$ Per User/Per Hour</c:v>
                </c:pt>
              </c:strCache>
            </c:strRef>
          </c:tx>
          <c:spPr>
            <a:ln w="28575" cap="rnd">
              <a:solidFill>
                <a:schemeClr val="accent1">
                  <a:lumMod val="75000"/>
                </a:schemeClr>
              </a:solidFill>
              <a:round/>
            </a:ln>
            <a:effectLst/>
          </c:spPr>
          <c:marker>
            <c:symbol val="none"/>
          </c:marker>
          <c:dLbls>
            <c:dLbl>
              <c:idx val="2"/>
              <c:layout>
                <c:manualLayout>
                  <c:x val="-4.8889014690480903E-2"/>
                  <c:y val="-6.6165176458969396E-2"/>
                </c:manualLayout>
              </c:layout>
              <c:numFmt formatCode="&quot;$&quot;#,##0.000" sourceLinked="0"/>
              <c:spPr>
                <a:solidFill>
                  <a:srgbClr val="5B9BD5">
                    <a:lumMod val="75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7"/>
              <c:layout>
                <c:manualLayout>
                  <c:x val="-1.72549463613462E-2"/>
                  <c:y val="-4.3151202038458299E-2"/>
                </c:manualLayout>
              </c:layout>
              <c:numFmt formatCode="&quot;$&quot;#,##0.000" sourceLinked="0"/>
              <c:spPr>
                <a:solidFill>
                  <a:srgbClr val="5B9BD5">
                    <a:lumMod val="75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2"/>
              <c:layout>
                <c:manualLayout>
                  <c:x val="-1.5817034164567399E-2"/>
                  <c:y val="-0.10931637849742799"/>
                </c:manualLayout>
              </c:layout>
              <c:numFmt formatCode="&quot;$&quot;#,##0.000" sourceLinked="0"/>
              <c:spPr>
                <a:solidFill>
                  <a:srgbClr val="5B9BD5">
                    <a:lumMod val="75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dLbl>
              <c:idx val="17"/>
              <c:layout>
                <c:manualLayout>
                  <c:x val="1.4379121967788E-3"/>
                  <c:y val="-1.4383734012819401E-2"/>
                </c:manualLayout>
              </c:layout>
              <c:numFmt formatCode="&quot;$&quot;#,##0.000" sourceLinked="0"/>
              <c:spPr>
                <a:solidFill>
                  <a:srgbClr val="5B9BD5">
                    <a:lumMod val="75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layout/>
                </c:ext>
              </c:extLst>
            </c:dLbl>
            <c:numFmt formatCode="General" sourceLinked="0"/>
            <c:spPr>
              <a:solidFill>
                <a:srgbClr val="5B9BD5">
                  <a:lumMod val="75000"/>
                </a:srgbClr>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strRef>
              <c:f>'GCE Login VSI Workload Graphs'!$A$3:$A$20</c:f>
              <c:strCache>
                <c:ptCount val="18"/>
                <c:pt idx="0">
                  <c:v>f1-micro</c:v>
                </c:pt>
                <c:pt idx="1">
                  <c:v>g1-small</c:v>
                </c:pt>
                <c:pt idx="2">
                  <c:v>n1-standard-1</c:v>
                </c:pt>
                <c:pt idx="3">
                  <c:v>n1-standard-2</c:v>
                </c:pt>
                <c:pt idx="4">
                  <c:v>n1-standard-4</c:v>
                </c:pt>
                <c:pt idx="5">
                  <c:v>n1-standard-8</c:v>
                </c:pt>
                <c:pt idx="6">
                  <c:v>n1-standard-16</c:v>
                </c:pt>
                <c:pt idx="7">
                  <c:v>n1-standard-32</c:v>
                </c:pt>
                <c:pt idx="8">
                  <c:v>n1-highmem-2</c:v>
                </c:pt>
                <c:pt idx="9">
                  <c:v>n1-highmem-4</c:v>
                </c:pt>
                <c:pt idx="10">
                  <c:v>n1-highmem-8</c:v>
                </c:pt>
                <c:pt idx="11">
                  <c:v>ni-highmem-16</c:v>
                </c:pt>
                <c:pt idx="12">
                  <c:v>n1-highmem-32</c:v>
                </c:pt>
                <c:pt idx="13">
                  <c:v>n1-highcpu-2</c:v>
                </c:pt>
                <c:pt idx="14">
                  <c:v>n1-highcpu-4</c:v>
                </c:pt>
                <c:pt idx="15">
                  <c:v>n1-highcpu-8</c:v>
                </c:pt>
                <c:pt idx="16">
                  <c:v>n1-highcpu-16</c:v>
                </c:pt>
                <c:pt idx="17">
                  <c:v>n1-highcpu-32</c:v>
                </c:pt>
              </c:strCache>
            </c:strRef>
          </c:cat>
          <c:val>
            <c:numRef>
              <c:f>'GCE Login VSI Workload Graphs'!$H$3:$H$20</c:f>
              <c:numCache>
                <c:formatCode>[$$-409]#,##0.000000</c:formatCode>
                <c:ptCount val="18"/>
                <c:pt idx="0">
                  <c:v>0</c:v>
                </c:pt>
                <c:pt idx="1">
                  <c:v>2.5999999999999999E-2</c:v>
                </c:pt>
                <c:pt idx="2">
                  <c:v>8.7666666666666698E-2</c:v>
                </c:pt>
                <c:pt idx="3">
                  <c:v>7.5142857142857095E-2</c:v>
                </c:pt>
                <c:pt idx="4">
                  <c:v>7.0133333333333298E-2</c:v>
                </c:pt>
                <c:pt idx="5">
                  <c:v>6.7870967741935503E-2</c:v>
                </c:pt>
                <c:pt idx="6">
                  <c:v>6.6793650793650794E-2</c:v>
                </c:pt>
                <c:pt idx="7">
                  <c:v>7.4040816326530604E-2</c:v>
                </c:pt>
                <c:pt idx="8">
                  <c:v>7.8285714285714306E-2</c:v>
                </c:pt>
                <c:pt idx="9">
                  <c:v>7.3066666666666696E-2</c:v>
                </c:pt>
                <c:pt idx="10">
                  <c:v>7.0709677419354799E-2</c:v>
                </c:pt>
                <c:pt idx="11">
                  <c:v>6.95873015873016E-2</c:v>
                </c:pt>
                <c:pt idx="12">
                  <c:v>7.7632653061224494E-2</c:v>
                </c:pt>
                <c:pt idx="13">
                  <c:v>0.1</c:v>
                </c:pt>
                <c:pt idx="14">
                  <c:v>0.08</c:v>
                </c:pt>
                <c:pt idx="15">
                  <c:v>7.1578947368421103E-2</c:v>
                </c:pt>
                <c:pt idx="16">
                  <c:v>7.2631578947368394E-2</c:v>
                </c:pt>
                <c:pt idx="17">
                  <c:v>7.2405063291139202E-2</c:v>
                </c:pt>
              </c:numCache>
            </c:numRef>
          </c:val>
          <c:smooth val="0"/>
        </c:ser>
        <c:dLbls>
          <c:showLegendKey val="0"/>
          <c:showVal val="0"/>
          <c:showCatName val="0"/>
          <c:showSerName val="0"/>
          <c:showPercent val="0"/>
          <c:showBubbleSize val="0"/>
        </c:dLbls>
        <c:marker val="1"/>
        <c:smooth val="0"/>
        <c:axId val="-861673568"/>
        <c:axId val="-861674112"/>
      </c:lineChart>
      <c:catAx>
        <c:axId val="-1117212064"/>
        <c:scaling>
          <c:orientation val="minMax"/>
        </c:scaling>
        <c:delete val="0"/>
        <c:axPos val="b"/>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203904"/>
        <c:crosses val="autoZero"/>
        <c:auto val="1"/>
        <c:lblAlgn val="ctr"/>
        <c:lblOffset val="100"/>
        <c:noMultiLvlLbl val="0"/>
      </c:catAx>
      <c:valAx>
        <c:axId val="-1117203904"/>
        <c:scaling>
          <c:orientation val="minMax"/>
        </c:scaling>
        <c:delete val="0"/>
        <c:axPos val="l"/>
        <c:majorGridlines>
          <c:spPr>
            <a:ln>
              <a:solidFill>
                <a:schemeClr val="bg1">
                  <a:lumMod val="65000"/>
                </a:schemeClr>
              </a:solidFill>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17212064"/>
        <c:crosses val="autoZero"/>
        <c:crossBetween val="between"/>
      </c:valAx>
      <c:valAx>
        <c:axId val="-861674112"/>
        <c:scaling>
          <c:orientation val="minMax"/>
        </c:scaling>
        <c:delete val="0"/>
        <c:axPos val="r"/>
        <c:minorGridlines>
          <c:spPr>
            <a:ln>
              <a:solidFill>
                <a:schemeClr val="bg1">
                  <a:lumMod val="85000"/>
                </a:schemeClr>
              </a:solidFill>
            </a:ln>
            <a:effectLst/>
          </c:spPr>
        </c:minorGridlines>
        <c:numFmt formatCode="&quot;$&quot;#,##0.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61673568"/>
        <c:crosses val="max"/>
        <c:crossBetween val="between"/>
      </c:valAx>
      <c:catAx>
        <c:axId val="-861673568"/>
        <c:scaling>
          <c:orientation val="minMax"/>
        </c:scaling>
        <c:delete val="1"/>
        <c:axPos val="b"/>
        <c:numFmt formatCode="General" sourceLinked="1"/>
        <c:majorTickMark val="out"/>
        <c:minorTickMark val="none"/>
        <c:tickLblPos val="nextTo"/>
        <c:crossAx val="-861674112"/>
        <c:crosses val="autoZero"/>
        <c:auto val="1"/>
        <c:lblAlgn val="ctr"/>
        <c:lblOffset val="100"/>
        <c:noMultiLvlLbl val="0"/>
      </c:catAx>
      <c:spPr>
        <a:noFill/>
        <a:ln>
          <a:noFill/>
        </a:ln>
        <a:effectLst/>
      </c:spPr>
    </c:plotArea>
    <c:legend>
      <c:legendPos val="tr"/>
      <c:layout>
        <c:manualLayout>
          <c:xMode val="edge"/>
          <c:yMode val="edge"/>
          <c:x val="0.424228076982191"/>
          <c:y val="2.88198357388985E-3"/>
          <c:w val="0.150056564819641"/>
          <c:h val="9.7211994260195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0"/>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433721" y="6646549"/>
            <a:ext cx="661192" cy="415498"/>
          </a:xfrm>
          <a:prstGeom prst="rect">
            <a:avLst/>
          </a:prstGeom>
          <a:noFill/>
        </p:spPr>
        <p:txBody>
          <a:bodyPr wrap="square" rtlCol="0">
            <a:spAutoFit/>
          </a:bodyPr>
          <a:lstStyle/>
          <a:p>
            <a:endParaRPr lang="en-US" dirty="0" smtClean="0">
              <a:solidFill>
                <a:schemeClr val="tx1"/>
              </a:solidFill>
            </a:endParaRPr>
          </a:p>
        </p:txBody>
      </p:sp>
      <p:sp>
        <p:nvSpPr>
          <p:cNvPr id="5" name="Slide Number Placeholder 4"/>
          <p:cNvSpPr>
            <a:spLocks noGrp="1"/>
          </p:cNvSpPr>
          <p:nvPr>
            <p:ph type="sldNum" sz="quarter" idx="3"/>
          </p:nvPr>
        </p:nvSpPr>
        <p:spPr>
          <a:xfrm>
            <a:off x="592857" y="6767233"/>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8" name="TextBox 7"/>
          <p:cNvSpPr txBox="1"/>
          <p:nvPr/>
        </p:nvSpPr>
        <p:spPr>
          <a:xfrm>
            <a:off x="894641" y="6767232"/>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 Confidential </a:t>
            </a:r>
          </a:p>
        </p:txBody>
      </p:sp>
      <p:sp>
        <p:nvSpPr>
          <p:cNvPr id="9" name="Freeform 8"/>
          <p:cNvSpPr>
            <a:spLocks noEditPoints="1"/>
          </p:cNvSpPr>
          <p:nvPr/>
        </p:nvSpPr>
        <p:spPr bwMode="auto">
          <a:xfrm>
            <a:off x="8314193" y="6775517"/>
            <a:ext cx="600075" cy="145599"/>
          </a:xfrm>
          <a:custGeom>
            <a:avLst/>
            <a:gdLst>
              <a:gd name="T0" fmla="*/ 0 w 942"/>
              <a:gd name="T1" fmla="*/ 197 h 394"/>
              <a:gd name="T2" fmla="*/ 185 w 942"/>
              <a:gd name="T3" fmla="*/ 270 h 394"/>
              <a:gd name="T4" fmla="*/ 108 w 942"/>
              <a:gd name="T5" fmla="*/ 244 h 394"/>
              <a:gd name="T6" fmla="*/ 108 w 942"/>
              <a:gd name="T7" fmla="*/ 150 h 394"/>
              <a:gd name="T8" fmla="*/ 185 w 942"/>
              <a:gd name="T9" fmla="*/ 122 h 394"/>
              <a:gd name="T10" fmla="*/ 940 w 942"/>
              <a:gd name="T11" fmla="*/ 94 h 394"/>
              <a:gd name="T12" fmla="*/ 940 w 942"/>
              <a:gd name="T13" fmla="*/ 94 h 394"/>
              <a:gd name="T14" fmla="*/ 865 w 942"/>
              <a:gd name="T15" fmla="*/ 94 h 394"/>
              <a:gd name="T16" fmla="*/ 811 w 942"/>
              <a:gd name="T17" fmla="*/ 94 h 394"/>
              <a:gd name="T18" fmla="*/ 799 w 942"/>
              <a:gd name="T19" fmla="*/ 188 h 394"/>
              <a:gd name="T20" fmla="*/ 792 w 942"/>
              <a:gd name="T21" fmla="*/ 298 h 394"/>
              <a:gd name="T22" fmla="*/ 869 w 942"/>
              <a:gd name="T23" fmla="*/ 298 h 394"/>
              <a:gd name="T24" fmla="*/ 872 w 942"/>
              <a:gd name="T25" fmla="*/ 188 h 394"/>
              <a:gd name="T26" fmla="*/ 705 w 942"/>
              <a:gd name="T27" fmla="*/ 94 h 394"/>
              <a:gd name="T28" fmla="*/ 644 w 942"/>
              <a:gd name="T29" fmla="*/ 298 h 394"/>
              <a:gd name="T30" fmla="*/ 705 w 942"/>
              <a:gd name="T31" fmla="*/ 94 h 394"/>
              <a:gd name="T32" fmla="*/ 452 w 942"/>
              <a:gd name="T33" fmla="*/ 94 h 394"/>
              <a:gd name="T34" fmla="*/ 513 w 942"/>
              <a:gd name="T35" fmla="*/ 298 h 394"/>
              <a:gd name="T36" fmla="*/ 553 w 942"/>
              <a:gd name="T37" fmla="*/ 298 h 394"/>
              <a:gd name="T38" fmla="*/ 569 w 942"/>
              <a:gd name="T39" fmla="*/ 216 h 394"/>
              <a:gd name="T40" fmla="*/ 590 w 942"/>
              <a:gd name="T41" fmla="*/ 113 h 394"/>
              <a:gd name="T42" fmla="*/ 436 w 942"/>
              <a:gd name="T43" fmla="*/ 94 h 394"/>
              <a:gd name="T44" fmla="*/ 281 w 942"/>
              <a:gd name="T45" fmla="*/ 148 h 394"/>
              <a:gd name="T46" fmla="*/ 328 w 942"/>
              <a:gd name="T47" fmla="*/ 298 h 394"/>
              <a:gd name="T48" fmla="*/ 389 w 942"/>
              <a:gd name="T49" fmla="*/ 148 h 394"/>
              <a:gd name="T50" fmla="*/ 436 w 942"/>
              <a:gd name="T51" fmla="*/ 94 h 394"/>
              <a:gd name="T52" fmla="*/ 204 w 942"/>
              <a:gd name="T53" fmla="*/ 94 h 394"/>
              <a:gd name="T54" fmla="*/ 265 w 942"/>
              <a:gd name="T55" fmla="*/ 298 h 394"/>
              <a:gd name="T56" fmla="*/ 675 w 942"/>
              <a:gd name="T57" fmla="*/ 317 h 394"/>
              <a:gd name="T58" fmla="*/ 675 w 942"/>
              <a:gd name="T59" fmla="*/ 394 h 394"/>
              <a:gd name="T60" fmla="*/ 675 w 942"/>
              <a:gd name="T61" fmla="*/ 317 h 394"/>
              <a:gd name="T62" fmla="*/ 513 w 942"/>
              <a:gd name="T63" fmla="*/ 139 h 394"/>
              <a:gd name="T64" fmla="*/ 551 w 942"/>
              <a:gd name="T65" fmla="*/ 162 h 394"/>
              <a:gd name="T66" fmla="*/ 234 w 942"/>
              <a:gd name="T67" fmla="*/ 0 h 394"/>
              <a:gd name="T68" fmla="*/ 234 w 942"/>
              <a:gd name="T69" fmla="*/ 75 h 394"/>
              <a:gd name="T70" fmla="*/ 234 w 942"/>
              <a:gd name="T7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2" h="394">
                <a:moveTo>
                  <a:pt x="108" y="89"/>
                </a:moveTo>
                <a:cubicBezTo>
                  <a:pt x="47" y="89"/>
                  <a:pt x="0" y="136"/>
                  <a:pt x="0" y="197"/>
                </a:cubicBezTo>
                <a:cubicBezTo>
                  <a:pt x="0" y="256"/>
                  <a:pt x="47" y="303"/>
                  <a:pt x="108" y="303"/>
                </a:cubicBezTo>
                <a:cubicBezTo>
                  <a:pt x="138" y="303"/>
                  <a:pt x="164" y="291"/>
                  <a:pt x="185" y="270"/>
                </a:cubicBezTo>
                <a:cubicBezTo>
                  <a:pt x="152" y="218"/>
                  <a:pt x="152" y="218"/>
                  <a:pt x="152" y="218"/>
                </a:cubicBezTo>
                <a:cubicBezTo>
                  <a:pt x="143" y="232"/>
                  <a:pt x="124" y="244"/>
                  <a:pt x="108" y="244"/>
                </a:cubicBezTo>
                <a:cubicBezTo>
                  <a:pt x="82" y="244"/>
                  <a:pt x="61" y="223"/>
                  <a:pt x="61" y="197"/>
                </a:cubicBezTo>
                <a:cubicBezTo>
                  <a:pt x="61" y="171"/>
                  <a:pt x="82" y="150"/>
                  <a:pt x="108" y="150"/>
                </a:cubicBezTo>
                <a:cubicBezTo>
                  <a:pt x="124" y="150"/>
                  <a:pt x="143" y="160"/>
                  <a:pt x="152" y="174"/>
                </a:cubicBezTo>
                <a:cubicBezTo>
                  <a:pt x="185" y="122"/>
                  <a:pt x="185" y="122"/>
                  <a:pt x="185" y="122"/>
                </a:cubicBezTo>
                <a:cubicBezTo>
                  <a:pt x="164" y="101"/>
                  <a:pt x="138" y="89"/>
                  <a:pt x="108" y="89"/>
                </a:cubicBezTo>
                <a:moveTo>
                  <a:pt x="940" y="94"/>
                </a:moveTo>
                <a:cubicBezTo>
                  <a:pt x="940" y="94"/>
                  <a:pt x="940" y="94"/>
                  <a:pt x="940" y="94"/>
                </a:cubicBezTo>
                <a:cubicBezTo>
                  <a:pt x="940" y="94"/>
                  <a:pt x="940" y="94"/>
                  <a:pt x="940" y="94"/>
                </a:cubicBezTo>
                <a:moveTo>
                  <a:pt x="940" y="94"/>
                </a:moveTo>
                <a:cubicBezTo>
                  <a:pt x="865" y="94"/>
                  <a:pt x="865" y="94"/>
                  <a:pt x="865" y="94"/>
                </a:cubicBezTo>
                <a:cubicBezTo>
                  <a:pt x="836" y="136"/>
                  <a:pt x="836" y="136"/>
                  <a:pt x="836" y="136"/>
                </a:cubicBezTo>
                <a:cubicBezTo>
                  <a:pt x="811" y="94"/>
                  <a:pt x="811" y="94"/>
                  <a:pt x="811" y="94"/>
                </a:cubicBezTo>
                <a:cubicBezTo>
                  <a:pt x="736" y="94"/>
                  <a:pt x="736" y="94"/>
                  <a:pt x="736" y="94"/>
                </a:cubicBezTo>
                <a:cubicBezTo>
                  <a:pt x="799" y="188"/>
                  <a:pt x="799" y="188"/>
                  <a:pt x="799" y="188"/>
                </a:cubicBezTo>
                <a:cubicBezTo>
                  <a:pt x="717" y="298"/>
                  <a:pt x="717" y="298"/>
                  <a:pt x="717" y="298"/>
                </a:cubicBezTo>
                <a:cubicBezTo>
                  <a:pt x="792" y="298"/>
                  <a:pt x="792" y="298"/>
                  <a:pt x="792" y="298"/>
                </a:cubicBezTo>
                <a:cubicBezTo>
                  <a:pt x="834" y="239"/>
                  <a:pt x="834" y="239"/>
                  <a:pt x="834" y="239"/>
                </a:cubicBezTo>
                <a:cubicBezTo>
                  <a:pt x="869" y="298"/>
                  <a:pt x="869" y="298"/>
                  <a:pt x="869" y="298"/>
                </a:cubicBezTo>
                <a:cubicBezTo>
                  <a:pt x="942" y="298"/>
                  <a:pt x="942" y="298"/>
                  <a:pt x="942" y="298"/>
                </a:cubicBezTo>
                <a:cubicBezTo>
                  <a:pt x="872" y="188"/>
                  <a:pt x="872" y="188"/>
                  <a:pt x="872" y="188"/>
                </a:cubicBezTo>
                <a:cubicBezTo>
                  <a:pt x="940" y="94"/>
                  <a:pt x="940" y="94"/>
                  <a:pt x="940" y="94"/>
                </a:cubicBezTo>
                <a:moveTo>
                  <a:pt x="705" y="94"/>
                </a:moveTo>
                <a:cubicBezTo>
                  <a:pt x="644" y="94"/>
                  <a:pt x="644" y="94"/>
                  <a:pt x="644" y="94"/>
                </a:cubicBezTo>
                <a:cubicBezTo>
                  <a:pt x="644" y="298"/>
                  <a:pt x="644" y="298"/>
                  <a:pt x="644" y="298"/>
                </a:cubicBezTo>
                <a:cubicBezTo>
                  <a:pt x="705" y="298"/>
                  <a:pt x="705" y="298"/>
                  <a:pt x="705" y="298"/>
                </a:cubicBezTo>
                <a:cubicBezTo>
                  <a:pt x="705" y="94"/>
                  <a:pt x="705" y="94"/>
                  <a:pt x="705" y="94"/>
                </a:cubicBezTo>
                <a:moveTo>
                  <a:pt x="534" y="94"/>
                </a:moveTo>
                <a:cubicBezTo>
                  <a:pt x="452" y="94"/>
                  <a:pt x="452" y="94"/>
                  <a:pt x="452" y="94"/>
                </a:cubicBezTo>
                <a:cubicBezTo>
                  <a:pt x="452" y="298"/>
                  <a:pt x="452" y="298"/>
                  <a:pt x="452" y="298"/>
                </a:cubicBezTo>
                <a:cubicBezTo>
                  <a:pt x="513" y="298"/>
                  <a:pt x="513" y="298"/>
                  <a:pt x="513" y="298"/>
                </a:cubicBezTo>
                <a:cubicBezTo>
                  <a:pt x="513" y="237"/>
                  <a:pt x="513" y="237"/>
                  <a:pt x="513" y="237"/>
                </a:cubicBezTo>
                <a:cubicBezTo>
                  <a:pt x="553" y="298"/>
                  <a:pt x="553" y="298"/>
                  <a:pt x="553" y="298"/>
                </a:cubicBezTo>
                <a:cubicBezTo>
                  <a:pt x="630" y="298"/>
                  <a:pt x="630" y="298"/>
                  <a:pt x="630" y="298"/>
                </a:cubicBezTo>
                <a:cubicBezTo>
                  <a:pt x="569" y="216"/>
                  <a:pt x="569" y="216"/>
                  <a:pt x="569" y="216"/>
                </a:cubicBezTo>
                <a:cubicBezTo>
                  <a:pt x="593" y="209"/>
                  <a:pt x="607" y="188"/>
                  <a:pt x="607" y="160"/>
                </a:cubicBezTo>
                <a:cubicBezTo>
                  <a:pt x="607" y="141"/>
                  <a:pt x="600" y="124"/>
                  <a:pt x="590" y="113"/>
                </a:cubicBezTo>
                <a:cubicBezTo>
                  <a:pt x="576" y="101"/>
                  <a:pt x="558" y="94"/>
                  <a:pt x="534" y="94"/>
                </a:cubicBezTo>
                <a:moveTo>
                  <a:pt x="436" y="94"/>
                </a:moveTo>
                <a:cubicBezTo>
                  <a:pt x="281" y="94"/>
                  <a:pt x="281" y="94"/>
                  <a:pt x="281" y="94"/>
                </a:cubicBezTo>
                <a:cubicBezTo>
                  <a:pt x="281" y="148"/>
                  <a:pt x="281" y="148"/>
                  <a:pt x="281" y="148"/>
                </a:cubicBezTo>
                <a:cubicBezTo>
                  <a:pt x="328" y="148"/>
                  <a:pt x="328" y="148"/>
                  <a:pt x="328" y="148"/>
                </a:cubicBezTo>
                <a:cubicBezTo>
                  <a:pt x="328" y="298"/>
                  <a:pt x="328" y="298"/>
                  <a:pt x="328" y="298"/>
                </a:cubicBezTo>
                <a:cubicBezTo>
                  <a:pt x="389" y="298"/>
                  <a:pt x="389" y="298"/>
                  <a:pt x="389" y="298"/>
                </a:cubicBezTo>
                <a:cubicBezTo>
                  <a:pt x="389" y="148"/>
                  <a:pt x="389" y="148"/>
                  <a:pt x="389" y="148"/>
                </a:cubicBezTo>
                <a:cubicBezTo>
                  <a:pt x="436" y="148"/>
                  <a:pt x="436" y="148"/>
                  <a:pt x="436" y="148"/>
                </a:cubicBezTo>
                <a:cubicBezTo>
                  <a:pt x="436" y="94"/>
                  <a:pt x="436" y="94"/>
                  <a:pt x="436" y="94"/>
                </a:cubicBezTo>
                <a:moveTo>
                  <a:pt x="265" y="94"/>
                </a:moveTo>
                <a:cubicBezTo>
                  <a:pt x="204" y="94"/>
                  <a:pt x="204" y="94"/>
                  <a:pt x="204" y="94"/>
                </a:cubicBezTo>
                <a:cubicBezTo>
                  <a:pt x="204" y="298"/>
                  <a:pt x="204" y="298"/>
                  <a:pt x="204" y="298"/>
                </a:cubicBezTo>
                <a:cubicBezTo>
                  <a:pt x="265" y="298"/>
                  <a:pt x="265" y="298"/>
                  <a:pt x="265" y="298"/>
                </a:cubicBezTo>
                <a:cubicBezTo>
                  <a:pt x="265" y="94"/>
                  <a:pt x="265" y="94"/>
                  <a:pt x="265" y="94"/>
                </a:cubicBezTo>
                <a:moveTo>
                  <a:pt x="675" y="317"/>
                </a:moveTo>
                <a:cubicBezTo>
                  <a:pt x="654" y="317"/>
                  <a:pt x="637" y="333"/>
                  <a:pt x="637" y="354"/>
                </a:cubicBezTo>
                <a:cubicBezTo>
                  <a:pt x="637" y="375"/>
                  <a:pt x="654" y="394"/>
                  <a:pt x="675" y="394"/>
                </a:cubicBezTo>
                <a:cubicBezTo>
                  <a:pt x="696" y="394"/>
                  <a:pt x="715" y="375"/>
                  <a:pt x="715" y="354"/>
                </a:cubicBezTo>
                <a:cubicBezTo>
                  <a:pt x="715" y="333"/>
                  <a:pt x="696" y="317"/>
                  <a:pt x="675" y="317"/>
                </a:cubicBezTo>
                <a:moveTo>
                  <a:pt x="513" y="185"/>
                </a:moveTo>
                <a:cubicBezTo>
                  <a:pt x="513" y="139"/>
                  <a:pt x="513" y="139"/>
                  <a:pt x="513" y="139"/>
                </a:cubicBezTo>
                <a:cubicBezTo>
                  <a:pt x="525" y="139"/>
                  <a:pt x="539" y="139"/>
                  <a:pt x="546" y="146"/>
                </a:cubicBezTo>
                <a:cubicBezTo>
                  <a:pt x="551" y="150"/>
                  <a:pt x="551" y="155"/>
                  <a:pt x="551" y="162"/>
                </a:cubicBezTo>
                <a:cubicBezTo>
                  <a:pt x="551" y="178"/>
                  <a:pt x="541" y="185"/>
                  <a:pt x="513" y="185"/>
                </a:cubicBezTo>
                <a:moveTo>
                  <a:pt x="234" y="0"/>
                </a:moveTo>
                <a:cubicBezTo>
                  <a:pt x="213" y="0"/>
                  <a:pt x="195" y="17"/>
                  <a:pt x="195" y="38"/>
                </a:cubicBezTo>
                <a:cubicBezTo>
                  <a:pt x="195" y="59"/>
                  <a:pt x="213" y="75"/>
                  <a:pt x="234" y="75"/>
                </a:cubicBezTo>
                <a:cubicBezTo>
                  <a:pt x="255" y="75"/>
                  <a:pt x="272" y="59"/>
                  <a:pt x="272" y="38"/>
                </a:cubicBezTo>
                <a:cubicBezTo>
                  <a:pt x="272" y="17"/>
                  <a:pt x="255" y="0"/>
                  <a:pt x="234" y="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117025589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533400" y="3474720"/>
            <a:ext cx="8534400" cy="3291840"/>
          </a:xfrm>
          <a:prstGeom prst="rect">
            <a:avLst/>
          </a:prstGeom>
        </p:spPr>
        <p:txBody>
          <a:bodyPr vert="horz" lIns="0" tIns="0" rIns="0" bIns="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reeform 8"/>
          <p:cNvSpPr>
            <a:spLocks noEditPoints="1"/>
          </p:cNvSpPr>
          <p:nvPr/>
        </p:nvSpPr>
        <p:spPr bwMode="auto">
          <a:xfrm>
            <a:off x="8467725" y="6877381"/>
            <a:ext cx="600075" cy="145599"/>
          </a:xfrm>
          <a:custGeom>
            <a:avLst/>
            <a:gdLst>
              <a:gd name="T0" fmla="*/ 0 w 942"/>
              <a:gd name="T1" fmla="*/ 197 h 394"/>
              <a:gd name="T2" fmla="*/ 185 w 942"/>
              <a:gd name="T3" fmla="*/ 270 h 394"/>
              <a:gd name="T4" fmla="*/ 108 w 942"/>
              <a:gd name="T5" fmla="*/ 244 h 394"/>
              <a:gd name="T6" fmla="*/ 108 w 942"/>
              <a:gd name="T7" fmla="*/ 150 h 394"/>
              <a:gd name="T8" fmla="*/ 185 w 942"/>
              <a:gd name="T9" fmla="*/ 122 h 394"/>
              <a:gd name="T10" fmla="*/ 940 w 942"/>
              <a:gd name="T11" fmla="*/ 94 h 394"/>
              <a:gd name="T12" fmla="*/ 940 w 942"/>
              <a:gd name="T13" fmla="*/ 94 h 394"/>
              <a:gd name="T14" fmla="*/ 865 w 942"/>
              <a:gd name="T15" fmla="*/ 94 h 394"/>
              <a:gd name="T16" fmla="*/ 811 w 942"/>
              <a:gd name="T17" fmla="*/ 94 h 394"/>
              <a:gd name="T18" fmla="*/ 799 w 942"/>
              <a:gd name="T19" fmla="*/ 188 h 394"/>
              <a:gd name="T20" fmla="*/ 792 w 942"/>
              <a:gd name="T21" fmla="*/ 298 h 394"/>
              <a:gd name="T22" fmla="*/ 869 w 942"/>
              <a:gd name="T23" fmla="*/ 298 h 394"/>
              <a:gd name="T24" fmla="*/ 872 w 942"/>
              <a:gd name="T25" fmla="*/ 188 h 394"/>
              <a:gd name="T26" fmla="*/ 705 w 942"/>
              <a:gd name="T27" fmla="*/ 94 h 394"/>
              <a:gd name="T28" fmla="*/ 644 w 942"/>
              <a:gd name="T29" fmla="*/ 298 h 394"/>
              <a:gd name="T30" fmla="*/ 705 w 942"/>
              <a:gd name="T31" fmla="*/ 94 h 394"/>
              <a:gd name="T32" fmla="*/ 452 w 942"/>
              <a:gd name="T33" fmla="*/ 94 h 394"/>
              <a:gd name="T34" fmla="*/ 513 w 942"/>
              <a:gd name="T35" fmla="*/ 298 h 394"/>
              <a:gd name="T36" fmla="*/ 553 w 942"/>
              <a:gd name="T37" fmla="*/ 298 h 394"/>
              <a:gd name="T38" fmla="*/ 569 w 942"/>
              <a:gd name="T39" fmla="*/ 216 h 394"/>
              <a:gd name="T40" fmla="*/ 590 w 942"/>
              <a:gd name="T41" fmla="*/ 113 h 394"/>
              <a:gd name="T42" fmla="*/ 436 w 942"/>
              <a:gd name="T43" fmla="*/ 94 h 394"/>
              <a:gd name="T44" fmla="*/ 281 w 942"/>
              <a:gd name="T45" fmla="*/ 148 h 394"/>
              <a:gd name="T46" fmla="*/ 328 w 942"/>
              <a:gd name="T47" fmla="*/ 298 h 394"/>
              <a:gd name="T48" fmla="*/ 389 w 942"/>
              <a:gd name="T49" fmla="*/ 148 h 394"/>
              <a:gd name="T50" fmla="*/ 436 w 942"/>
              <a:gd name="T51" fmla="*/ 94 h 394"/>
              <a:gd name="T52" fmla="*/ 204 w 942"/>
              <a:gd name="T53" fmla="*/ 94 h 394"/>
              <a:gd name="T54" fmla="*/ 265 w 942"/>
              <a:gd name="T55" fmla="*/ 298 h 394"/>
              <a:gd name="T56" fmla="*/ 675 w 942"/>
              <a:gd name="T57" fmla="*/ 317 h 394"/>
              <a:gd name="T58" fmla="*/ 675 w 942"/>
              <a:gd name="T59" fmla="*/ 394 h 394"/>
              <a:gd name="T60" fmla="*/ 675 w 942"/>
              <a:gd name="T61" fmla="*/ 317 h 394"/>
              <a:gd name="T62" fmla="*/ 513 w 942"/>
              <a:gd name="T63" fmla="*/ 139 h 394"/>
              <a:gd name="T64" fmla="*/ 551 w 942"/>
              <a:gd name="T65" fmla="*/ 162 h 394"/>
              <a:gd name="T66" fmla="*/ 234 w 942"/>
              <a:gd name="T67" fmla="*/ 0 h 394"/>
              <a:gd name="T68" fmla="*/ 234 w 942"/>
              <a:gd name="T69" fmla="*/ 75 h 394"/>
              <a:gd name="T70" fmla="*/ 234 w 942"/>
              <a:gd name="T71" fmla="*/ 0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2" h="394">
                <a:moveTo>
                  <a:pt x="108" y="89"/>
                </a:moveTo>
                <a:cubicBezTo>
                  <a:pt x="47" y="89"/>
                  <a:pt x="0" y="136"/>
                  <a:pt x="0" y="197"/>
                </a:cubicBezTo>
                <a:cubicBezTo>
                  <a:pt x="0" y="256"/>
                  <a:pt x="47" y="303"/>
                  <a:pt x="108" y="303"/>
                </a:cubicBezTo>
                <a:cubicBezTo>
                  <a:pt x="138" y="303"/>
                  <a:pt x="164" y="291"/>
                  <a:pt x="185" y="270"/>
                </a:cubicBezTo>
                <a:cubicBezTo>
                  <a:pt x="152" y="218"/>
                  <a:pt x="152" y="218"/>
                  <a:pt x="152" y="218"/>
                </a:cubicBezTo>
                <a:cubicBezTo>
                  <a:pt x="143" y="232"/>
                  <a:pt x="124" y="244"/>
                  <a:pt x="108" y="244"/>
                </a:cubicBezTo>
                <a:cubicBezTo>
                  <a:pt x="82" y="244"/>
                  <a:pt x="61" y="223"/>
                  <a:pt x="61" y="197"/>
                </a:cubicBezTo>
                <a:cubicBezTo>
                  <a:pt x="61" y="171"/>
                  <a:pt x="82" y="150"/>
                  <a:pt x="108" y="150"/>
                </a:cubicBezTo>
                <a:cubicBezTo>
                  <a:pt x="124" y="150"/>
                  <a:pt x="143" y="160"/>
                  <a:pt x="152" y="174"/>
                </a:cubicBezTo>
                <a:cubicBezTo>
                  <a:pt x="185" y="122"/>
                  <a:pt x="185" y="122"/>
                  <a:pt x="185" y="122"/>
                </a:cubicBezTo>
                <a:cubicBezTo>
                  <a:pt x="164" y="101"/>
                  <a:pt x="138" y="89"/>
                  <a:pt x="108" y="89"/>
                </a:cubicBezTo>
                <a:moveTo>
                  <a:pt x="940" y="94"/>
                </a:moveTo>
                <a:cubicBezTo>
                  <a:pt x="940" y="94"/>
                  <a:pt x="940" y="94"/>
                  <a:pt x="940" y="94"/>
                </a:cubicBezTo>
                <a:cubicBezTo>
                  <a:pt x="940" y="94"/>
                  <a:pt x="940" y="94"/>
                  <a:pt x="940" y="94"/>
                </a:cubicBezTo>
                <a:moveTo>
                  <a:pt x="940" y="94"/>
                </a:moveTo>
                <a:cubicBezTo>
                  <a:pt x="865" y="94"/>
                  <a:pt x="865" y="94"/>
                  <a:pt x="865" y="94"/>
                </a:cubicBezTo>
                <a:cubicBezTo>
                  <a:pt x="836" y="136"/>
                  <a:pt x="836" y="136"/>
                  <a:pt x="836" y="136"/>
                </a:cubicBezTo>
                <a:cubicBezTo>
                  <a:pt x="811" y="94"/>
                  <a:pt x="811" y="94"/>
                  <a:pt x="811" y="94"/>
                </a:cubicBezTo>
                <a:cubicBezTo>
                  <a:pt x="736" y="94"/>
                  <a:pt x="736" y="94"/>
                  <a:pt x="736" y="94"/>
                </a:cubicBezTo>
                <a:cubicBezTo>
                  <a:pt x="799" y="188"/>
                  <a:pt x="799" y="188"/>
                  <a:pt x="799" y="188"/>
                </a:cubicBezTo>
                <a:cubicBezTo>
                  <a:pt x="717" y="298"/>
                  <a:pt x="717" y="298"/>
                  <a:pt x="717" y="298"/>
                </a:cubicBezTo>
                <a:cubicBezTo>
                  <a:pt x="792" y="298"/>
                  <a:pt x="792" y="298"/>
                  <a:pt x="792" y="298"/>
                </a:cubicBezTo>
                <a:cubicBezTo>
                  <a:pt x="834" y="239"/>
                  <a:pt x="834" y="239"/>
                  <a:pt x="834" y="239"/>
                </a:cubicBezTo>
                <a:cubicBezTo>
                  <a:pt x="869" y="298"/>
                  <a:pt x="869" y="298"/>
                  <a:pt x="869" y="298"/>
                </a:cubicBezTo>
                <a:cubicBezTo>
                  <a:pt x="942" y="298"/>
                  <a:pt x="942" y="298"/>
                  <a:pt x="942" y="298"/>
                </a:cubicBezTo>
                <a:cubicBezTo>
                  <a:pt x="872" y="188"/>
                  <a:pt x="872" y="188"/>
                  <a:pt x="872" y="188"/>
                </a:cubicBezTo>
                <a:cubicBezTo>
                  <a:pt x="940" y="94"/>
                  <a:pt x="940" y="94"/>
                  <a:pt x="940" y="94"/>
                </a:cubicBezTo>
                <a:moveTo>
                  <a:pt x="705" y="94"/>
                </a:moveTo>
                <a:cubicBezTo>
                  <a:pt x="644" y="94"/>
                  <a:pt x="644" y="94"/>
                  <a:pt x="644" y="94"/>
                </a:cubicBezTo>
                <a:cubicBezTo>
                  <a:pt x="644" y="298"/>
                  <a:pt x="644" y="298"/>
                  <a:pt x="644" y="298"/>
                </a:cubicBezTo>
                <a:cubicBezTo>
                  <a:pt x="705" y="298"/>
                  <a:pt x="705" y="298"/>
                  <a:pt x="705" y="298"/>
                </a:cubicBezTo>
                <a:cubicBezTo>
                  <a:pt x="705" y="94"/>
                  <a:pt x="705" y="94"/>
                  <a:pt x="705" y="94"/>
                </a:cubicBezTo>
                <a:moveTo>
                  <a:pt x="534" y="94"/>
                </a:moveTo>
                <a:cubicBezTo>
                  <a:pt x="452" y="94"/>
                  <a:pt x="452" y="94"/>
                  <a:pt x="452" y="94"/>
                </a:cubicBezTo>
                <a:cubicBezTo>
                  <a:pt x="452" y="298"/>
                  <a:pt x="452" y="298"/>
                  <a:pt x="452" y="298"/>
                </a:cubicBezTo>
                <a:cubicBezTo>
                  <a:pt x="513" y="298"/>
                  <a:pt x="513" y="298"/>
                  <a:pt x="513" y="298"/>
                </a:cubicBezTo>
                <a:cubicBezTo>
                  <a:pt x="513" y="237"/>
                  <a:pt x="513" y="237"/>
                  <a:pt x="513" y="237"/>
                </a:cubicBezTo>
                <a:cubicBezTo>
                  <a:pt x="553" y="298"/>
                  <a:pt x="553" y="298"/>
                  <a:pt x="553" y="298"/>
                </a:cubicBezTo>
                <a:cubicBezTo>
                  <a:pt x="630" y="298"/>
                  <a:pt x="630" y="298"/>
                  <a:pt x="630" y="298"/>
                </a:cubicBezTo>
                <a:cubicBezTo>
                  <a:pt x="569" y="216"/>
                  <a:pt x="569" y="216"/>
                  <a:pt x="569" y="216"/>
                </a:cubicBezTo>
                <a:cubicBezTo>
                  <a:pt x="593" y="209"/>
                  <a:pt x="607" y="188"/>
                  <a:pt x="607" y="160"/>
                </a:cubicBezTo>
                <a:cubicBezTo>
                  <a:pt x="607" y="141"/>
                  <a:pt x="600" y="124"/>
                  <a:pt x="590" y="113"/>
                </a:cubicBezTo>
                <a:cubicBezTo>
                  <a:pt x="576" y="101"/>
                  <a:pt x="558" y="94"/>
                  <a:pt x="534" y="94"/>
                </a:cubicBezTo>
                <a:moveTo>
                  <a:pt x="436" y="94"/>
                </a:moveTo>
                <a:cubicBezTo>
                  <a:pt x="281" y="94"/>
                  <a:pt x="281" y="94"/>
                  <a:pt x="281" y="94"/>
                </a:cubicBezTo>
                <a:cubicBezTo>
                  <a:pt x="281" y="148"/>
                  <a:pt x="281" y="148"/>
                  <a:pt x="281" y="148"/>
                </a:cubicBezTo>
                <a:cubicBezTo>
                  <a:pt x="328" y="148"/>
                  <a:pt x="328" y="148"/>
                  <a:pt x="328" y="148"/>
                </a:cubicBezTo>
                <a:cubicBezTo>
                  <a:pt x="328" y="298"/>
                  <a:pt x="328" y="298"/>
                  <a:pt x="328" y="298"/>
                </a:cubicBezTo>
                <a:cubicBezTo>
                  <a:pt x="389" y="298"/>
                  <a:pt x="389" y="298"/>
                  <a:pt x="389" y="298"/>
                </a:cubicBezTo>
                <a:cubicBezTo>
                  <a:pt x="389" y="148"/>
                  <a:pt x="389" y="148"/>
                  <a:pt x="389" y="148"/>
                </a:cubicBezTo>
                <a:cubicBezTo>
                  <a:pt x="436" y="148"/>
                  <a:pt x="436" y="148"/>
                  <a:pt x="436" y="148"/>
                </a:cubicBezTo>
                <a:cubicBezTo>
                  <a:pt x="436" y="94"/>
                  <a:pt x="436" y="94"/>
                  <a:pt x="436" y="94"/>
                </a:cubicBezTo>
                <a:moveTo>
                  <a:pt x="265" y="94"/>
                </a:moveTo>
                <a:cubicBezTo>
                  <a:pt x="204" y="94"/>
                  <a:pt x="204" y="94"/>
                  <a:pt x="204" y="94"/>
                </a:cubicBezTo>
                <a:cubicBezTo>
                  <a:pt x="204" y="298"/>
                  <a:pt x="204" y="298"/>
                  <a:pt x="204" y="298"/>
                </a:cubicBezTo>
                <a:cubicBezTo>
                  <a:pt x="265" y="298"/>
                  <a:pt x="265" y="298"/>
                  <a:pt x="265" y="298"/>
                </a:cubicBezTo>
                <a:cubicBezTo>
                  <a:pt x="265" y="94"/>
                  <a:pt x="265" y="94"/>
                  <a:pt x="265" y="94"/>
                </a:cubicBezTo>
                <a:moveTo>
                  <a:pt x="675" y="317"/>
                </a:moveTo>
                <a:cubicBezTo>
                  <a:pt x="654" y="317"/>
                  <a:pt x="637" y="333"/>
                  <a:pt x="637" y="354"/>
                </a:cubicBezTo>
                <a:cubicBezTo>
                  <a:pt x="637" y="375"/>
                  <a:pt x="654" y="394"/>
                  <a:pt x="675" y="394"/>
                </a:cubicBezTo>
                <a:cubicBezTo>
                  <a:pt x="696" y="394"/>
                  <a:pt x="715" y="375"/>
                  <a:pt x="715" y="354"/>
                </a:cubicBezTo>
                <a:cubicBezTo>
                  <a:pt x="715" y="333"/>
                  <a:pt x="696" y="317"/>
                  <a:pt x="675" y="317"/>
                </a:cubicBezTo>
                <a:moveTo>
                  <a:pt x="513" y="185"/>
                </a:moveTo>
                <a:cubicBezTo>
                  <a:pt x="513" y="139"/>
                  <a:pt x="513" y="139"/>
                  <a:pt x="513" y="139"/>
                </a:cubicBezTo>
                <a:cubicBezTo>
                  <a:pt x="525" y="139"/>
                  <a:pt x="539" y="139"/>
                  <a:pt x="546" y="146"/>
                </a:cubicBezTo>
                <a:cubicBezTo>
                  <a:pt x="551" y="150"/>
                  <a:pt x="551" y="155"/>
                  <a:pt x="551" y="162"/>
                </a:cubicBezTo>
                <a:cubicBezTo>
                  <a:pt x="551" y="178"/>
                  <a:pt x="541" y="185"/>
                  <a:pt x="513" y="185"/>
                </a:cubicBezTo>
                <a:moveTo>
                  <a:pt x="234" y="0"/>
                </a:moveTo>
                <a:cubicBezTo>
                  <a:pt x="213" y="0"/>
                  <a:pt x="195" y="17"/>
                  <a:pt x="195" y="38"/>
                </a:cubicBezTo>
                <a:cubicBezTo>
                  <a:pt x="195" y="59"/>
                  <a:pt x="213" y="75"/>
                  <a:pt x="234" y="75"/>
                </a:cubicBezTo>
                <a:cubicBezTo>
                  <a:pt x="255" y="75"/>
                  <a:pt x="272" y="59"/>
                  <a:pt x="272" y="38"/>
                </a:cubicBezTo>
                <a:cubicBezTo>
                  <a:pt x="272" y="17"/>
                  <a:pt x="255" y="0"/>
                  <a:pt x="234" y="0"/>
                </a:cubicBezTo>
              </a:path>
            </a:pathLst>
          </a:custGeom>
          <a:solidFill>
            <a:srgbClr val="000000"/>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8" name="TextBox 7"/>
          <p:cNvSpPr txBox="1"/>
          <p:nvPr/>
        </p:nvSpPr>
        <p:spPr>
          <a:xfrm>
            <a:off x="226280" y="6773541"/>
            <a:ext cx="867815" cy="415498"/>
          </a:xfrm>
          <a:prstGeom prst="rect">
            <a:avLst/>
          </a:prstGeom>
          <a:noFill/>
        </p:spPr>
        <p:txBody>
          <a:bodyPr wrap="square" rtlCol="0">
            <a:spAutoFit/>
          </a:bodyPr>
          <a:lstStyle/>
          <a:p>
            <a:endParaRPr lang="en-US" dirty="0" smtClean="0">
              <a:solidFill>
                <a:schemeClr val="tx1"/>
              </a:solidFill>
            </a:endParaRPr>
          </a:p>
        </p:txBody>
      </p:sp>
      <p:sp>
        <p:nvSpPr>
          <p:cNvPr id="11" name="Slide Number Placeholder 4"/>
          <p:cNvSpPr>
            <a:spLocks noGrp="1"/>
          </p:cNvSpPr>
          <p:nvPr>
            <p:ph type="sldNum" sz="quarter" idx="5"/>
          </p:nvPr>
        </p:nvSpPr>
        <p:spPr>
          <a:xfrm>
            <a:off x="435147" y="6865491"/>
            <a:ext cx="538783"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
        <p:nvSpPr>
          <p:cNvPr id="12" name="TextBox 11"/>
          <p:cNvSpPr txBox="1"/>
          <p:nvPr/>
        </p:nvSpPr>
        <p:spPr>
          <a:xfrm>
            <a:off x="831239" y="6865490"/>
            <a:ext cx="4690277"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 Confidential </a:t>
            </a:r>
          </a:p>
        </p:txBody>
      </p:sp>
    </p:spTree>
    <p:extLst>
      <p:ext uri="{BB962C8B-B14F-4D97-AF65-F5344CB8AC3E}">
        <p14:creationId xmlns:p14="http://schemas.microsoft.com/office/powerpoint/2010/main" val="173634416"/>
      </p:ext>
    </p:extLst>
  </p:cSld>
  <p:clrMap bg1="lt1" tx1="dk1" bg2="lt2" tx2="dk2" accent1="accent1" accent2="accent2" accent3="accent3" accent4="accent4" accent5="accent5" accent6="accent6" hlink="hlink" folHlink="folHlink"/>
  <p:hf hdr="0" ftr="0" dt="0"/>
  <p:notesStyle>
    <a:lvl1pPr marL="115330" indent="-115330" algn="l" defTabSz="1088291" rtl="0" eaLnBrk="1" latinLnBrk="0" hangingPunct="1">
      <a:lnSpc>
        <a:spcPct val="95000"/>
      </a:lnSpc>
      <a:spcBef>
        <a:spcPts val="533"/>
      </a:spcBef>
      <a:buFont typeface="Arial" pitchFamily="34" charset="0"/>
      <a:buChar char="•"/>
      <a:defRPr sz="1400" kern="1200">
        <a:solidFill>
          <a:srgbClr val="000000"/>
        </a:solidFill>
        <a:latin typeface="+mn-lt"/>
        <a:ea typeface="+mn-ea"/>
        <a:cs typeface="+mn-cs"/>
      </a:defRPr>
    </a:lvl1pPr>
    <a:lvl2pPr marL="230659" indent="-115330" algn="l" defTabSz="1088291" rtl="0" eaLnBrk="1" latinLnBrk="0" hangingPunct="1">
      <a:lnSpc>
        <a:spcPct val="85000"/>
      </a:lnSpc>
      <a:spcBef>
        <a:spcPts val="133"/>
      </a:spcBef>
      <a:spcAft>
        <a:spcPts val="133"/>
      </a:spcAft>
      <a:buFont typeface="Lucida Grande"/>
      <a:buChar char="–"/>
      <a:defRPr sz="1200" kern="1200">
        <a:solidFill>
          <a:srgbClr val="000000"/>
        </a:solidFill>
        <a:latin typeface="+mn-lt"/>
        <a:ea typeface="+mn-ea"/>
        <a:cs typeface="+mn-cs"/>
      </a:defRPr>
    </a:lvl2pPr>
    <a:lvl3pPr marL="341757" indent="-111098" algn="l" defTabSz="1088291" rtl="0" eaLnBrk="1" latinLnBrk="0" hangingPunct="1">
      <a:lnSpc>
        <a:spcPct val="85000"/>
      </a:lnSpc>
      <a:spcBef>
        <a:spcPts val="133"/>
      </a:spcBef>
      <a:spcAft>
        <a:spcPts val="133"/>
      </a:spcAft>
      <a:buFont typeface="Lucida Grande"/>
      <a:buChar char="–"/>
      <a:defRPr sz="1000" kern="1200">
        <a:solidFill>
          <a:srgbClr val="000000"/>
        </a:solidFill>
        <a:latin typeface="+mn-lt"/>
        <a:ea typeface="+mn-ea"/>
        <a:cs typeface="+mn-cs"/>
      </a:defRPr>
    </a:lvl3pPr>
    <a:lvl4pPr marL="457086" indent="-115330" algn="l" defTabSz="1088291" rtl="0" eaLnBrk="1" latinLnBrk="0" hangingPunct="1">
      <a:lnSpc>
        <a:spcPct val="85000"/>
      </a:lnSpc>
      <a:spcBef>
        <a:spcPts val="133"/>
      </a:spcBef>
      <a:spcAft>
        <a:spcPts val="133"/>
      </a:spcAft>
      <a:buFont typeface="Lucida Grande"/>
      <a:buChar char="–"/>
      <a:defRPr sz="900" kern="1200">
        <a:solidFill>
          <a:srgbClr val="000000"/>
        </a:solidFill>
        <a:latin typeface="+mn-lt"/>
        <a:ea typeface="+mn-ea"/>
        <a:cs typeface="+mn-cs"/>
      </a:defRPr>
    </a:lvl4pPr>
    <a:lvl5pPr marL="572416" indent="-115330" algn="l" defTabSz="1088291" rtl="0" eaLnBrk="1" latinLnBrk="0" hangingPunct="1">
      <a:lnSpc>
        <a:spcPct val="85000"/>
      </a:lnSpc>
      <a:spcBef>
        <a:spcPts val="133"/>
      </a:spcBef>
      <a:spcAft>
        <a:spcPts val="133"/>
      </a:spcAft>
      <a:buFont typeface="Lucida Grande"/>
      <a:buChar char="–"/>
      <a:defRPr sz="800" kern="1200">
        <a:solidFill>
          <a:srgbClr val="000000"/>
        </a:solidFill>
        <a:latin typeface="+mn-lt"/>
        <a:ea typeface="+mn-ea"/>
        <a:cs typeface="+mn-cs"/>
      </a:defRPr>
    </a:lvl5pPr>
    <a:lvl6pPr marL="2720726" algn="l" defTabSz="1088291" rtl="0" eaLnBrk="1" latinLnBrk="0" hangingPunct="1">
      <a:defRPr sz="1400" kern="1200">
        <a:solidFill>
          <a:schemeClr val="tx1"/>
        </a:solidFill>
        <a:latin typeface="+mn-lt"/>
        <a:ea typeface="+mn-ea"/>
        <a:cs typeface="+mn-cs"/>
      </a:defRPr>
    </a:lvl6pPr>
    <a:lvl7pPr marL="3264872" algn="l" defTabSz="1088291" rtl="0" eaLnBrk="1" latinLnBrk="0" hangingPunct="1">
      <a:defRPr sz="1400" kern="1200">
        <a:solidFill>
          <a:schemeClr val="tx1"/>
        </a:solidFill>
        <a:latin typeface="+mn-lt"/>
        <a:ea typeface="+mn-ea"/>
        <a:cs typeface="+mn-cs"/>
      </a:defRPr>
    </a:lvl7pPr>
    <a:lvl8pPr marL="3809017" algn="l" defTabSz="1088291" rtl="0" eaLnBrk="1" latinLnBrk="0" hangingPunct="1">
      <a:defRPr sz="1400" kern="1200">
        <a:solidFill>
          <a:schemeClr val="tx1"/>
        </a:solidFill>
        <a:latin typeface="+mn-lt"/>
        <a:ea typeface="+mn-ea"/>
        <a:cs typeface="+mn-cs"/>
      </a:defRPr>
    </a:lvl8pPr>
    <a:lvl9pPr marL="4353162" algn="l" defTabSz="108829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ytechready.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1</a:t>
            </a:fld>
            <a:endParaRPr lang="en-US" dirty="0"/>
          </a:p>
        </p:txBody>
      </p:sp>
    </p:spTree>
    <p:extLst>
      <p:ext uri="{BB962C8B-B14F-4D97-AF65-F5344CB8AC3E}">
        <p14:creationId xmlns:p14="http://schemas.microsoft.com/office/powerpoint/2010/main" val="1794907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4286738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5/14/2015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0420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3832894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3854117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20651599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873775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3200832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endParaRPr lang="en-US" dirty="0" smtClean="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48</a:t>
            </a:fld>
            <a:endParaRPr lang="en-US" dirty="0">
              <a:solidFill>
                <a:prstClr val="black"/>
              </a:solidFill>
            </a:endParaRPr>
          </a:p>
        </p:txBody>
      </p:sp>
    </p:spTree>
    <p:extLst>
      <p:ext uri="{BB962C8B-B14F-4D97-AF65-F5344CB8AC3E}">
        <p14:creationId xmlns:p14="http://schemas.microsoft.com/office/powerpoint/2010/main" val="24262901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51</a:t>
            </a:fld>
            <a:endParaRPr lang="en-US" dirty="0">
              <a:solidFill>
                <a:prstClr val="black"/>
              </a:solidFill>
            </a:endParaRPr>
          </a:p>
        </p:txBody>
      </p:sp>
    </p:spTree>
    <p:extLst>
      <p:ext uri="{BB962C8B-B14F-4D97-AF65-F5344CB8AC3E}">
        <p14:creationId xmlns:p14="http://schemas.microsoft.com/office/powerpoint/2010/main" val="2190282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8657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Feel</a:t>
            </a:r>
            <a:r>
              <a:rPr lang="en-US" baseline="0" dirty="0" smtClean="0"/>
              <a:t> free to tweet about this session with the following hashtags!</a:t>
            </a:r>
            <a:endParaRPr lang="en-US" dirty="0"/>
          </a:p>
        </p:txBody>
      </p:sp>
      <p:sp>
        <p:nvSpPr>
          <p:cNvPr id="4" name="Slide Number Placeholder 3"/>
          <p:cNvSpPr>
            <a:spLocks noGrp="1"/>
          </p:cNvSpPr>
          <p:nvPr>
            <p:ph type="sldNum" sz="quarter" idx="10"/>
          </p:nvPr>
        </p:nvSpPr>
        <p:spPr/>
        <p:txBody>
          <a:bodyPr/>
          <a:lstStyle/>
          <a:p>
            <a:fld id="{113BA7D1-EE9A-0241-B0CB-67F65CFD4A8F}" type="slidenum">
              <a:rPr lang="en-US" smtClean="0"/>
              <a:pPr/>
              <a:t>2</a:t>
            </a:fld>
            <a:endParaRPr lang="en-US" dirty="0"/>
          </a:p>
        </p:txBody>
      </p:sp>
    </p:spTree>
    <p:extLst>
      <p:ext uri="{BB962C8B-B14F-4D97-AF65-F5344CB8AC3E}">
        <p14:creationId xmlns:p14="http://schemas.microsoft.com/office/powerpoint/2010/main" val="16064589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627878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685407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a:xfrm>
            <a:off x="5909309" y="8685213"/>
            <a:ext cx="947103" cy="457200"/>
          </a:xfrm>
          <a:prstGeom prst="rect">
            <a:avLst/>
          </a:prstGeom>
        </p:spPr>
        <p:txBody>
          <a:bodyPr/>
          <a:lstStyle/>
          <a:p>
            <a:fld id="{6C8DC147-12D7-4A0A-A5E2-7F9499EBBEC7}" type="slidenum">
              <a:rPr lang="en-US" smtClean="0">
                <a:solidFill>
                  <a:prstClr val="black"/>
                </a:solidFill>
              </a:rPr>
              <a:pPr/>
              <a:t>63</a:t>
            </a:fld>
            <a:endParaRPr lang="en-US">
              <a:solidFill>
                <a:prstClr val="black"/>
              </a:solidFill>
            </a:endParaRPr>
          </a:p>
        </p:txBody>
      </p:sp>
    </p:spTree>
    <p:extLst>
      <p:ext uri="{BB962C8B-B14F-4D97-AF65-F5344CB8AC3E}">
        <p14:creationId xmlns:p14="http://schemas.microsoft.com/office/powerpoint/2010/main" val="25939168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3151611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65</a:t>
            </a:fld>
            <a:endParaRPr lang="en-US" dirty="0">
              <a:solidFill>
                <a:prstClr val="black"/>
              </a:solidFill>
            </a:endParaRPr>
          </a:p>
        </p:txBody>
      </p:sp>
    </p:spTree>
    <p:extLst>
      <p:ext uri="{BB962C8B-B14F-4D97-AF65-F5344CB8AC3E}">
        <p14:creationId xmlns:p14="http://schemas.microsoft.com/office/powerpoint/2010/main" val="24756381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66</a:t>
            </a:fld>
            <a:endParaRPr lang="en-US" dirty="0">
              <a:solidFill>
                <a:prstClr val="black"/>
              </a:solidFill>
            </a:endParaRPr>
          </a:p>
        </p:txBody>
      </p:sp>
    </p:spTree>
    <p:extLst>
      <p:ext uri="{BB962C8B-B14F-4D97-AF65-F5344CB8AC3E}">
        <p14:creationId xmlns:p14="http://schemas.microsoft.com/office/powerpoint/2010/main" val="16185852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5/14/2015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67</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0974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310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Arial" charset="0"/>
            </a:endParaRPr>
          </a:p>
        </p:txBody>
      </p:sp>
    </p:spTree>
    <p:extLst>
      <p:ext uri="{BB962C8B-B14F-4D97-AF65-F5344CB8AC3E}">
        <p14:creationId xmlns:p14="http://schemas.microsoft.com/office/powerpoint/2010/main" val="99774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xfrm>
            <a:off x="3884613" y="8685213"/>
            <a:ext cx="2971800" cy="457200"/>
          </a:xfrm>
          <a:prstGeom prst="rect">
            <a:avLst/>
          </a:prstGeom>
          <a:noFill/>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F765B158-FFA0-441A-8BA0-77E64E0DF95B}" type="slidenum">
              <a:rPr lang="en-US" b="0">
                <a:solidFill>
                  <a:prstClr val="black"/>
                </a:solidFill>
                <a:latin typeface="Arial" pitchFamily="34" charset="0"/>
              </a:rPr>
              <a:pPr eaLnBrk="1" hangingPunct="1"/>
              <a:t>3</a:t>
            </a:fld>
            <a:endParaRPr lang="en-US" b="0" dirty="0">
              <a:solidFill>
                <a:prstClr val="black"/>
              </a:solidFill>
              <a:latin typeface="Arial" pitchFamily="34" charset="0"/>
            </a:endParaRPr>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xfrm>
            <a:off x="319088" y="3353380"/>
            <a:ext cx="6334125" cy="244988"/>
          </a:xfrm>
          <a:noFill/>
        </p:spPr>
        <p:txBody>
          <a:bodyPr>
            <a:normAutofit/>
          </a:bodyPr>
          <a:lstStyle/>
          <a:p>
            <a:pPr eaLnBrk="1" hangingPunct="1"/>
            <a:endParaRPr lang="en-US" dirty="0" smtClean="0"/>
          </a:p>
        </p:txBody>
      </p:sp>
    </p:spTree>
    <p:extLst>
      <p:ext uri="{BB962C8B-B14F-4D97-AF65-F5344CB8AC3E}">
        <p14:creationId xmlns:p14="http://schemas.microsoft.com/office/powerpoint/2010/main" val="1261443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normAutofit/>
          </a:bodyPr>
          <a:lstStyle/>
          <a:p>
            <a:r>
              <a:rPr lang="en-US" sz="900" b="1" kern="1200" dirty="0" smtClean="0">
                <a:solidFill>
                  <a:schemeClr val="tx1"/>
                </a:solidFill>
                <a:latin typeface="Segoe UI" pitchFamily="34" charset="0"/>
                <a:ea typeface="+mn-ea"/>
                <a:cs typeface="+mn-cs"/>
              </a:rPr>
              <a:t>This slide is required. </a:t>
            </a:r>
            <a:r>
              <a:rPr lang="en-US" sz="900" b="1" u="sng" kern="1200" dirty="0" smtClean="0">
                <a:solidFill>
                  <a:schemeClr val="tx1"/>
                </a:solidFill>
                <a:latin typeface="Segoe UI" pitchFamily="34" charset="0"/>
                <a:ea typeface="+mn-ea"/>
                <a:cs typeface="+mn-cs"/>
              </a:rPr>
              <a:t>Do NOT delete</a:t>
            </a:r>
            <a:r>
              <a:rPr lang="en-US" sz="900" b="1" kern="1200" dirty="0" smtClean="0">
                <a:solidFill>
                  <a:schemeClr val="tx1"/>
                </a:solidFill>
                <a:latin typeface="Segoe UI" pitchFamily="34" charset="0"/>
                <a:ea typeface="+mn-ea"/>
                <a:cs typeface="+mn-cs"/>
              </a:rPr>
              <a:t>. This should be the first slide after your Title Slide. </a:t>
            </a:r>
            <a:r>
              <a:rPr lang="en-US" sz="900" kern="1200" dirty="0" smtClean="0">
                <a:solidFill>
                  <a:schemeClr val="tx1"/>
                </a:solidFill>
                <a:latin typeface="Segoe UI" pitchFamily="34" charset="0"/>
                <a:ea typeface="+mn-ea"/>
                <a:cs typeface="+mn-cs"/>
              </a:rPr>
              <a:t>This is an important year and we need to arm our attendees with the information they can use to Grow Share! Please ensure that your objectives are SMART (defined below) and that they will enable them to go in and win against the competition to grow share.</a:t>
            </a:r>
            <a:r>
              <a:rPr lang="en-US" sz="900" b="1" kern="1200" dirty="0" smtClean="0">
                <a:solidFill>
                  <a:schemeClr val="tx1"/>
                </a:solidFill>
                <a:latin typeface="Segoe UI" pitchFamily="34" charset="0"/>
                <a:ea typeface="+mn-ea"/>
                <a:cs typeface="+mn-cs"/>
              </a:rPr>
              <a:t> If you have questions, please contact your Track PM for guidance. We have also posted guidance on writing good objectives, out on the Speaker Portal (</a:t>
            </a:r>
            <a:r>
              <a:rPr lang="en-US" sz="900" b="1" u="sng" kern="1200" dirty="0" smtClean="0">
                <a:solidFill>
                  <a:schemeClr val="tx1"/>
                </a:solidFill>
                <a:latin typeface="Segoe UI" pitchFamily="34" charset="0"/>
                <a:ea typeface="+mn-ea"/>
                <a:cs typeface="+mn-cs"/>
                <a:hlinkClick r:id="rId3"/>
              </a:rPr>
              <a:t>https://www.mytechready.com</a:t>
            </a:r>
            <a:r>
              <a:rPr lang="en-US" sz="900" b="1" kern="1200" dirty="0" smtClean="0">
                <a:solidFill>
                  <a:schemeClr val="tx1"/>
                </a:solidFill>
                <a:latin typeface="Segoe UI" pitchFamily="34" charset="0"/>
                <a:ea typeface="+mn-ea"/>
                <a:cs typeface="+mn-cs"/>
              </a:rPr>
              <a:t>). </a:t>
            </a:r>
            <a:endParaRPr lang="en-US" sz="900" kern="1200" dirty="0" smtClean="0">
              <a:solidFill>
                <a:schemeClr val="tx1"/>
              </a:solidFill>
              <a:latin typeface="Segoe UI" pitchFamily="34" charset="0"/>
              <a:ea typeface="+mn-ea"/>
              <a:cs typeface="+mn-cs"/>
            </a:endParaRPr>
          </a:p>
          <a:p>
            <a:r>
              <a:rPr lang="en-US" sz="900" kern="1200" dirty="0" smtClean="0">
                <a:solidFill>
                  <a:schemeClr val="tx1"/>
                </a:solidFill>
                <a:latin typeface="Segoe UI" pitchFamily="34" charset="0"/>
                <a:ea typeface="+mn-ea"/>
                <a:cs typeface="+mn-cs"/>
              </a:rPr>
              <a:t> </a:t>
            </a:r>
          </a:p>
          <a:p>
            <a:pPr lvl="1">
              <a:buFont typeface="Arial" pitchFamily="34" charset="0"/>
              <a:buChar char="•"/>
            </a:pPr>
            <a:r>
              <a:rPr lang="en-US" sz="900" kern="1200" dirty="0" smtClean="0">
                <a:solidFill>
                  <a:schemeClr val="tx1"/>
                </a:solidFill>
                <a:latin typeface="Segoe UI" pitchFamily="34" charset="0"/>
                <a:ea typeface="+mn-ea"/>
                <a:cs typeface="+mn-cs"/>
              </a:rPr>
              <a:t>This slide should introduce the session by identifying how this information helps the attendee, partners and customers be more successful. Why is this content important?</a:t>
            </a:r>
          </a:p>
          <a:p>
            <a:pPr lvl="1">
              <a:buFont typeface="Arial" pitchFamily="34" charset="0"/>
              <a:buChar char="•"/>
            </a:pPr>
            <a:r>
              <a:rPr lang="en-US" sz="900" kern="1200" dirty="0" smtClean="0">
                <a:solidFill>
                  <a:schemeClr val="tx1"/>
                </a:solidFill>
                <a:latin typeface="Segoe UI" pitchFamily="34" charset="0"/>
                <a:ea typeface="+mn-ea"/>
                <a:cs typeface="+mn-cs"/>
              </a:rPr>
              <a:t>This slide should call out what’s important about the session (sort of the why should we care, why is this important and how will it help our customers/partners be successful) as well as the key takeaways/objectives associated with the session. Call out what attendees will be able to execute on using the information gained in this session. What will they be able to walk away from this session and execute on with their customers.</a:t>
            </a:r>
          </a:p>
          <a:p>
            <a:pPr lvl="1">
              <a:buFont typeface="Arial" pitchFamily="34" charset="0"/>
              <a:buChar char="•"/>
            </a:pPr>
            <a:r>
              <a:rPr lang="en-US" sz="900" kern="1200" dirty="0" smtClean="0">
                <a:solidFill>
                  <a:schemeClr val="tx1"/>
                </a:solidFill>
                <a:latin typeface="Segoe UI" pitchFamily="34" charset="0"/>
                <a:ea typeface="+mn-ea"/>
                <a:cs typeface="+mn-cs"/>
              </a:rPr>
              <a:t>Good Objectives should be </a:t>
            </a:r>
            <a:r>
              <a:rPr lang="en-US" sz="900" b="1" kern="1200" dirty="0" smtClean="0">
                <a:solidFill>
                  <a:schemeClr val="tx1"/>
                </a:solidFill>
                <a:latin typeface="Segoe UI" pitchFamily="34" charset="0"/>
                <a:ea typeface="+mn-ea"/>
                <a:cs typeface="+mn-cs"/>
              </a:rPr>
              <a:t>SMART</a:t>
            </a:r>
            <a:r>
              <a:rPr lang="en-US" sz="900" kern="1200" dirty="0" smtClean="0">
                <a:solidFill>
                  <a:schemeClr val="tx1"/>
                </a:solidFill>
                <a:latin typeface="Segoe UI" pitchFamily="34" charset="0"/>
                <a:ea typeface="+mn-ea"/>
                <a:cs typeface="+mn-cs"/>
              </a:rPr>
              <a:t> (specific, measurable, achievable, realistic, time-bound). Focus on the key takeaways and why this information is important to the attendee, our partners and our customers.</a:t>
            </a:r>
          </a:p>
          <a:p>
            <a:pPr lvl="1">
              <a:buFont typeface="Arial" pitchFamily="34" charset="0"/>
              <a:buChar char="•"/>
            </a:pPr>
            <a:r>
              <a:rPr lang="en-US" sz="900" kern="1200" dirty="0" smtClean="0">
                <a:solidFill>
                  <a:schemeClr val="tx1"/>
                </a:solidFill>
                <a:latin typeface="Segoe UI" pitchFamily="34" charset="0"/>
                <a:ea typeface="+mn-ea"/>
                <a:cs typeface="+mn-cs"/>
              </a:rPr>
              <a:t>Each session has objectives defined and published on </a:t>
            </a:r>
            <a:r>
              <a:rPr lang="en-US" sz="900" u="sng" kern="1200" dirty="0" smtClean="0">
                <a:solidFill>
                  <a:schemeClr val="tx1"/>
                </a:solidFill>
                <a:latin typeface="Segoe UI" pitchFamily="34" charset="0"/>
                <a:ea typeface="+mn-ea"/>
                <a:cs typeface="+mn-cs"/>
                <a:hlinkClick r:id="rId3"/>
              </a:rPr>
              <a:t>www.mytechready.com</a:t>
            </a:r>
            <a:r>
              <a:rPr lang="en-US" sz="900" kern="1200" dirty="0" smtClean="0">
                <a:solidFill>
                  <a:schemeClr val="tx1"/>
                </a:solidFill>
                <a:latin typeface="Segoe UI" pitchFamily="34" charset="0"/>
                <a:ea typeface="+mn-ea"/>
                <a:cs typeface="+mn-cs"/>
              </a:rPr>
              <a:t>, please work with your Track PM to call these out here in the slide deck.</a:t>
            </a:r>
          </a:p>
          <a:p>
            <a:endParaRPr lang="en-US" sz="900" kern="1200" dirty="0" smtClean="0">
              <a:solidFill>
                <a:schemeClr val="tx1"/>
              </a:solidFill>
              <a:latin typeface="Segoe UI" pitchFamily="34" charset="0"/>
              <a:ea typeface="+mn-ea"/>
              <a:cs typeface="+mn-cs"/>
            </a:endParaRPr>
          </a:p>
          <a:p>
            <a:pPr lvl="0"/>
            <a:r>
              <a:rPr lang="en-US" sz="900" kern="1200" dirty="0" smtClean="0">
                <a:solidFill>
                  <a:schemeClr val="tx1"/>
                </a:solidFill>
                <a:latin typeface="Segoe UI" pitchFamily="34" charset="0"/>
                <a:ea typeface="+mn-ea"/>
                <a:cs typeface="+mn-cs"/>
              </a:rPr>
              <a:t>If you have questions, please contact your Track PM. See slide 5 in this template for a complete</a:t>
            </a:r>
            <a:r>
              <a:rPr lang="en-US" sz="900" kern="1200" baseline="0" dirty="0" smtClean="0">
                <a:solidFill>
                  <a:schemeClr val="tx1"/>
                </a:solidFill>
                <a:latin typeface="Segoe UI" pitchFamily="34" charset="0"/>
                <a:ea typeface="+mn-ea"/>
                <a:cs typeface="+mn-cs"/>
              </a:rPr>
              <a:t> list of Tracks and TPMs.</a:t>
            </a:r>
          </a:p>
          <a:p>
            <a:pPr lvl="0"/>
            <a:endParaRPr lang="en-US" sz="900" kern="1200" dirty="0" smtClean="0">
              <a:solidFill>
                <a:schemeClr val="tx1"/>
              </a:solidFill>
              <a:latin typeface="Segoe UI" pitchFamily="34" charset="0"/>
              <a:ea typeface="+mn-ea"/>
              <a:cs typeface="+mn-cs"/>
            </a:endParaRPr>
          </a:p>
        </p:txBody>
      </p:sp>
      <p:sp>
        <p:nvSpPr>
          <p:cNvPr id="5" name="Date Placeholder 4"/>
          <p:cNvSpPr>
            <a:spLocks noGrp="1"/>
          </p:cNvSpPr>
          <p:nvPr>
            <p:ph type="dt" idx="10"/>
          </p:nvPr>
        </p:nvSpPr>
        <p:spPr>
          <a:xfrm>
            <a:off x="3884613" y="0"/>
            <a:ext cx="2971800" cy="457200"/>
          </a:xfrm>
          <a:prstGeom prst="rect">
            <a:avLst/>
          </a:prstGeom>
        </p:spPr>
        <p:txBody>
          <a:bodyPr/>
          <a:lstStyle/>
          <a:p>
            <a:fld id="{F22B3E36-5CE0-4CB7-82DE-38A88C71BFA8}" type="datetime1">
              <a:rPr lang="en-US" smtClean="0"/>
              <a:pPr/>
              <a:t>5/14/2015</a:t>
            </a:fld>
            <a:endParaRPr lang="en-US" dirty="0"/>
          </a:p>
        </p:txBody>
      </p:sp>
      <p:sp>
        <p:nvSpPr>
          <p:cNvPr id="6" name="Footer Placeholder 5"/>
          <p:cNvSpPr>
            <a:spLocks noGrp="1"/>
          </p:cNvSpPr>
          <p:nvPr>
            <p:ph type="ftr" sz="quarter" idx="11"/>
          </p:nvPr>
        </p:nvSpPr>
        <p:spPr>
          <a:xfrm>
            <a:off x="0" y="8686800"/>
            <a:ext cx="5920740" cy="355964"/>
          </a:xfrm>
          <a:prstGeom prst="rect">
            <a:avLst/>
          </a:prstGeom>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Windows Vista and other product names are or may be registered trademarks and/or trademarks in the U.S. and/or other countries.</a:t>
            </a:r>
          </a:p>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br>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12"/>
          </p:nvPr>
        </p:nvSpPr>
        <p:spPr/>
        <p:txBody>
          <a:bodyPr/>
          <a:lstStyle/>
          <a:p>
            <a:fld id="{8B263312-38AA-4E1E-B2B5-0F8F122B24FE}" type="slidenum">
              <a:rPr lang="en-US" smtClean="0"/>
              <a:pPr/>
              <a:t>5</a:t>
            </a:fld>
            <a:endParaRPr lang="en-US" dirty="0"/>
          </a:p>
        </p:txBody>
      </p:sp>
      <p:sp>
        <p:nvSpPr>
          <p:cNvPr id="8" name="Header Placeholder 7"/>
          <p:cNvSpPr>
            <a:spLocks noGrp="1"/>
          </p:cNvSpPr>
          <p:nvPr>
            <p:ph type="hdr" sz="quarter" idx="13"/>
          </p:nvPr>
        </p:nvSpPr>
        <p:spPr>
          <a:xfrm>
            <a:off x="0" y="0"/>
            <a:ext cx="2971800" cy="457200"/>
          </a:xfrm>
          <a:prstGeom prst="rect">
            <a:avLst/>
          </a:prstGeom>
        </p:spPr>
        <p:txBody>
          <a:bodyPr/>
          <a:lstStyle/>
          <a:p>
            <a:r>
              <a:rPr lang="en-US" dirty="0"/>
              <a:t>Tech Ready 15</a:t>
            </a:r>
          </a:p>
        </p:txBody>
      </p:sp>
    </p:spTree>
    <p:extLst>
      <p:ext uri="{BB962C8B-B14F-4D97-AF65-F5344CB8AC3E}">
        <p14:creationId xmlns:p14="http://schemas.microsoft.com/office/powerpoint/2010/main" val="645856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1878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dirty="0">
              <a:latin typeface="Arial" charset="0"/>
            </a:endParaRPr>
          </a:p>
        </p:txBody>
      </p:sp>
    </p:spTree>
    <p:extLst>
      <p:ext uri="{BB962C8B-B14F-4D97-AF65-F5344CB8AC3E}">
        <p14:creationId xmlns:p14="http://schemas.microsoft.com/office/powerpoint/2010/main" val="3385423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a:xfrm>
            <a:off x="3884613" y="0"/>
            <a:ext cx="2971800" cy="457200"/>
          </a:xfrm>
          <a:prstGeom prst="rect">
            <a:avLst/>
          </a:prstGeom>
        </p:spPr>
        <p:txBody>
          <a:bodyPr/>
          <a:lstStyle/>
          <a:p>
            <a:fld id="{0097E157-E0D5-46B4-9986-DBFE9E7E9A3F}" type="datetime1">
              <a:rPr lang="en-US" smtClean="0"/>
              <a:t>5/14/2015</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
        <p:nvSpPr>
          <p:cNvPr id="10" name="Footer Placeholder 9"/>
          <p:cNvSpPr>
            <a:spLocks noGrp="1"/>
          </p:cNvSpPr>
          <p:nvPr>
            <p:ph type="ftr" sz="quarter" idx="14"/>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3112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891827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601299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08013"/>
            <a:ext cx="6502400" cy="3659187"/>
          </a:xfrm>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a:xfrm>
            <a:off x="0" y="8686800"/>
            <a:ext cx="5920740" cy="355964"/>
          </a:xfrm>
          <a:prstGeom prst="rect">
            <a:avLst/>
          </a:prstGeom>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a:xfrm>
            <a:off x="3884613" y="0"/>
            <a:ext cx="2971800" cy="457200"/>
          </a:xfrm>
          <a:prstGeom prst="rect">
            <a:avLst/>
          </a:prstGeom>
        </p:spPr>
        <p:txBody>
          <a:bodyPr/>
          <a:lstStyle/>
          <a:p>
            <a:fld id="{E74353ED-ACB2-44BF-A903-985B0AF962B7}" type="datetime1">
              <a:rPr lang="en-US" smtClean="0">
                <a:solidFill>
                  <a:prstClr val="black"/>
                </a:solidFill>
              </a:rPr>
              <a:pPr/>
              <a:t>5/14/2015</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B4008EB6-D09E-4580-8CD6-DDB14511944F}"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35449039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23168" y="3250983"/>
            <a:ext cx="7491615" cy="646331"/>
          </a:xfrm>
          <a:prstGeom prst="rect">
            <a:avLst/>
          </a:prstGeom>
        </p:spPr>
        <p:txBody>
          <a:bodyPr wrap="square" anchor="b" anchorCtr="0">
            <a:spAutoFit/>
          </a:bodyPr>
          <a:lstStyle>
            <a:lvl1pPr marL="0" indent="0">
              <a:buNone/>
              <a:defRPr sz="3600">
                <a:solidFill>
                  <a:schemeClr val="accent1"/>
                </a:solidFill>
              </a:defRPr>
            </a:lvl1pPr>
          </a:lstStyle>
          <a:p>
            <a:pPr lvl="0"/>
            <a:r>
              <a:rPr lang="en-US" dirty="0" smtClean="0"/>
              <a:t>Presentation Title Placeholder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907" y="1940843"/>
            <a:ext cx="1280054" cy="530308"/>
          </a:xfrm>
          <a:prstGeom prst="rect">
            <a:avLst/>
          </a:prstGeom>
          <a:noFill/>
          <a:ln>
            <a:noFill/>
          </a:ln>
        </p:spPr>
      </p:pic>
      <p:sp>
        <p:nvSpPr>
          <p:cNvPr id="14" name="Text Placeholder 5"/>
          <p:cNvSpPr>
            <a:spLocks noGrp="1"/>
          </p:cNvSpPr>
          <p:nvPr>
            <p:ph type="body" sz="quarter" idx="13" hasCustomPrompt="1"/>
          </p:nvPr>
        </p:nvSpPr>
        <p:spPr>
          <a:xfrm>
            <a:off x="444162" y="3886990"/>
            <a:ext cx="7470622" cy="325303"/>
          </a:xfrm>
          <a:prstGeom prst="rect">
            <a:avLst/>
          </a:prstGeom>
        </p:spPr>
        <p:txBody>
          <a:bodyPr wrap="square" anchor="t" anchorCtr="0">
            <a:spAutoFit/>
          </a:bodyPr>
          <a:lstStyle>
            <a:lvl1pPr marL="0" indent="0" algn="l" defTabSz="1088291" rtl="0" eaLnBrk="1" latinLnBrk="0" hangingPunct="1">
              <a:lnSpc>
                <a:spcPts val="1700"/>
              </a:lnSpc>
              <a:buNone/>
              <a:defRPr lang="en-US" sz="2000" kern="1200" cap="none" spc="0" baseline="0" dirty="0" smtClean="0">
                <a:solidFill>
                  <a:srgbClr val="FFFFFF">
                    <a:lumMod val="50000"/>
                  </a:srgbClr>
                </a:solidFill>
                <a:latin typeface="+mn-lt"/>
                <a:ea typeface="+mn-ea"/>
                <a:cs typeface="+mn-cs"/>
              </a:defRPr>
            </a:lvl1pPr>
          </a:lstStyle>
          <a:p>
            <a:pPr marL="0" marR="0" lvl="0" indent="0" algn="l" defTabSz="1088291" rtl="0" eaLnBrk="1" fontAlgn="auto" latinLnBrk="0" hangingPunct="1">
              <a:lnSpc>
                <a:spcPts val="17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Arial"/>
                <a:ea typeface="+mn-ea"/>
                <a:cs typeface="+mn-cs"/>
              </a:rPr>
              <a:t>Subtitle Placeholder</a:t>
            </a:r>
          </a:p>
        </p:txBody>
      </p:sp>
      <p:sp>
        <p:nvSpPr>
          <p:cNvPr id="11" name="TextBox 10"/>
          <p:cNvSpPr txBox="1"/>
          <p:nvPr userDrawn="1"/>
        </p:nvSpPr>
        <p:spPr>
          <a:xfrm>
            <a:off x="429994" y="6586591"/>
            <a:ext cx="4348918"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solidFill>
                <a:effectLst/>
                <a:uLnTx/>
                <a:uFillTx/>
                <a:latin typeface="+mn-lt"/>
                <a:ea typeface="+mn-ea"/>
                <a:cs typeface="+mn-cs"/>
              </a:rPr>
              <a:t> v2 March </a:t>
            </a:r>
            <a:r>
              <a:rPr lang="en-US" sz="800" dirty="0" smtClean="0">
                <a:solidFill>
                  <a:schemeClr val="bg2"/>
                </a:solidFill>
                <a:latin typeface="Arial" pitchFamily="34" charset="0"/>
                <a:ea typeface="Arial"/>
                <a:cs typeface="Arial"/>
              </a:rPr>
              <a:t>© 2015 Citrix | Confidential</a:t>
            </a:r>
          </a:p>
        </p:txBody>
      </p:sp>
      <p:pic>
        <p:nvPicPr>
          <p:cNvPr id="10" name="Picture 9"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7669" y="1933457"/>
            <a:ext cx="1375696" cy="514717"/>
          </a:xfrm>
          <a:prstGeom prst="rect">
            <a:avLst/>
          </a:prstGeom>
        </p:spPr>
      </p:pic>
      <p:sp>
        <p:nvSpPr>
          <p:cNvPr id="25" name="Text Placeholder 8"/>
          <p:cNvSpPr>
            <a:spLocks noGrp="1"/>
          </p:cNvSpPr>
          <p:nvPr>
            <p:ph type="body" sz="quarter" idx="18" hasCustomPrompt="1"/>
          </p:nvPr>
        </p:nvSpPr>
        <p:spPr>
          <a:xfrm>
            <a:off x="447272" y="4484152"/>
            <a:ext cx="7467511" cy="365760"/>
          </a:xfrm>
        </p:spPr>
        <p:txBody>
          <a:bodyPr anchor="ctr"/>
          <a:lstStyle>
            <a:lvl1pPr marL="0" indent="0">
              <a:buNone/>
              <a:defRPr sz="1800"/>
            </a:lvl1pPr>
          </a:lstStyle>
          <a:p>
            <a:pPr lvl="0"/>
            <a:r>
              <a:rPr lang="en-US" dirty="0" smtClean="0"/>
              <a:t>Presenter</a:t>
            </a:r>
            <a:endParaRPr lang="en-US" dirty="0"/>
          </a:p>
        </p:txBody>
      </p:sp>
      <p:sp>
        <p:nvSpPr>
          <p:cNvPr id="27" name="Text Placeholder 8"/>
          <p:cNvSpPr>
            <a:spLocks noGrp="1"/>
          </p:cNvSpPr>
          <p:nvPr>
            <p:ph type="body" sz="quarter" idx="19" hasCustomPrompt="1"/>
          </p:nvPr>
        </p:nvSpPr>
        <p:spPr>
          <a:xfrm>
            <a:off x="452516" y="4818713"/>
            <a:ext cx="7462267" cy="365760"/>
          </a:xfrm>
        </p:spPr>
        <p:txBody>
          <a:bodyPr anchor="ctr"/>
          <a:lstStyle>
            <a:lvl1pPr marL="0" indent="0">
              <a:buNone/>
              <a:defRPr sz="1800"/>
            </a:lvl1pPr>
          </a:lstStyle>
          <a:p>
            <a:pPr lvl="0"/>
            <a:r>
              <a:rPr lang="en-US" dirty="0" smtClean="0"/>
              <a:t>Job Title</a:t>
            </a:r>
            <a:endParaRPr lang="en-US" dirty="0"/>
          </a:p>
        </p:txBody>
      </p:sp>
      <p:sp>
        <p:nvSpPr>
          <p:cNvPr id="30" name="Text Placeholder 8"/>
          <p:cNvSpPr>
            <a:spLocks noGrp="1"/>
          </p:cNvSpPr>
          <p:nvPr>
            <p:ph type="body" sz="quarter" idx="20" hasCustomPrompt="1"/>
          </p:nvPr>
        </p:nvSpPr>
        <p:spPr>
          <a:xfrm>
            <a:off x="452516" y="5153273"/>
            <a:ext cx="7462267" cy="365760"/>
          </a:xfrm>
        </p:spPr>
        <p:txBody>
          <a:bodyPr anchor="ctr"/>
          <a:lstStyle>
            <a:lvl1pPr marL="0" indent="0">
              <a:buNone/>
              <a:defRPr sz="1800"/>
            </a:lvl1pPr>
          </a:lstStyle>
          <a:p>
            <a:pPr lvl="0"/>
            <a:r>
              <a:rPr lang="en-US" dirty="0" smtClean="0"/>
              <a:t>Date</a:t>
            </a:r>
            <a:endParaRPr lang="en-US" dirty="0"/>
          </a:p>
        </p:txBody>
      </p:sp>
      <p:pic>
        <p:nvPicPr>
          <p:cNvPr id="16" name="Picture Placeholder 13" descr="Overhead_RGB_lowres.jpg"/>
          <p:cNvPicPr>
            <a:picLocks noChangeAspect="1"/>
          </p:cNvPicPr>
          <p:nvPr userDrawn="1"/>
        </p:nvPicPr>
        <p:blipFill rotWithShape="1">
          <a:blip r:embed="rId4">
            <a:extLst>
              <a:ext uri="{28A0092B-C50C-407E-A947-70E740481C1C}">
                <a14:useLocalDpi xmlns:a14="http://schemas.microsoft.com/office/drawing/2010/main" val="0"/>
              </a:ext>
            </a:extLst>
          </a:blip>
          <a:srcRect/>
          <a:stretch/>
        </p:blipFill>
        <p:spPr>
          <a:xfrm>
            <a:off x="8128000" y="1"/>
            <a:ext cx="4060825" cy="6857999"/>
          </a:xfrm>
          <a:prstGeom prst="rect">
            <a:avLst/>
          </a:prstGeom>
        </p:spPr>
      </p:pic>
    </p:spTree>
    <p:extLst>
      <p:ext uri="{BB962C8B-B14F-4D97-AF65-F5344CB8AC3E}">
        <p14:creationId xmlns:p14="http://schemas.microsoft.com/office/powerpoint/2010/main" val="396928616"/>
      </p:ext>
    </p:extLst>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and Subtitle">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8" y="78828"/>
            <a:ext cx="11316124" cy="985840"/>
          </a:xfrm>
        </p:spPr>
        <p:txBody>
          <a:bodyPr/>
          <a:lstStyle/>
          <a:p>
            <a:r>
              <a:rPr lang="en-US" dirty="0" smtClean="0"/>
              <a:t>Click to Edit Title</a:t>
            </a:r>
            <a:endParaRPr lang="en-US" dirty="0"/>
          </a:p>
        </p:txBody>
      </p:sp>
      <p:sp>
        <p:nvSpPr>
          <p:cNvPr id="10" name="Text Placeholder 6"/>
          <p:cNvSpPr>
            <a:spLocks noGrp="1"/>
          </p:cNvSpPr>
          <p:nvPr>
            <p:ph type="body" sz="quarter" idx="16" hasCustomPrompt="1"/>
          </p:nvPr>
        </p:nvSpPr>
        <p:spPr>
          <a:xfrm>
            <a:off x="448058" y="1033137"/>
            <a:ext cx="11316124"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3" name="Content Placeholder 2"/>
          <p:cNvSpPr>
            <a:spLocks noGrp="1"/>
          </p:cNvSpPr>
          <p:nvPr>
            <p:ph sz="quarter" idx="20" hasCustomPrompt="1"/>
          </p:nvPr>
        </p:nvSpPr>
        <p:spPr>
          <a:xfrm>
            <a:off x="448056" y="1875103"/>
            <a:ext cx="5533645" cy="425196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5" name="Content Placeholder 2"/>
          <p:cNvSpPr>
            <a:spLocks noGrp="1"/>
          </p:cNvSpPr>
          <p:nvPr>
            <p:ph sz="quarter" idx="21" hasCustomPrompt="1"/>
          </p:nvPr>
        </p:nvSpPr>
        <p:spPr>
          <a:xfrm>
            <a:off x="6226822" y="1876376"/>
            <a:ext cx="5532120" cy="4251960"/>
          </a:xfrm>
          <a:prstGeom prst="rect">
            <a:avLst/>
          </a:prstGeom>
        </p:spPr>
        <p:txBody>
          <a:bodyPr/>
          <a:lstStyle>
            <a:lvl1pPr marL="230188" indent="-230188">
              <a:defRPr/>
            </a:lvl1pPr>
            <a:lvl3pPr marL="461963" indent="-231775">
              <a:buFont typeface="Lucida Grande"/>
              <a:buChar char="–"/>
              <a:defRPr/>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66747086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with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9" name="Content Placeholder 2"/>
          <p:cNvSpPr>
            <a:spLocks noGrp="1"/>
          </p:cNvSpPr>
          <p:nvPr>
            <p:ph sz="quarter" idx="20" hasCustomPrompt="1"/>
          </p:nvPr>
        </p:nvSpPr>
        <p:spPr>
          <a:xfrm>
            <a:off x="448056" y="2667000"/>
            <a:ext cx="5533645" cy="34594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0" name="Content Placeholder 2"/>
          <p:cNvSpPr>
            <a:spLocks noGrp="1"/>
          </p:cNvSpPr>
          <p:nvPr>
            <p:ph sz="quarter" idx="21" hasCustomPrompt="1"/>
          </p:nvPr>
        </p:nvSpPr>
        <p:spPr>
          <a:xfrm>
            <a:off x="6226822" y="2667000"/>
            <a:ext cx="5532120" cy="34594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4" name="Text Placeholder 3"/>
          <p:cNvSpPr>
            <a:spLocks noGrp="1"/>
          </p:cNvSpPr>
          <p:nvPr>
            <p:ph type="body" sz="quarter" idx="22" hasCustomPrompt="1"/>
          </p:nvPr>
        </p:nvSpPr>
        <p:spPr>
          <a:xfrm>
            <a:off x="447675" y="1600200"/>
            <a:ext cx="5534025" cy="889000"/>
          </a:xfrm>
        </p:spPr>
        <p:txBody>
          <a:bodyPr anchor="ctr"/>
          <a:lstStyle>
            <a:lvl1pPr marL="0" indent="0" algn="ctr">
              <a:buFontTx/>
              <a:buNone/>
              <a:defRPr/>
            </a:lvl1pPr>
          </a:lstStyle>
          <a:p>
            <a:pPr lvl="0"/>
            <a:r>
              <a:rPr lang="en-US" dirty="0" smtClean="0"/>
              <a:t>Heading</a:t>
            </a:r>
            <a:endParaRPr lang="en-US" dirty="0"/>
          </a:p>
        </p:txBody>
      </p:sp>
      <p:sp>
        <p:nvSpPr>
          <p:cNvPr id="8" name="Text Placeholder 3"/>
          <p:cNvSpPr>
            <a:spLocks noGrp="1"/>
          </p:cNvSpPr>
          <p:nvPr>
            <p:ph type="body" sz="quarter" idx="23" hasCustomPrompt="1"/>
          </p:nvPr>
        </p:nvSpPr>
        <p:spPr>
          <a:xfrm>
            <a:off x="6226822" y="1600200"/>
            <a:ext cx="5534025" cy="889000"/>
          </a:xfrm>
        </p:spPr>
        <p:txBody>
          <a:bodyPr anchor="ctr"/>
          <a:lstStyle>
            <a:lvl1pPr marL="0" indent="0" algn="ctr">
              <a:buFontTx/>
              <a:buNone/>
              <a:defRPr/>
            </a:lvl1pPr>
          </a:lstStyle>
          <a:p>
            <a:pPr lvl="0"/>
            <a:r>
              <a:rPr lang="en-US" dirty="0" smtClean="0"/>
              <a:t>Heading</a:t>
            </a:r>
            <a:endParaRPr lang="en-US" dirty="0"/>
          </a:p>
        </p:txBody>
      </p:sp>
      <p:sp>
        <p:nvSpPr>
          <p:cNvPr id="11"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66166751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lti-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48056" y="78828"/>
            <a:ext cx="11311128" cy="985840"/>
          </a:xfrm>
        </p:spPr>
        <p:txBody>
          <a:bodyPr/>
          <a:lstStyle/>
          <a:p>
            <a:r>
              <a:rPr lang="en-US" dirty="0" smtClean="0"/>
              <a:t>Click to Edit Title</a:t>
            </a:r>
            <a:endParaRPr lang="en-US" dirty="0"/>
          </a:p>
        </p:txBody>
      </p:sp>
      <p:sp>
        <p:nvSpPr>
          <p:cNvPr id="12" name="Content Placeholder 2"/>
          <p:cNvSpPr>
            <a:spLocks noGrp="1"/>
          </p:cNvSpPr>
          <p:nvPr>
            <p:ph sz="quarter" idx="20" hasCustomPrompt="1"/>
          </p:nvPr>
        </p:nvSpPr>
        <p:spPr>
          <a:xfrm>
            <a:off x="448059" y="1600200"/>
            <a:ext cx="3614356" cy="4526280"/>
          </a:xfrm>
          <a:prstGeom prst="rect">
            <a:avLst/>
          </a:prstGeom>
        </p:spPr>
        <p:txBody>
          <a:bodyPr/>
          <a:lstStyle>
            <a:lvl3pPr marL="447675" indent="-223838">
              <a:buFont typeface="Lucida Grande"/>
              <a:buChar char="–"/>
              <a:defRPr sz="2000"/>
            </a:lvl3pPr>
            <a:lvl5pPr marL="690563" indent="-2428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3" name="Content Placeholder 2"/>
          <p:cNvSpPr>
            <a:spLocks noGrp="1"/>
          </p:cNvSpPr>
          <p:nvPr>
            <p:ph sz="quarter" idx="21" hasCustomPrompt="1"/>
          </p:nvPr>
        </p:nvSpPr>
        <p:spPr>
          <a:xfrm>
            <a:off x="4267645" y="1600200"/>
            <a:ext cx="7500494" cy="4527550"/>
          </a:xfrm>
          <a:prstGeom prst="rect">
            <a:avLst/>
          </a:prstGeom>
        </p:spPr>
        <p:txBody>
          <a:bodyPr/>
          <a:lstStyle>
            <a:lvl3pPr marL="447675" indent="-223838">
              <a:buFont typeface="Lucida Grande"/>
              <a:buChar char="–"/>
              <a:defRPr sz="2000"/>
            </a:lvl3pPr>
            <a:lvl5pPr marL="690563" indent="-242888">
              <a:defRPr sz="1800"/>
            </a:lvl5pPr>
            <a:lvl6pPr marL="911225" indent="-231775">
              <a:buFont typeface="Lucida Grande"/>
              <a:buChar char="–"/>
              <a:defRPr sz="1600"/>
            </a:lvl6pPr>
            <a:lvl7pPr marL="1141413" indent="-230188">
              <a:buFont typeface="Lucida Grande"/>
              <a:buChar char="–"/>
              <a:defRPr sz="1600">
                <a:solidFill>
                  <a:srgbClr val="FFFFFF"/>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96390221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Image and Subtex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6" y="78828"/>
            <a:ext cx="11314322" cy="985840"/>
          </a:xfrm>
        </p:spPr>
        <p:txBody>
          <a:bodyPr/>
          <a:lstStyle/>
          <a:p>
            <a:r>
              <a:rPr lang="en-US" dirty="0" smtClean="0"/>
              <a:t>Click to Edit Title</a:t>
            </a:r>
            <a:endParaRPr lang="en-US" dirty="0"/>
          </a:p>
        </p:txBody>
      </p:sp>
      <p:sp>
        <p:nvSpPr>
          <p:cNvPr id="4" name="Text Placeholder 3"/>
          <p:cNvSpPr>
            <a:spLocks noGrp="1"/>
          </p:cNvSpPr>
          <p:nvPr>
            <p:ph type="body" sz="quarter" idx="19" hasCustomPrompt="1"/>
          </p:nvPr>
        </p:nvSpPr>
        <p:spPr>
          <a:xfrm>
            <a:off x="448057" y="3937253"/>
            <a:ext cx="5573713" cy="2194560"/>
          </a:xfrm>
          <a:prstGeom prst="rect">
            <a:avLst/>
          </a:prstGeom>
        </p:spPr>
        <p:txBody>
          <a:bodyPr/>
          <a:lstStyle>
            <a:lvl1pPr>
              <a:defRPr sz="2400">
                <a:solidFill>
                  <a:schemeClr val="bg2"/>
                </a:solidFill>
              </a:defRPr>
            </a:lvl1pPr>
            <a:lvl2pPr>
              <a:defRPr sz="1800"/>
            </a:lvl2pPr>
            <a:lvl3pPr marL="452438" indent="-215900">
              <a:buFont typeface="Lucida Grande"/>
              <a:buChar char="–"/>
              <a:defRPr sz="2000">
                <a:solidFill>
                  <a:schemeClr val="bg2"/>
                </a:solidFill>
              </a:defRPr>
            </a:lvl3pPr>
            <a:lvl5pPr marL="688975" indent="-236538">
              <a:defRPr sz="1800">
                <a:solidFill>
                  <a:schemeClr val="bg2"/>
                </a:solidFill>
              </a:defRPr>
            </a:lvl5pPr>
            <a:lvl6pPr marL="911225" indent="-231775">
              <a:buFont typeface="Lucida Grande"/>
              <a:buChar char="–"/>
              <a:defRPr sz="1600">
                <a:solidFill>
                  <a:schemeClr val="bg2"/>
                </a:solidFill>
              </a:defRPr>
            </a:lvl6pPr>
            <a:lvl7pPr marL="1141413" indent="-230188">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1" name="Text Placeholder 3"/>
          <p:cNvSpPr>
            <a:spLocks noGrp="1"/>
          </p:cNvSpPr>
          <p:nvPr>
            <p:ph type="body" sz="quarter" idx="20" hasCustomPrompt="1"/>
          </p:nvPr>
        </p:nvSpPr>
        <p:spPr>
          <a:xfrm>
            <a:off x="6005909" y="3937253"/>
            <a:ext cx="5758036" cy="2194560"/>
          </a:xfrm>
          <a:prstGeom prst="rect">
            <a:avLst/>
          </a:prstGeom>
        </p:spPr>
        <p:txBody>
          <a:bodyPr/>
          <a:lstStyle>
            <a:lvl1pPr>
              <a:defRPr sz="2400">
                <a:solidFill>
                  <a:schemeClr val="bg2"/>
                </a:solidFill>
              </a:defRPr>
            </a:lvl1pPr>
            <a:lvl2pPr>
              <a:defRPr sz="1800"/>
            </a:lvl2pPr>
            <a:lvl3pPr marL="679450" indent="-217488">
              <a:buFont typeface="Lucida Grande"/>
              <a:buChar char="–"/>
              <a:defRPr sz="2000">
                <a:solidFill>
                  <a:schemeClr val="bg2"/>
                </a:solidFill>
              </a:defRPr>
            </a:lvl3pPr>
            <a:lvl5pPr marL="903288" indent="-214313">
              <a:defRPr sz="1800">
                <a:solidFill>
                  <a:schemeClr val="bg2"/>
                </a:solidFill>
              </a:defRPr>
            </a:lvl5pPr>
            <a:lvl6pPr marL="1141413" indent="-238125">
              <a:buFont typeface="Lucida Grande"/>
              <a:buChar char="–"/>
              <a:tabLst/>
              <a:defRPr sz="1600">
                <a:solidFill>
                  <a:schemeClr val="bg2"/>
                </a:solidFill>
              </a:defRPr>
            </a:lvl6pPr>
            <a:lvl7pPr marL="1377950" indent="-236538">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3" name="Picture Placeholder 2"/>
          <p:cNvSpPr>
            <a:spLocks noGrp="1"/>
          </p:cNvSpPr>
          <p:nvPr>
            <p:ph type="pic" sz="quarter" idx="21" hasCustomPrompt="1"/>
          </p:nvPr>
        </p:nvSpPr>
        <p:spPr>
          <a:xfrm>
            <a:off x="448056" y="1600200"/>
            <a:ext cx="5571807" cy="2194560"/>
          </a:xfrm>
          <a:prstGeom prst="rect">
            <a:avLst/>
          </a:prstGeom>
        </p:spPr>
        <p:txBody>
          <a:bodyPr/>
          <a:lstStyle>
            <a:lvl1pPr marL="0" indent="0">
              <a:buNone/>
              <a:defRPr sz="1600" baseline="0">
                <a:solidFill>
                  <a:schemeClr val="bg2"/>
                </a:solidFill>
              </a:defRPr>
            </a:lvl1pPr>
          </a:lstStyle>
          <a:p>
            <a:r>
              <a:rPr lang="en-US" dirty="0" smtClean="0"/>
              <a:t>Use this box as a guideline for proper image placement. Place your image on top and align to box.</a:t>
            </a:r>
          </a:p>
          <a:p>
            <a:endParaRPr lang="en-US" dirty="0" smtClean="0"/>
          </a:p>
        </p:txBody>
      </p:sp>
      <p:sp>
        <p:nvSpPr>
          <p:cNvPr id="8" name="Picture Placeholder 2"/>
          <p:cNvSpPr>
            <a:spLocks noGrp="1"/>
          </p:cNvSpPr>
          <p:nvPr>
            <p:ph type="pic" sz="quarter" idx="22" hasCustomPrompt="1"/>
          </p:nvPr>
        </p:nvSpPr>
        <p:spPr>
          <a:xfrm>
            <a:off x="6007574" y="1600200"/>
            <a:ext cx="5766141" cy="2194560"/>
          </a:xfrm>
          <a:prstGeom prst="rect">
            <a:avLst/>
          </a:prstGeom>
        </p:spPr>
        <p:txBody>
          <a:bodyPr/>
          <a:lstStyle>
            <a:lvl1pPr marL="117475" marR="0" indent="-117475"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Char char=" "/>
              <a:tabLst/>
              <a:defRPr sz="1600">
                <a:solidFill>
                  <a:schemeClr val="bg2"/>
                </a:solidFill>
              </a:defRPr>
            </a:lvl1pPr>
          </a:lstStyle>
          <a:p>
            <a:r>
              <a:rPr lang="en-US" dirty="0" smtClean="0"/>
              <a:t>Use this box as a guideline for proper image placement. Place your image on top and align to box.</a:t>
            </a:r>
          </a:p>
          <a:p>
            <a:endParaRPr lang="en-US" dirty="0"/>
          </a:p>
        </p:txBody>
      </p:sp>
      <p:sp>
        <p:nvSpPr>
          <p:cNvPr id="9"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234356962"/>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Content Placeholder 6"/>
          <p:cNvSpPr>
            <a:spLocks noGrp="1"/>
          </p:cNvSpPr>
          <p:nvPr>
            <p:ph sz="quarter" idx="14" hasCustomPrompt="1"/>
          </p:nvPr>
        </p:nvSpPr>
        <p:spPr>
          <a:xfrm>
            <a:off x="277131" y="3065559"/>
            <a:ext cx="3532187" cy="590333"/>
          </a:xfrm>
          <a:prstGeom prst="rect">
            <a:avLst/>
          </a:prstGeom>
        </p:spPr>
        <p:txBody>
          <a:bodyPr wrap="square" anchor="ctr" anchorCtr="0">
            <a:spAutoFit/>
          </a:bodyPr>
          <a:lstStyle>
            <a:lvl1pPr marL="0" indent="0" algn="r">
              <a:lnSpc>
                <a:spcPts val="3700"/>
              </a:lnSpc>
              <a:buNone/>
              <a:defRPr sz="4000">
                <a:solidFill>
                  <a:srgbClr val="00A1E0"/>
                </a:solidFill>
              </a:defRPr>
            </a:lvl1pPr>
          </a:lstStyle>
          <a:p>
            <a:pPr lvl="0"/>
            <a:r>
              <a:rPr lang="en-US" dirty="0" smtClean="0"/>
              <a:t>Agenda</a:t>
            </a:r>
          </a:p>
        </p:txBody>
      </p:sp>
      <p:sp>
        <p:nvSpPr>
          <p:cNvPr id="4" name="Text Placeholder 4"/>
          <p:cNvSpPr>
            <a:spLocks noGrp="1"/>
          </p:cNvSpPr>
          <p:nvPr>
            <p:ph type="body" sz="quarter" idx="10" hasCustomPrompt="1"/>
          </p:nvPr>
        </p:nvSpPr>
        <p:spPr>
          <a:xfrm>
            <a:off x="4169664" y="2511557"/>
            <a:ext cx="7715021" cy="1714315"/>
          </a:xfrm>
          <a:prstGeom prst="rect">
            <a:avLst/>
          </a:prstGeom>
        </p:spPr>
        <p:txBody>
          <a:bodyPr wrap="square" anchor="ctr" anchorCtr="0">
            <a:spAutoFit/>
          </a:bodyPr>
          <a:lstStyle>
            <a:lvl3pPr marL="452438" indent="-215900">
              <a:buFont typeface="Lucida Grande"/>
              <a:buChar char="–"/>
              <a:defRPr sz="2000"/>
            </a:lvl3pPr>
            <a:lvl5pPr marL="688975" indent="-279400">
              <a:buClrTx/>
              <a:buFont typeface="Lucida Grande"/>
              <a:buChar char="–"/>
              <a:defRPr sz="1800">
                <a:solidFill>
                  <a:schemeClr val="bg2"/>
                </a:solidFill>
              </a:defRPr>
            </a:lvl5pPr>
            <a:lvl6pPr marL="911225" indent="-231775">
              <a:buClrTx/>
              <a:buFont typeface="Lucida Grande"/>
              <a:buChar char="–"/>
              <a:defRPr sz="1600">
                <a:solidFill>
                  <a:schemeClr val="bg2"/>
                </a:solidFill>
              </a:defRPr>
            </a:lvl6pPr>
            <a:lvl7pPr marL="1141413" indent="-230188">
              <a:buClrTx/>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534918290"/>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59039495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ategic Featur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360863" y="2511557"/>
            <a:ext cx="7523728" cy="1714315"/>
          </a:xfrm>
          <a:prstGeom prst="rect">
            <a:avLst/>
          </a:prstGeom>
        </p:spPr>
        <p:txBody>
          <a:bodyPr wrap="square" anchor="ctr" anchorCtr="0">
            <a:spAutoFit/>
          </a:bodyPr>
          <a:lstStyle>
            <a:lvl1pPr marL="236538" indent="-236538">
              <a:defRPr/>
            </a:lvl1pPr>
            <a:lvl3pPr marL="461963" indent="-231775">
              <a:buFont typeface="Lucida Grande"/>
              <a:buChar char="–"/>
              <a:defRPr sz="2000"/>
            </a:lvl3pPr>
            <a:lvl5pPr marL="688975" indent="-236538">
              <a:defRPr sz="1800"/>
            </a:lvl5pPr>
            <a:lvl6pPr marL="911225" indent="-231775">
              <a:buClr>
                <a:schemeClr val="bg2"/>
              </a:buClr>
              <a:buFont typeface="Lucida Grande"/>
              <a:buChar char="–"/>
              <a:defRPr sz="1600">
                <a:solidFill>
                  <a:srgbClr val="414141"/>
                </a:solidFill>
              </a:defRPr>
            </a:lvl6pPr>
            <a:lvl7pPr marL="1141413" indent="-230188">
              <a:buClr>
                <a:schemeClr val="bg2"/>
              </a:buClr>
              <a:buFont typeface="Lucida Grande"/>
              <a:buChar char="–"/>
              <a:defRPr sz="1600">
                <a:solidFill>
                  <a:srgbClr val="41414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Content Placeholder 5"/>
          <p:cNvSpPr>
            <a:spLocks noGrp="1"/>
          </p:cNvSpPr>
          <p:nvPr>
            <p:ph sz="quarter" idx="11" hasCustomPrompt="1"/>
          </p:nvPr>
        </p:nvSpPr>
        <p:spPr>
          <a:xfrm>
            <a:off x="568325" y="2511425"/>
            <a:ext cx="3352800" cy="1714500"/>
          </a:xfrm>
        </p:spPr>
        <p:txBody>
          <a:bodyPr anchor="ctr"/>
          <a:lstStyle>
            <a:lvl1pPr marL="0" indent="0" algn="r">
              <a:buNone/>
              <a:defRPr/>
            </a:lvl1pPr>
          </a:lstStyle>
          <a:p>
            <a:r>
              <a:rPr lang="en-US" dirty="0" smtClean="0"/>
              <a:t>Logotype, graphic,</a:t>
            </a:r>
            <a:br>
              <a:rPr lang="en-US" dirty="0" smtClean="0"/>
            </a:br>
            <a:r>
              <a:rPr lang="en-US" dirty="0" smtClean="0"/>
              <a:t>or text here</a:t>
            </a:r>
            <a:endParaRPr lang="en-US" dirty="0"/>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734583643"/>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roduct Positioning">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2237293" y="3631395"/>
            <a:ext cx="7714238" cy="461665"/>
          </a:xfrm>
          <a:prstGeom prst="rect">
            <a:avLst/>
          </a:prstGeom>
        </p:spPr>
        <p:txBody>
          <a:bodyPr wrap="square" anchor="t" anchorCtr="0">
            <a:spAutoFit/>
          </a:bodyPr>
          <a:lstStyle>
            <a:lvl1pPr marL="0" indent="0" algn="ctr">
              <a:spcBef>
                <a:spcPts val="0"/>
              </a:spcBef>
              <a:buNone/>
              <a:defRPr sz="2400" baseline="0"/>
            </a:lvl1pPr>
            <a:lvl3pPr marL="461963" indent="-231775">
              <a:defRPr/>
            </a:lvl3pPr>
          </a:lstStyle>
          <a:p>
            <a:pPr lvl="0"/>
            <a:r>
              <a:rPr lang="en-US" dirty="0" smtClean="0"/>
              <a:t>Click to edit text</a:t>
            </a:r>
          </a:p>
        </p:txBody>
      </p:sp>
      <p:sp>
        <p:nvSpPr>
          <p:cNvPr id="8" name="Picture Placeholder 2"/>
          <p:cNvSpPr>
            <a:spLocks noGrp="1"/>
          </p:cNvSpPr>
          <p:nvPr>
            <p:ph type="pic" sz="quarter" idx="15"/>
          </p:nvPr>
        </p:nvSpPr>
        <p:spPr>
          <a:xfrm>
            <a:off x="3766012" y="2501408"/>
            <a:ext cx="4656800" cy="720295"/>
          </a:xfrm>
        </p:spPr>
        <p:txBody>
          <a:bodyPr anchor="ctr"/>
          <a:lstStyle>
            <a:lvl1pPr marL="0" indent="0" algn="ctr">
              <a:buNone/>
              <a:defRPr/>
            </a:lvl1pPr>
          </a:lstStyle>
          <a:p>
            <a:r>
              <a:rPr lang="en-US" smtClean="0"/>
              <a:t>Click icon to add picture</a:t>
            </a:r>
            <a:endParaRPr lang="en-US" dirty="0"/>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55084360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and Photo">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448057" y="78828"/>
            <a:ext cx="7526020" cy="985840"/>
          </a:xfrm>
        </p:spPr>
        <p:txBody>
          <a:bodyPr/>
          <a:lstStyle/>
          <a:p>
            <a:r>
              <a:rPr lang="en-US" dirty="0" smtClean="0"/>
              <a:t>Click To Edit Title</a:t>
            </a:r>
            <a:endParaRPr lang="en-US" dirty="0"/>
          </a:p>
        </p:txBody>
      </p:sp>
      <p:sp>
        <p:nvSpPr>
          <p:cNvPr id="10" name="Text Placeholder 5"/>
          <p:cNvSpPr>
            <a:spLocks noGrp="1"/>
          </p:cNvSpPr>
          <p:nvPr>
            <p:ph type="body" sz="quarter" idx="18" hasCustomPrompt="1"/>
          </p:nvPr>
        </p:nvSpPr>
        <p:spPr>
          <a:xfrm>
            <a:off x="448057" y="1600199"/>
            <a:ext cx="7527925" cy="4526280"/>
          </a:xfrm>
          <a:prstGeom prst="rect">
            <a:avLst/>
          </a:prstGeom>
        </p:spPr>
        <p:txBody>
          <a:bodyPr/>
          <a:lstStyle>
            <a:lvl3pPr marL="452438" indent="-215900">
              <a:buClr>
                <a:schemeClr val="bg2"/>
              </a:buClr>
              <a:buFont typeface="Lucida Grande"/>
              <a:buChar char="–"/>
              <a:defRPr sz="2000">
                <a:solidFill>
                  <a:schemeClr val="bg2"/>
                </a:solidFill>
              </a:defRPr>
            </a:lvl3pPr>
            <a:lvl5pPr marL="688975" indent="-236538">
              <a:buClr>
                <a:schemeClr val="bg2"/>
              </a:buClr>
              <a:defRPr sz="1800">
                <a:solidFill>
                  <a:schemeClr val="bg2"/>
                </a:solidFill>
              </a:defRPr>
            </a:lvl5pPr>
            <a:lvl6pPr marL="911225" indent="-231775">
              <a:buClr>
                <a:schemeClr val="bg2"/>
              </a:buClr>
              <a:buFont typeface="Lucida Grande"/>
              <a:buChar char="–"/>
              <a:defRPr sz="1600">
                <a:solidFill>
                  <a:schemeClr val="bg2"/>
                </a:solidFill>
              </a:defRPr>
            </a:lvl6pPr>
            <a:lvl7pPr marL="1141413" indent="-230188">
              <a:buClr>
                <a:schemeClr val="bg2"/>
              </a:buClr>
              <a:buFont typeface="Lucida Grande"/>
              <a:buChar char="–"/>
              <a:defRPr sz="1600">
                <a:solidFill>
                  <a:schemeClr val="bg2"/>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9" name="Picture Placeholder 7"/>
          <p:cNvSpPr>
            <a:spLocks noGrp="1"/>
          </p:cNvSpPr>
          <p:nvPr>
            <p:ph type="pic" sz="quarter" idx="11" hasCustomPrompt="1"/>
          </p:nvPr>
        </p:nvSpPr>
        <p:spPr>
          <a:xfrm>
            <a:off x="8129017" y="1"/>
            <a:ext cx="4059808" cy="6857999"/>
          </a:xfrm>
          <a:prstGeom prst="rect">
            <a:avLst/>
          </a:prstGeom>
        </p:spPr>
        <p:txBody>
          <a:bodyPr/>
          <a:lstStyle>
            <a:lvl1pPr marL="0" indent="0">
              <a:buNone/>
              <a:defRPr baseline="0"/>
            </a:lvl1pPr>
          </a:lstStyle>
          <a:p>
            <a:r>
              <a:rPr lang="en-US" dirty="0" smtClean="0"/>
              <a:t>Use this box as a guideline for proper image placement. Place your image on top and align to box.</a:t>
            </a:r>
          </a:p>
        </p:txBody>
      </p:sp>
      <p:sp>
        <p:nvSpPr>
          <p:cNvPr id="8" name="TextBox 7"/>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414141"/>
                </a:solidFill>
                <a:latin typeface="Arial" pitchFamily="34" charset="0"/>
                <a:ea typeface="Arial"/>
                <a:cs typeface="Arial"/>
              </a:rPr>
              <a:t>© 2015 Citrix | Confidential</a:t>
            </a:r>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205698732"/>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arge Text Photo">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8128000" y="1"/>
            <a:ext cx="4060825" cy="6857999"/>
          </a:xfrm>
          <a:prstGeom prst="rect">
            <a:avLst/>
          </a:prstGeom>
        </p:spPr>
        <p:txBody>
          <a:bodyPr/>
          <a:lstStyle>
            <a:lvl1pPr marL="0" indent="0">
              <a:buNone/>
              <a:defRPr/>
            </a:lvl1pPr>
          </a:lstStyle>
          <a:p>
            <a:r>
              <a:rPr lang="en-US" dirty="0" smtClean="0"/>
              <a:t>Use this box as a guideline for proper image placement. Place your image on top and align to box.</a:t>
            </a:r>
          </a:p>
        </p:txBody>
      </p:sp>
      <p:sp>
        <p:nvSpPr>
          <p:cNvPr id="5" name="Text Placeholder 2"/>
          <p:cNvSpPr>
            <a:spLocks noGrp="1"/>
          </p:cNvSpPr>
          <p:nvPr>
            <p:ph type="body" sz="quarter" idx="12" hasCustomPrompt="1"/>
          </p:nvPr>
        </p:nvSpPr>
        <p:spPr>
          <a:xfrm>
            <a:off x="448057" y="2952463"/>
            <a:ext cx="7467219" cy="584776"/>
          </a:xfrm>
          <a:prstGeom prst="rect">
            <a:avLst/>
          </a:prstGeom>
        </p:spPr>
        <p:txBody>
          <a:bodyPr vert="horz" wrap="square" lIns="91440" tIns="45720" rIns="91440" bIns="45720" rtlCol="0" anchor="ctr">
            <a:spAutoFit/>
          </a:bodyPr>
          <a:lstStyle>
            <a:lvl1pPr marL="0" indent="0">
              <a:buNone/>
              <a:defRPr lang="en-US" sz="3200" dirty="0" smtClean="0">
                <a:solidFill>
                  <a:schemeClr val="bg2"/>
                </a:solidFill>
                <a:effectLst/>
                <a:latin typeface="+mj-lt"/>
                <a:ea typeface="+mj-ea"/>
                <a:cs typeface="Arial" pitchFamily="34" charset="0"/>
              </a:defRPr>
            </a:lvl1pPr>
          </a:lstStyle>
          <a:p>
            <a:pPr lvl="0">
              <a:spcBef>
                <a:spcPct val="0"/>
              </a:spcBef>
              <a:tabLst>
                <a:tab pos="2000250" algn="l"/>
              </a:tabLst>
            </a:pPr>
            <a:r>
              <a:rPr lang="en-US" dirty="0" smtClean="0"/>
              <a:t>Photo slide, 32pt</a:t>
            </a:r>
          </a:p>
        </p:txBody>
      </p:sp>
      <p:sp>
        <p:nvSpPr>
          <p:cNvPr id="7" name="TextBox 6"/>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414141"/>
                </a:solidFill>
                <a:latin typeface="Arial" pitchFamily="34" charset="0"/>
                <a:ea typeface="Arial"/>
                <a:cs typeface="Arial"/>
              </a:rPr>
              <a:t>© 2015 Citrix | Confidential</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91594839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e Title Slide">
    <p:spTree>
      <p:nvGrpSpPr>
        <p:cNvPr id="1" name=""/>
        <p:cNvGrpSpPr/>
        <p:nvPr/>
      </p:nvGrpSpPr>
      <p:grpSpPr>
        <a:xfrm>
          <a:off x="0" y="0"/>
          <a:ext cx="0" cy="0"/>
          <a:chOff x="0" y="0"/>
          <a:chExt cx="0" cy="0"/>
        </a:xfrm>
      </p:grpSpPr>
      <p:sp>
        <p:nvSpPr>
          <p:cNvPr id="3" name="Text Placeholder 2"/>
          <p:cNvSpPr>
            <a:spLocks noGrp="1"/>
          </p:cNvSpPr>
          <p:nvPr>
            <p:ph type="body" sz="quarter" idx="15" hasCustomPrompt="1"/>
          </p:nvPr>
        </p:nvSpPr>
        <p:spPr>
          <a:xfrm>
            <a:off x="420624" y="3250983"/>
            <a:ext cx="7488936" cy="646331"/>
          </a:xfrm>
          <a:prstGeom prst="rect">
            <a:avLst/>
          </a:prstGeom>
        </p:spPr>
        <p:txBody>
          <a:bodyPr wrap="square" anchor="b" anchorCtr="0">
            <a:spAutoFit/>
          </a:bodyPr>
          <a:lstStyle>
            <a:lvl1pPr marL="0" indent="0">
              <a:buNone/>
              <a:defRPr sz="3600">
                <a:solidFill>
                  <a:schemeClr val="accent1"/>
                </a:solidFill>
              </a:defRPr>
            </a:lvl1pPr>
          </a:lstStyle>
          <a:p>
            <a:pPr lvl="0"/>
            <a:r>
              <a:rPr lang="en-US" dirty="0" smtClean="0"/>
              <a:t>Presentation Title Placeholder</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907" y="1940843"/>
            <a:ext cx="1280054" cy="530308"/>
          </a:xfrm>
          <a:prstGeom prst="rect">
            <a:avLst/>
          </a:prstGeom>
          <a:noFill/>
          <a:ln>
            <a:noFill/>
          </a:ln>
        </p:spPr>
      </p:pic>
      <p:sp>
        <p:nvSpPr>
          <p:cNvPr id="14" name="Text Placeholder 5"/>
          <p:cNvSpPr>
            <a:spLocks noGrp="1"/>
          </p:cNvSpPr>
          <p:nvPr>
            <p:ph type="body" sz="quarter" idx="13" hasCustomPrompt="1"/>
          </p:nvPr>
        </p:nvSpPr>
        <p:spPr>
          <a:xfrm>
            <a:off x="444162" y="3886990"/>
            <a:ext cx="7470622" cy="325303"/>
          </a:xfrm>
          <a:prstGeom prst="rect">
            <a:avLst/>
          </a:prstGeom>
        </p:spPr>
        <p:txBody>
          <a:bodyPr wrap="square" anchor="t" anchorCtr="0">
            <a:spAutoFit/>
          </a:bodyPr>
          <a:lstStyle>
            <a:lvl1pPr marL="0" indent="0" algn="l" defTabSz="1088291" rtl="0" eaLnBrk="1" latinLnBrk="0" hangingPunct="1">
              <a:lnSpc>
                <a:spcPts val="1700"/>
              </a:lnSpc>
              <a:buNone/>
              <a:defRPr lang="en-US" sz="2000" kern="1200" cap="none" spc="0" baseline="0" dirty="0" smtClean="0">
                <a:solidFill>
                  <a:srgbClr val="FFFFFF">
                    <a:lumMod val="50000"/>
                  </a:srgbClr>
                </a:solidFill>
                <a:latin typeface="+mn-lt"/>
                <a:ea typeface="+mn-ea"/>
                <a:cs typeface="+mn-cs"/>
              </a:defRPr>
            </a:lvl1pPr>
          </a:lstStyle>
          <a:p>
            <a:pPr marL="0" marR="0" lvl="0" indent="0" algn="l" defTabSz="1088291" rtl="0" eaLnBrk="1" fontAlgn="auto" latinLnBrk="0" hangingPunct="1">
              <a:lnSpc>
                <a:spcPts val="17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srgbClr val="FFFFFF">
                    <a:lumMod val="50000"/>
                  </a:srgbClr>
                </a:solidFill>
                <a:effectLst/>
                <a:uLnTx/>
                <a:uFillTx/>
                <a:latin typeface="Arial"/>
                <a:ea typeface="+mn-ea"/>
                <a:cs typeface="+mn-cs"/>
              </a:rPr>
              <a:t>Subtitle Placeholder</a:t>
            </a:r>
          </a:p>
        </p:txBody>
      </p:sp>
      <p:sp>
        <p:nvSpPr>
          <p:cNvPr id="11" name="TextBox 10"/>
          <p:cNvSpPr txBox="1"/>
          <p:nvPr userDrawn="1"/>
        </p:nvSpPr>
        <p:spPr>
          <a:xfrm>
            <a:off x="429994" y="6586591"/>
            <a:ext cx="4348918"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smtClean="0">
                <a:ln>
                  <a:noFill/>
                </a:ln>
                <a:solidFill>
                  <a:schemeClr val="bg2"/>
                </a:solidFill>
                <a:effectLst/>
                <a:uLnTx/>
                <a:uFillTx/>
                <a:latin typeface="+mn-lt"/>
                <a:ea typeface="+mn-ea"/>
                <a:cs typeface="+mn-cs"/>
              </a:rPr>
              <a:t> v2 March </a:t>
            </a:r>
            <a:r>
              <a:rPr lang="en-US" sz="800" dirty="0" smtClean="0">
                <a:solidFill>
                  <a:schemeClr val="bg2"/>
                </a:solidFill>
                <a:latin typeface="Arial" pitchFamily="34" charset="0"/>
                <a:ea typeface="Arial"/>
                <a:cs typeface="Arial"/>
              </a:rPr>
              <a:t>© 2015 Citrix | Confidential</a:t>
            </a:r>
          </a:p>
        </p:txBody>
      </p:sp>
      <p:pic>
        <p:nvPicPr>
          <p:cNvPr id="10" name="Picture 9"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37669" y="1933457"/>
            <a:ext cx="1375696" cy="514717"/>
          </a:xfrm>
          <a:prstGeom prst="rect">
            <a:avLst/>
          </a:prstGeom>
        </p:spPr>
      </p:pic>
      <p:sp>
        <p:nvSpPr>
          <p:cNvPr id="25" name="Text Placeholder 8"/>
          <p:cNvSpPr>
            <a:spLocks noGrp="1"/>
          </p:cNvSpPr>
          <p:nvPr>
            <p:ph type="body" sz="quarter" idx="18" hasCustomPrompt="1"/>
          </p:nvPr>
        </p:nvSpPr>
        <p:spPr>
          <a:xfrm>
            <a:off x="447272" y="4484152"/>
            <a:ext cx="7467511" cy="365760"/>
          </a:xfrm>
        </p:spPr>
        <p:txBody>
          <a:bodyPr anchor="ctr"/>
          <a:lstStyle>
            <a:lvl1pPr marL="0" indent="0">
              <a:buNone/>
              <a:defRPr sz="1800"/>
            </a:lvl1pPr>
          </a:lstStyle>
          <a:p>
            <a:pPr lvl="0"/>
            <a:r>
              <a:rPr lang="en-US" dirty="0" smtClean="0"/>
              <a:t>Presenter</a:t>
            </a:r>
            <a:endParaRPr lang="en-US" dirty="0"/>
          </a:p>
        </p:txBody>
      </p:sp>
      <p:sp>
        <p:nvSpPr>
          <p:cNvPr id="27" name="Text Placeholder 8"/>
          <p:cNvSpPr>
            <a:spLocks noGrp="1"/>
          </p:cNvSpPr>
          <p:nvPr>
            <p:ph type="body" sz="quarter" idx="19" hasCustomPrompt="1"/>
          </p:nvPr>
        </p:nvSpPr>
        <p:spPr>
          <a:xfrm>
            <a:off x="452516" y="4818713"/>
            <a:ext cx="7462267" cy="365760"/>
          </a:xfrm>
        </p:spPr>
        <p:txBody>
          <a:bodyPr anchor="ctr"/>
          <a:lstStyle>
            <a:lvl1pPr marL="0" indent="0">
              <a:buNone/>
              <a:defRPr sz="1800"/>
            </a:lvl1pPr>
          </a:lstStyle>
          <a:p>
            <a:pPr lvl="0"/>
            <a:r>
              <a:rPr lang="en-US" dirty="0" smtClean="0"/>
              <a:t>Job Title</a:t>
            </a:r>
            <a:endParaRPr lang="en-US" dirty="0"/>
          </a:p>
        </p:txBody>
      </p:sp>
      <p:sp>
        <p:nvSpPr>
          <p:cNvPr id="30" name="Text Placeholder 8"/>
          <p:cNvSpPr>
            <a:spLocks noGrp="1"/>
          </p:cNvSpPr>
          <p:nvPr>
            <p:ph type="body" sz="quarter" idx="20" hasCustomPrompt="1"/>
          </p:nvPr>
        </p:nvSpPr>
        <p:spPr>
          <a:xfrm>
            <a:off x="452516" y="5153273"/>
            <a:ext cx="7462267" cy="365760"/>
          </a:xfrm>
        </p:spPr>
        <p:txBody>
          <a:bodyPr anchor="ctr"/>
          <a:lstStyle>
            <a:lvl1pPr marL="0" indent="0">
              <a:buNone/>
              <a:defRPr sz="1800"/>
            </a:lvl1pPr>
          </a:lstStyle>
          <a:p>
            <a:pPr lvl="0"/>
            <a:r>
              <a:rPr lang="en-US" dirty="0" smtClean="0"/>
              <a:t>Date</a:t>
            </a:r>
            <a:endParaRPr lang="en-US" dirty="0"/>
          </a:p>
        </p:txBody>
      </p:sp>
      <p:pic>
        <p:nvPicPr>
          <p:cNvPr id="17" name="Picture Placeholder 2" descr="Collaboration_RGB_lowres.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a:xfrm>
            <a:off x="8128000" y="1"/>
            <a:ext cx="4060825" cy="6857999"/>
          </a:xfrm>
          <a:prstGeom prst="rect">
            <a:avLst/>
          </a:prstGeom>
        </p:spPr>
      </p:pic>
    </p:spTree>
    <p:extLst>
      <p:ext uri="{BB962C8B-B14F-4D97-AF65-F5344CB8AC3E}">
        <p14:creationId xmlns:p14="http://schemas.microsoft.com/office/powerpoint/2010/main" val="2082058171"/>
      </p:ext>
    </p:extLst>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mall Text and Photo">
    <p:spTree>
      <p:nvGrpSpPr>
        <p:cNvPr id="1" name=""/>
        <p:cNvGrpSpPr/>
        <p:nvPr/>
      </p:nvGrpSpPr>
      <p:grpSpPr>
        <a:xfrm>
          <a:off x="0" y="0"/>
          <a:ext cx="0" cy="0"/>
          <a:chOff x="0" y="0"/>
          <a:chExt cx="0" cy="0"/>
        </a:xfrm>
      </p:grpSpPr>
      <p:sp>
        <p:nvSpPr>
          <p:cNvPr id="8" name="Picture Placeholder 7"/>
          <p:cNvSpPr>
            <a:spLocks noGrp="1"/>
          </p:cNvSpPr>
          <p:nvPr>
            <p:ph type="pic" sz="quarter" idx="11" hasCustomPrompt="1"/>
          </p:nvPr>
        </p:nvSpPr>
        <p:spPr>
          <a:xfrm>
            <a:off x="4252912" y="1"/>
            <a:ext cx="7935913" cy="6857999"/>
          </a:xfrm>
          <a:prstGeom prst="rect">
            <a:avLst/>
          </a:prstGeom>
        </p:spPr>
        <p:txBody>
          <a:bodyPr/>
          <a:lstStyle>
            <a:lvl1pPr marL="117475" marR="0" indent="-117475"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Char char=" "/>
              <a:tabLst/>
              <a:defRPr/>
            </a:lvl1pPr>
          </a:lstStyle>
          <a:p>
            <a:r>
              <a:rPr lang="en-US" dirty="0" smtClean="0"/>
              <a:t>Use this box as a guideline for proper image placement. Place your image on top and align to box.</a:t>
            </a:r>
          </a:p>
          <a:p>
            <a:endParaRPr lang="en-US" dirty="0"/>
          </a:p>
        </p:txBody>
      </p:sp>
      <p:sp>
        <p:nvSpPr>
          <p:cNvPr id="3" name="Text Placeholder 2"/>
          <p:cNvSpPr>
            <a:spLocks noGrp="1"/>
          </p:cNvSpPr>
          <p:nvPr>
            <p:ph type="body" sz="quarter" idx="12" hasCustomPrompt="1"/>
          </p:nvPr>
        </p:nvSpPr>
        <p:spPr>
          <a:xfrm>
            <a:off x="448057" y="2214564"/>
            <a:ext cx="3659187" cy="2060575"/>
          </a:xfrm>
          <a:prstGeom prst="rect">
            <a:avLst/>
          </a:prstGeom>
        </p:spPr>
        <p:txBody>
          <a:bodyPr anchor="ctr" anchorCtr="0"/>
          <a:lstStyle>
            <a:lvl1pPr marL="0" indent="0">
              <a:buNone/>
              <a:defRPr sz="3200"/>
            </a:lvl1pPr>
          </a:lstStyle>
          <a:p>
            <a:pPr lvl="0"/>
            <a:r>
              <a:rPr lang="en-US" dirty="0" smtClean="0"/>
              <a:t>Photo slide, 32pt</a:t>
            </a:r>
          </a:p>
        </p:txBody>
      </p:sp>
      <p:sp>
        <p:nvSpPr>
          <p:cNvPr id="6" name="TextBox 5"/>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414141"/>
                </a:solidFill>
                <a:latin typeface="Arial" pitchFamily="34" charset="0"/>
                <a:ea typeface="Arial"/>
                <a:cs typeface="Arial"/>
              </a:rPr>
              <a:t>© 2015 Citrix | Confidential </a:t>
            </a:r>
          </a:p>
        </p:txBody>
      </p:sp>
      <p:sp>
        <p:nvSpPr>
          <p:cNvPr id="9"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988988714"/>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haded Text and Full Image">
    <p:spTree>
      <p:nvGrpSpPr>
        <p:cNvPr id="1" name=""/>
        <p:cNvGrpSpPr/>
        <p:nvPr/>
      </p:nvGrpSpPr>
      <p:grpSpPr>
        <a:xfrm>
          <a:off x="0" y="0"/>
          <a:ext cx="0" cy="0"/>
          <a:chOff x="0" y="0"/>
          <a:chExt cx="0" cy="0"/>
        </a:xfrm>
      </p:grpSpPr>
      <p:pic>
        <p:nvPicPr>
          <p:cNvPr id="4" name="Picture Placeholder 4" descr="CITRIX_05312014_train_05466_2100x1400_300_RGB.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216257" cy="6858001"/>
          </a:xfrm>
          <a:prstGeom prst="rect">
            <a:avLst/>
          </a:prstGeom>
        </p:spPr>
      </p:pic>
      <p:sp>
        <p:nvSpPr>
          <p:cNvPr id="6" name="Text Placeholder 5"/>
          <p:cNvSpPr>
            <a:spLocks noGrp="1"/>
          </p:cNvSpPr>
          <p:nvPr>
            <p:ph type="body" sz="quarter" idx="10" hasCustomPrompt="1"/>
          </p:nvPr>
        </p:nvSpPr>
        <p:spPr>
          <a:xfrm>
            <a:off x="409575" y="1677988"/>
            <a:ext cx="11361738" cy="3529012"/>
          </a:xfrm>
          <a:prstGeom prst="rect">
            <a:avLst/>
          </a:prstGeom>
          <a:gradFill>
            <a:gsLst>
              <a:gs pos="49578">
                <a:srgbClr val="050505">
                  <a:alpha val="60000"/>
                </a:srgbClr>
              </a:gs>
              <a:gs pos="67000">
                <a:srgbClr val="050505">
                  <a:alpha val="50000"/>
                </a:srgbClr>
              </a:gs>
              <a:gs pos="36000">
                <a:srgbClr val="050505">
                  <a:alpha val="50000"/>
                </a:srgbClr>
              </a:gs>
              <a:gs pos="0">
                <a:srgbClr val="050505">
                  <a:alpha val="0"/>
                </a:srgbClr>
              </a:gs>
              <a:gs pos="100000">
                <a:srgbClr val="050505">
                  <a:alpha val="0"/>
                </a:srgbClr>
              </a:gs>
            </a:gsLst>
            <a:lin ang="0" scaled="0"/>
          </a:gradFill>
          <a:ln w="9525" cap="flat" cmpd="sng" algn="ctr">
            <a:noFill/>
            <a:prstDash val="solid"/>
            <a:round/>
            <a:headEnd type="none" w="med" len="med"/>
            <a:tailEnd type="none" w="med" len="med"/>
          </a:ln>
          <a:effectLst/>
        </p:spPr>
        <p:txBody>
          <a:bodyPr vert="horz" wrap="none" lIns="138239" tIns="69119" rIns="138239" bIns="69119" numCol="1" rtlCol="0" anchor="ctr" anchorCtr="0" compatLnSpc="1">
            <a:prstTxWarp prst="textNoShape">
              <a:avLst/>
            </a:prstTxWarp>
            <a:normAutofit/>
          </a:bodyPr>
          <a:lstStyle>
            <a:lvl1pPr marL="0" indent="0" algn="ctr">
              <a:lnSpc>
                <a:spcPts val="4300"/>
              </a:lnSpc>
              <a:buNone/>
              <a:defRPr lang="en-US" sz="4000" baseline="0" dirty="0" smtClean="0">
                <a:solidFill>
                  <a:srgbClr val="FFFFFF"/>
                </a:solidFill>
                <a:latin typeface="Arial" charset="0"/>
                <a:cs typeface="Arial" charset="0"/>
              </a:defRPr>
            </a:lvl1pPr>
          </a:lstStyle>
          <a:p>
            <a:pPr marL="0" lvl="0" algn="ctr" defTabSz="1461590" fontAlgn="base">
              <a:spcBef>
                <a:spcPct val="0"/>
              </a:spcBef>
              <a:spcAft>
                <a:spcPct val="0"/>
              </a:spcAft>
            </a:pPr>
            <a:r>
              <a:rPr lang="en-US" dirty="0" smtClean="0"/>
              <a:t>Text over large photo placeholder. </a:t>
            </a:r>
            <a:br>
              <a:rPr lang="en-US" dirty="0" smtClean="0"/>
            </a:br>
            <a:r>
              <a:rPr lang="en-US" dirty="0" smtClean="0"/>
              <a:t>Use with sentences not bullets. Place full </a:t>
            </a:r>
            <a:br>
              <a:rPr lang="en-US" dirty="0" smtClean="0"/>
            </a:br>
            <a:r>
              <a:rPr lang="en-US" dirty="0" smtClean="0"/>
              <a:t>bleed photo behind text.</a:t>
            </a:r>
          </a:p>
        </p:txBody>
      </p:sp>
    </p:spTree>
    <p:extLst>
      <p:ext uri="{BB962C8B-B14F-4D97-AF65-F5344CB8AC3E}">
        <p14:creationId xmlns:p14="http://schemas.microsoft.com/office/powerpoint/2010/main" val="385729645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p:spTree>
      <p:nvGrpSpPr>
        <p:cNvPr id="1" name=""/>
        <p:cNvGrpSpPr/>
        <p:nvPr/>
      </p:nvGrpSpPr>
      <p:grpSpPr>
        <a:xfrm>
          <a:off x="0" y="0"/>
          <a:ext cx="0" cy="0"/>
          <a:chOff x="0" y="0"/>
          <a:chExt cx="0" cy="0"/>
        </a:xfrm>
      </p:grpSpPr>
      <p:sp>
        <p:nvSpPr>
          <p:cNvPr id="7" name="Picture Placeholder 7"/>
          <p:cNvSpPr>
            <a:spLocks noGrp="1"/>
          </p:cNvSpPr>
          <p:nvPr>
            <p:ph type="pic" sz="quarter" idx="14" hasCustomPrompt="1"/>
          </p:nvPr>
        </p:nvSpPr>
        <p:spPr>
          <a:xfrm>
            <a:off x="1"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4" name="Picture Placeholder 7"/>
          <p:cNvSpPr>
            <a:spLocks noGrp="1"/>
          </p:cNvSpPr>
          <p:nvPr>
            <p:ph type="pic" sz="quarter" idx="11" hasCustomPrompt="1"/>
          </p:nvPr>
        </p:nvSpPr>
        <p:spPr>
          <a:xfrm>
            <a:off x="6071616" y="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5" name="Picture Placeholder 7"/>
          <p:cNvSpPr>
            <a:spLocks noGrp="1"/>
          </p:cNvSpPr>
          <p:nvPr>
            <p:ph type="pic" sz="quarter" idx="12" hasCustomPrompt="1"/>
          </p:nvPr>
        </p:nvSpPr>
        <p:spPr>
          <a:xfrm>
            <a:off x="6071616"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0" name="Text Placeholder 8"/>
          <p:cNvSpPr>
            <a:spLocks noGrp="1"/>
          </p:cNvSpPr>
          <p:nvPr>
            <p:ph type="body" sz="quarter" idx="15" hasCustomPrompt="1"/>
          </p:nvPr>
        </p:nvSpPr>
        <p:spPr>
          <a:xfrm>
            <a:off x="451560" y="1066800"/>
            <a:ext cx="5240338" cy="1230313"/>
          </a:xfrm>
        </p:spPr>
        <p:txBody>
          <a:bodyPr anchor="ctr"/>
          <a:lstStyle>
            <a:lvl1pPr marL="0" indent="0" algn="l">
              <a:buNone/>
              <a:defRPr sz="2800"/>
            </a:lvl1pPr>
          </a:lstStyle>
          <a:p>
            <a:pPr lvl="0"/>
            <a:r>
              <a:rPr lang="en-US" dirty="0" smtClean="0"/>
              <a:t>Click to edit text</a:t>
            </a:r>
          </a:p>
        </p:txBody>
      </p:sp>
    </p:spTree>
    <p:extLst>
      <p:ext uri="{BB962C8B-B14F-4D97-AF65-F5344CB8AC3E}">
        <p14:creationId xmlns:p14="http://schemas.microsoft.com/office/powerpoint/2010/main" val="495403888"/>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2">
    <p:spTree>
      <p:nvGrpSpPr>
        <p:cNvPr id="1" name=""/>
        <p:cNvGrpSpPr/>
        <p:nvPr/>
      </p:nvGrpSpPr>
      <p:grpSpPr>
        <a:xfrm>
          <a:off x="0" y="0"/>
          <a:ext cx="0" cy="0"/>
          <a:chOff x="0" y="0"/>
          <a:chExt cx="0" cy="0"/>
        </a:xfrm>
      </p:grpSpPr>
      <p:sp>
        <p:nvSpPr>
          <p:cNvPr id="10" name="Text Placeholder 8"/>
          <p:cNvSpPr>
            <a:spLocks noGrp="1"/>
          </p:cNvSpPr>
          <p:nvPr>
            <p:ph type="body" sz="quarter" idx="15" hasCustomPrompt="1"/>
          </p:nvPr>
        </p:nvSpPr>
        <p:spPr>
          <a:xfrm>
            <a:off x="465672" y="1066800"/>
            <a:ext cx="5240338" cy="1230313"/>
          </a:xfrm>
        </p:spPr>
        <p:txBody>
          <a:bodyPr anchor="t"/>
          <a:lstStyle>
            <a:lvl1pPr marL="342900" indent="-342900" algn="l">
              <a:buFont typeface="Arial"/>
              <a:buChar char="•"/>
              <a:defRPr sz="2400"/>
            </a:lvl1pPr>
          </a:lstStyle>
          <a:p>
            <a:pPr lvl="0"/>
            <a:r>
              <a:rPr lang="en-US" dirty="0" smtClean="0"/>
              <a:t>Click to edit text</a:t>
            </a:r>
          </a:p>
          <a:p>
            <a:pPr lvl="0"/>
            <a:endParaRPr lang="en-US" dirty="0" smtClean="0"/>
          </a:p>
        </p:txBody>
      </p:sp>
      <p:sp>
        <p:nvSpPr>
          <p:cNvPr id="6" name="TextBox 5"/>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sp>
        <p:nvSpPr>
          <p:cNvPr id="9" name="Picture Placeholder 7"/>
          <p:cNvSpPr>
            <a:spLocks noGrp="1"/>
          </p:cNvSpPr>
          <p:nvPr>
            <p:ph type="pic" sz="quarter" idx="11" hasCustomPrompt="1"/>
          </p:nvPr>
        </p:nvSpPr>
        <p:spPr>
          <a:xfrm>
            <a:off x="6071489" y="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1" name="Picture Placeholder 7"/>
          <p:cNvSpPr>
            <a:spLocks noGrp="1"/>
          </p:cNvSpPr>
          <p:nvPr>
            <p:ph type="pic" sz="quarter" idx="12" hasCustomPrompt="1"/>
          </p:nvPr>
        </p:nvSpPr>
        <p:spPr>
          <a:xfrm>
            <a:off x="6071489" y="3429000"/>
            <a:ext cx="6117336" cy="3429000"/>
          </a:xfrm>
          <a:prstGeom prst="rect">
            <a:avLst/>
          </a:prstGeom>
          <a:ln w="12700" cmpd="sng">
            <a:noFill/>
          </a:ln>
        </p:spPr>
        <p:txBody>
          <a:bodyPr/>
          <a:lstStyle>
            <a:lvl1pPr marL="0" indent="0">
              <a:buNone/>
              <a:defRPr/>
            </a:lvl1pPr>
          </a:lstStyle>
          <a:p>
            <a:r>
              <a:rPr lang="en-US" dirty="0" smtClean="0"/>
              <a:t>Use this box as a guideline for proper image placement. Place your image on top and align to box.</a:t>
            </a:r>
          </a:p>
        </p:txBody>
      </p:sp>
      <p:sp>
        <p:nvSpPr>
          <p:cNvPr id="13" name="TextBox 12"/>
          <p:cNvSpPr txBox="1"/>
          <p:nvPr userDrawn="1"/>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414141"/>
                </a:solidFill>
                <a:latin typeface="Arial" pitchFamily="34" charset="0"/>
                <a:ea typeface="Arial"/>
                <a:cs typeface="Arial"/>
              </a:rPr>
              <a:t>© 2015 Citrix | Confidential</a:t>
            </a:r>
          </a:p>
        </p:txBody>
      </p:sp>
      <p:sp>
        <p:nvSpPr>
          <p:cNvPr id="14"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234240179"/>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ulti-Line Statem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36575" y="2517476"/>
            <a:ext cx="11234738" cy="1182375"/>
          </a:xfrm>
          <a:prstGeom prst="rect">
            <a:avLst/>
          </a:prstGeom>
        </p:spPr>
        <p:txBody>
          <a:bodyPr wrap="square" anchor="b" anchorCtr="0">
            <a:spAutoFit/>
          </a:bodyPr>
          <a:lstStyle>
            <a:lvl1pPr marL="0" indent="0" algn="ctr" defTabSz="1088291" rtl="0" eaLnBrk="1" latinLnBrk="0" hangingPunct="1">
              <a:lnSpc>
                <a:spcPts val="4200"/>
              </a:lnSpc>
              <a:buNone/>
              <a:defRPr lang="en-US" sz="4000" kern="1200" dirty="0" smtClean="0">
                <a:solidFill>
                  <a:schemeClr val="accent1"/>
                </a:solidFill>
                <a:latin typeface="+mn-lt"/>
                <a:ea typeface="+mn-ea"/>
                <a:cs typeface="+mn-cs"/>
              </a:defRPr>
            </a:lvl1pPr>
          </a:lstStyle>
          <a:p>
            <a:pPr lvl="0"/>
            <a:r>
              <a:rPr lang="en-US" dirty="0" smtClean="0"/>
              <a:t>Big statement slide,</a:t>
            </a:r>
            <a:br>
              <a:rPr lang="en-US" dirty="0" smtClean="0"/>
            </a:br>
            <a:r>
              <a:rPr lang="en-US" dirty="0" smtClean="0"/>
              <a:t>sentence case</a:t>
            </a:r>
          </a:p>
        </p:txBody>
      </p:sp>
      <p:sp>
        <p:nvSpPr>
          <p:cNvPr id="4" name="Text Placeholder 3"/>
          <p:cNvSpPr>
            <a:spLocks noGrp="1"/>
          </p:cNvSpPr>
          <p:nvPr>
            <p:ph type="body" sz="quarter" idx="11" hasCustomPrompt="1"/>
          </p:nvPr>
        </p:nvSpPr>
        <p:spPr>
          <a:xfrm>
            <a:off x="536576" y="3700455"/>
            <a:ext cx="11234729" cy="400110"/>
          </a:xfrm>
          <a:prstGeom prst="rect">
            <a:avLst/>
          </a:prstGeom>
        </p:spPr>
        <p:txBody>
          <a:bodyPr wrap="square">
            <a:spAutoFit/>
          </a:bodyPr>
          <a:lstStyle>
            <a:lvl1pPr marL="0" indent="0" algn="ctr">
              <a:buNone/>
              <a:defRPr sz="2000">
                <a:solidFill>
                  <a:srgbClr val="7F7F7F"/>
                </a:solidFill>
              </a:defRPr>
            </a:lvl1pPr>
          </a:lstStyle>
          <a:p>
            <a:pPr lvl="0"/>
            <a:r>
              <a:rPr lang="en-US" dirty="0" smtClean="0"/>
              <a:t>Subtitle placeholder</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7420563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ne Line Statement">
    <p:spTree>
      <p:nvGrpSpPr>
        <p:cNvPr id="1" name=""/>
        <p:cNvGrpSpPr/>
        <p:nvPr/>
      </p:nvGrpSpPr>
      <p:grpSpPr>
        <a:xfrm>
          <a:off x="0" y="0"/>
          <a:ext cx="0" cy="0"/>
          <a:chOff x="0" y="0"/>
          <a:chExt cx="0" cy="0"/>
        </a:xfrm>
      </p:grpSpPr>
      <p:sp>
        <p:nvSpPr>
          <p:cNvPr id="7" name="Text Placeholder 4"/>
          <p:cNvSpPr>
            <a:spLocks noGrp="1"/>
          </p:cNvSpPr>
          <p:nvPr>
            <p:ph type="body" sz="quarter" idx="10" hasCustomPrompt="1"/>
          </p:nvPr>
        </p:nvSpPr>
        <p:spPr>
          <a:xfrm>
            <a:off x="536575" y="2666550"/>
            <a:ext cx="11234738" cy="611278"/>
          </a:xfrm>
          <a:prstGeom prst="rect">
            <a:avLst/>
          </a:prstGeom>
        </p:spPr>
        <p:txBody>
          <a:bodyPr wrap="square" anchor="b" anchorCtr="0">
            <a:spAutoFit/>
          </a:bodyPr>
          <a:lstStyle>
            <a:lvl1pPr marL="0" indent="0" algn="ctr" defTabSz="1088291" rtl="0" eaLnBrk="1" latinLnBrk="0" hangingPunct="1">
              <a:lnSpc>
                <a:spcPts val="3800"/>
              </a:lnSpc>
              <a:buNone/>
              <a:defRPr lang="en-US" sz="4000" kern="1200" baseline="0" dirty="0" smtClean="0">
                <a:solidFill>
                  <a:srgbClr val="00A1E0"/>
                </a:solidFill>
                <a:latin typeface="+mn-lt"/>
                <a:ea typeface="+mn-ea"/>
                <a:cs typeface="+mn-cs"/>
              </a:defRPr>
            </a:lvl1pPr>
          </a:lstStyle>
          <a:p>
            <a:pPr lvl="0"/>
            <a:r>
              <a:rPr lang="en-US" dirty="0" smtClean="0"/>
              <a:t>One line big statement slide</a:t>
            </a:r>
          </a:p>
        </p:txBody>
      </p:sp>
      <p:sp>
        <p:nvSpPr>
          <p:cNvPr id="4" name="Text Placeholder 3"/>
          <p:cNvSpPr>
            <a:spLocks noGrp="1"/>
          </p:cNvSpPr>
          <p:nvPr>
            <p:ph type="body" sz="quarter" idx="11" hasCustomPrompt="1"/>
          </p:nvPr>
        </p:nvSpPr>
        <p:spPr>
          <a:xfrm>
            <a:off x="536576" y="3278433"/>
            <a:ext cx="11234729" cy="400110"/>
          </a:xfrm>
          <a:prstGeom prst="rect">
            <a:avLst/>
          </a:prstGeom>
        </p:spPr>
        <p:txBody>
          <a:bodyPr wrap="square">
            <a:spAutoFit/>
          </a:bodyPr>
          <a:lstStyle>
            <a:lvl1pPr marL="0" indent="0" algn="ctr">
              <a:buNone/>
              <a:defRPr sz="2000">
                <a:solidFill>
                  <a:srgbClr val="7F7F7F"/>
                </a:solidFill>
              </a:defRPr>
            </a:lvl1pPr>
          </a:lstStyle>
          <a:p>
            <a:pPr lvl="0"/>
            <a:r>
              <a:rPr lang="en-US" dirty="0" smtClean="0"/>
              <a:t>Subtitle placeholder</a:t>
            </a:r>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06192183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pSp>
        <p:nvGrpSpPr>
          <p:cNvPr id="14" name="Group 13"/>
          <p:cNvGrpSpPr/>
          <p:nvPr userDrawn="1"/>
        </p:nvGrpSpPr>
        <p:grpSpPr>
          <a:xfrm>
            <a:off x="2807090" y="3658186"/>
            <a:ext cx="6574648" cy="1015663"/>
            <a:chOff x="2788504" y="3921334"/>
            <a:chExt cx="6574649" cy="1015663"/>
          </a:xfrm>
        </p:grpSpPr>
        <p:sp>
          <p:nvSpPr>
            <p:cNvPr id="15" name="TextBox 14"/>
            <p:cNvSpPr txBox="1"/>
            <p:nvPr/>
          </p:nvSpPr>
          <p:spPr>
            <a:xfrm>
              <a:off x="5040863" y="3921334"/>
              <a:ext cx="2107096" cy="1015663"/>
            </a:xfrm>
            <a:prstGeom prst="rect">
              <a:avLst/>
            </a:prstGeom>
            <a:noFill/>
          </p:spPr>
          <p:txBody>
            <a:bodyPr wrap="square" rtlCol="0">
              <a:spAutoFit/>
            </a:bodyPr>
            <a:lstStyle/>
            <a:p>
              <a:pPr algn="ctr"/>
              <a:r>
                <a:rPr lang="en-US" sz="6000" b="1" dirty="0" smtClean="0">
                  <a:solidFill>
                    <a:srgbClr val="00A1E0"/>
                  </a:solidFill>
                </a:rPr>
                <a:t>“”</a:t>
              </a:r>
            </a:p>
          </p:txBody>
        </p:sp>
        <p:cxnSp>
          <p:nvCxnSpPr>
            <p:cNvPr id="16" name="Straight Connector 15"/>
            <p:cNvCxnSpPr/>
            <p:nvPr/>
          </p:nvCxnSpPr>
          <p:spPr bwMode="auto">
            <a:xfrm flipH="1">
              <a:off x="2788504" y="4295241"/>
              <a:ext cx="2796363" cy="0"/>
            </a:xfrm>
            <a:prstGeom prst="line">
              <a:avLst/>
            </a:prstGeom>
            <a:noFill/>
            <a:ln w="19050" cap="flat" cmpd="sng" algn="ctr">
              <a:solidFill>
                <a:srgbClr val="7F7F7F"/>
              </a:solidFill>
              <a:prstDash val="solid"/>
              <a:round/>
              <a:headEnd type="none" w="med" len="med"/>
              <a:tailEnd type="none" w="med" len="med"/>
            </a:ln>
            <a:effectLst/>
          </p:spPr>
        </p:cxnSp>
        <p:cxnSp>
          <p:nvCxnSpPr>
            <p:cNvPr id="17" name="Straight Connector 16"/>
            <p:cNvCxnSpPr/>
            <p:nvPr/>
          </p:nvCxnSpPr>
          <p:spPr bwMode="auto">
            <a:xfrm flipH="1">
              <a:off x="6566790" y="4295241"/>
              <a:ext cx="2796363" cy="0"/>
            </a:xfrm>
            <a:prstGeom prst="line">
              <a:avLst/>
            </a:prstGeom>
            <a:noFill/>
            <a:ln w="19050" cap="flat" cmpd="sng" algn="ctr">
              <a:solidFill>
                <a:srgbClr val="7F7F7F"/>
              </a:solidFill>
              <a:prstDash val="solid"/>
              <a:round/>
              <a:headEnd type="none" w="med" len="med"/>
              <a:tailEnd type="none" w="med" len="med"/>
            </a:ln>
            <a:effectLst/>
          </p:spPr>
        </p:cxnSp>
      </p:grpSp>
      <p:sp>
        <p:nvSpPr>
          <p:cNvPr id="6" name="Text Placeholder 5"/>
          <p:cNvSpPr>
            <a:spLocks noGrp="1"/>
          </p:cNvSpPr>
          <p:nvPr>
            <p:ph type="body" sz="quarter" idx="15" hasCustomPrompt="1"/>
          </p:nvPr>
        </p:nvSpPr>
        <p:spPr>
          <a:xfrm>
            <a:off x="409575" y="4449029"/>
            <a:ext cx="11361737" cy="437932"/>
          </a:xfrm>
          <a:prstGeom prst="rect">
            <a:avLst/>
          </a:prstGeom>
        </p:spPr>
        <p:txBody>
          <a:bodyPr anchor="b" anchorCtr="0"/>
          <a:lstStyle>
            <a:lvl1pPr marL="0" indent="0" algn="ctr">
              <a:buNone/>
              <a:defRPr lang="en-US" sz="2000" kern="1200" baseline="0" dirty="0" smtClean="0">
                <a:solidFill>
                  <a:srgbClr val="7F7F7F"/>
                </a:solidFill>
                <a:latin typeface="+mn-lt"/>
                <a:ea typeface="+mn-ea"/>
                <a:cs typeface="+mn-cs"/>
              </a:defRPr>
            </a:lvl1pPr>
          </a:lstStyle>
          <a:p>
            <a:pPr lvl="0"/>
            <a:r>
              <a:rPr lang="en-US" dirty="0" smtClean="0"/>
              <a:t>Name placeholder, 20pt</a:t>
            </a:r>
          </a:p>
        </p:txBody>
      </p:sp>
      <p:sp>
        <p:nvSpPr>
          <p:cNvPr id="8" name="Text Placeholder 7"/>
          <p:cNvSpPr>
            <a:spLocks noGrp="1"/>
          </p:cNvSpPr>
          <p:nvPr>
            <p:ph type="body" sz="quarter" idx="16" hasCustomPrompt="1"/>
          </p:nvPr>
        </p:nvSpPr>
        <p:spPr>
          <a:xfrm>
            <a:off x="409577" y="4854167"/>
            <a:ext cx="11361737" cy="452438"/>
          </a:xfrm>
          <a:prstGeom prst="rect">
            <a:avLst/>
          </a:prstGeom>
        </p:spPr>
        <p:txBody>
          <a:bodyPr>
            <a:normAutofit/>
          </a:bodyPr>
          <a:lstStyle>
            <a:lvl1pPr marL="0" indent="0" algn="ctr">
              <a:buNone/>
              <a:defRPr lang="en-US" sz="2000" kern="1200" cap="none" spc="50" baseline="0" dirty="0" smtClean="0">
                <a:solidFill>
                  <a:srgbClr val="7F7F7F"/>
                </a:solidFill>
                <a:latin typeface="+mn-lt"/>
                <a:ea typeface="+mn-ea"/>
                <a:cs typeface="+mn-cs"/>
              </a:defRPr>
            </a:lvl1pPr>
          </a:lstStyle>
          <a:p>
            <a:pPr lvl="0"/>
            <a:r>
              <a:rPr lang="en-US" dirty="0" smtClean="0"/>
              <a:t>Company, title placeholder, 20pt</a:t>
            </a:r>
          </a:p>
        </p:txBody>
      </p:sp>
      <p:sp>
        <p:nvSpPr>
          <p:cNvPr id="10" name="Text Placeholder 3"/>
          <p:cNvSpPr>
            <a:spLocks noGrp="1"/>
          </p:cNvSpPr>
          <p:nvPr>
            <p:ph type="body" sz="quarter" idx="14" hasCustomPrompt="1"/>
          </p:nvPr>
        </p:nvSpPr>
        <p:spPr>
          <a:xfrm>
            <a:off x="409575" y="2263136"/>
            <a:ext cx="11361737" cy="1182375"/>
          </a:xfrm>
          <a:prstGeom prst="rect">
            <a:avLst/>
          </a:prstGeom>
        </p:spPr>
        <p:txBody>
          <a:bodyPr wrap="square" anchor="b" anchorCtr="0">
            <a:spAutoFit/>
          </a:bodyPr>
          <a:lstStyle>
            <a:lvl1pPr marL="0" indent="0" algn="ctr">
              <a:lnSpc>
                <a:spcPts val="4200"/>
              </a:lnSpc>
              <a:buNone/>
              <a:defRPr sz="4000" baseline="0"/>
            </a:lvl1pPr>
          </a:lstStyle>
          <a:p>
            <a:pPr lvl="0"/>
            <a:r>
              <a:rPr lang="en-US" dirty="0" smtClean="0"/>
              <a:t>Quote placeholder, sentence case, </a:t>
            </a:r>
            <a:br>
              <a:rPr lang="en-US" dirty="0" smtClean="0"/>
            </a:br>
            <a:r>
              <a:rPr lang="en-US" dirty="0" smtClean="0"/>
              <a:t>center-aligned, 40pt Arial, no quotation marks.</a:t>
            </a:r>
          </a:p>
        </p:txBody>
      </p:sp>
      <p:sp>
        <p:nvSpPr>
          <p:cNvPr id="12"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416423792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er Quote">
    <p:spTree>
      <p:nvGrpSpPr>
        <p:cNvPr id="1" name=""/>
        <p:cNvGrpSpPr/>
        <p:nvPr/>
      </p:nvGrpSpPr>
      <p:grpSpPr>
        <a:xfrm>
          <a:off x="0" y="0"/>
          <a:ext cx="0" cy="0"/>
          <a:chOff x="0" y="0"/>
          <a:chExt cx="0" cy="0"/>
        </a:xfrm>
      </p:grpSpPr>
      <p:grpSp>
        <p:nvGrpSpPr>
          <p:cNvPr id="14" name="Group 13"/>
          <p:cNvGrpSpPr/>
          <p:nvPr userDrawn="1"/>
        </p:nvGrpSpPr>
        <p:grpSpPr>
          <a:xfrm>
            <a:off x="2807090" y="3658186"/>
            <a:ext cx="6574648" cy="1015663"/>
            <a:chOff x="2788504" y="3921334"/>
            <a:chExt cx="6574649" cy="1015663"/>
          </a:xfrm>
        </p:grpSpPr>
        <p:sp>
          <p:nvSpPr>
            <p:cNvPr id="15" name="TextBox 14"/>
            <p:cNvSpPr txBox="1"/>
            <p:nvPr/>
          </p:nvSpPr>
          <p:spPr>
            <a:xfrm>
              <a:off x="5040863" y="3921334"/>
              <a:ext cx="2107096" cy="1015663"/>
            </a:xfrm>
            <a:prstGeom prst="rect">
              <a:avLst/>
            </a:prstGeom>
            <a:noFill/>
            <a:ln w="19050" cap="flat" cmpd="sng" algn="ctr">
              <a:noFill/>
              <a:prstDash val="solid"/>
              <a:round/>
              <a:headEnd type="none" w="med" len="med"/>
              <a:tailEnd type="none" w="med" len="med"/>
            </a:ln>
            <a:effectLst/>
          </p:spPr>
          <p:txBody>
            <a:bodyPr wrap="square" rtlCol="0">
              <a:spAutoFit/>
            </a:bodyPr>
            <a:lstStyle/>
            <a:p>
              <a:pPr algn="ctr"/>
              <a:r>
                <a:rPr lang="en-US" sz="6000" b="1" dirty="0" smtClean="0">
                  <a:solidFill>
                    <a:srgbClr val="00A1E0"/>
                  </a:solidFill>
                </a:rPr>
                <a:t>“”</a:t>
              </a:r>
            </a:p>
          </p:txBody>
        </p:sp>
        <p:cxnSp>
          <p:nvCxnSpPr>
            <p:cNvPr id="16" name="Straight Connector 15"/>
            <p:cNvCxnSpPr/>
            <p:nvPr/>
          </p:nvCxnSpPr>
          <p:spPr bwMode="auto">
            <a:xfrm flipH="1">
              <a:off x="2788504" y="4295241"/>
              <a:ext cx="2796363" cy="0"/>
            </a:xfrm>
            <a:prstGeom prst="line">
              <a:avLst/>
            </a:prstGeom>
            <a:noFill/>
            <a:ln w="19050" cap="flat" cmpd="sng" algn="ctr">
              <a:solidFill>
                <a:srgbClr val="7F7F7F"/>
              </a:solidFill>
              <a:prstDash val="solid"/>
              <a:round/>
              <a:headEnd type="none" w="med" len="med"/>
              <a:tailEnd type="none" w="med" len="med"/>
            </a:ln>
            <a:effectLst/>
          </p:spPr>
        </p:cxnSp>
        <p:cxnSp>
          <p:nvCxnSpPr>
            <p:cNvPr id="17" name="Straight Connector 16"/>
            <p:cNvCxnSpPr/>
            <p:nvPr/>
          </p:nvCxnSpPr>
          <p:spPr bwMode="auto">
            <a:xfrm flipH="1">
              <a:off x="6566790" y="4295241"/>
              <a:ext cx="2796363" cy="0"/>
            </a:xfrm>
            <a:prstGeom prst="line">
              <a:avLst/>
            </a:prstGeom>
            <a:noFill/>
            <a:ln w="19050" cap="flat" cmpd="sng" algn="ctr">
              <a:solidFill>
                <a:srgbClr val="7F7F7F"/>
              </a:solidFill>
              <a:prstDash val="solid"/>
              <a:round/>
              <a:headEnd type="none" w="med" len="med"/>
              <a:tailEnd type="none" w="med" len="med"/>
            </a:ln>
            <a:effectLst/>
          </p:spPr>
        </p:cxnSp>
      </p:grpSp>
      <p:sp>
        <p:nvSpPr>
          <p:cNvPr id="11" name="Text Placeholder 3"/>
          <p:cNvSpPr>
            <a:spLocks noGrp="1"/>
          </p:cNvSpPr>
          <p:nvPr>
            <p:ph type="body" sz="quarter" idx="14" hasCustomPrompt="1"/>
          </p:nvPr>
        </p:nvSpPr>
        <p:spPr>
          <a:xfrm>
            <a:off x="409575" y="2320417"/>
            <a:ext cx="11361737" cy="1125094"/>
          </a:xfrm>
          <a:prstGeom prst="rect">
            <a:avLst/>
          </a:prstGeom>
        </p:spPr>
        <p:txBody>
          <a:bodyPr wrap="square" anchor="b" anchorCtr="0">
            <a:spAutoFit/>
          </a:bodyPr>
          <a:lstStyle>
            <a:lvl1pPr marL="0" indent="0" algn="ctr">
              <a:lnSpc>
                <a:spcPts val="4000"/>
              </a:lnSpc>
              <a:buNone/>
              <a:defRPr sz="3600" baseline="0"/>
            </a:lvl1pPr>
          </a:lstStyle>
          <a:p>
            <a:pPr lvl="0"/>
            <a:r>
              <a:rPr lang="en-US" dirty="0" smtClean="0"/>
              <a:t>Long quote placeholder, sentence case, center-aligned, 36pt Arial, no quotation marks.</a:t>
            </a:r>
          </a:p>
        </p:txBody>
      </p:sp>
      <p:sp>
        <p:nvSpPr>
          <p:cNvPr id="9" name="Text Placeholder 5"/>
          <p:cNvSpPr>
            <a:spLocks noGrp="1"/>
          </p:cNvSpPr>
          <p:nvPr>
            <p:ph type="body" sz="quarter" idx="15" hasCustomPrompt="1"/>
          </p:nvPr>
        </p:nvSpPr>
        <p:spPr>
          <a:xfrm>
            <a:off x="409575" y="4449029"/>
            <a:ext cx="11361737" cy="437932"/>
          </a:xfrm>
          <a:prstGeom prst="rect">
            <a:avLst/>
          </a:prstGeom>
        </p:spPr>
        <p:txBody>
          <a:bodyPr anchor="b" anchorCtr="0"/>
          <a:lstStyle>
            <a:lvl1pPr marL="0" indent="0" algn="ctr">
              <a:buNone/>
              <a:defRPr lang="en-US" sz="2000" kern="1200" baseline="0" dirty="0" smtClean="0">
                <a:solidFill>
                  <a:srgbClr val="7F7F7F"/>
                </a:solidFill>
                <a:latin typeface="+mn-lt"/>
                <a:ea typeface="+mn-ea"/>
                <a:cs typeface="+mn-cs"/>
              </a:defRPr>
            </a:lvl1pPr>
          </a:lstStyle>
          <a:p>
            <a:pPr lvl="0"/>
            <a:r>
              <a:rPr lang="en-US" dirty="0" smtClean="0"/>
              <a:t>Name placeholder, 20pt</a:t>
            </a:r>
          </a:p>
        </p:txBody>
      </p:sp>
      <p:sp>
        <p:nvSpPr>
          <p:cNvPr id="10" name="Text Placeholder 7"/>
          <p:cNvSpPr>
            <a:spLocks noGrp="1"/>
          </p:cNvSpPr>
          <p:nvPr>
            <p:ph type="body" sz="quarter" idx="16" hasCustomPrompt="1"/>
          </p:nvPr>
        </p:nvSpPr>
        <p:spPr>
          <a:xfrm>
            <a:off x="409577" y="4854167"/>
            <a:ext cx="11361737" cy="452438"/>
          </a:xfrm>
          <a:prstGeom prst="rect">
            <a:avLst/>
          </a:prstGeom>
        </p:spPr>
        <p:txBody>
          <a:bodyPr>
            <a:normAutofit/>
          </a:bodyPr>
          <a:lstStyle>
            <a:lvl1pPr marL="0" indent="0" algn="ctr">
              <a:buNone/>
              <a:defRPr lang="en-US" sz="2000" kern="1200" cap="none" spc="50" baseline="0" dirty="0" smtClean="0">
                <a:solidFill>
                  <a:srgbClr val="7F7F7F"/>
                </a:solidFill>
                <a:latin typeface="+mn-lt"/>
                <a:ea typeface="+mn-ea"/>
                <a:cs typeface="+mn-cs"/>
              </a:defRPr>
            </a:lvl1pPr>
          </a:lstStyle>
          <a:p>
            <a:pPr lvl="0"/>
            <a:r>
              <a:rPr lang="en-US" dirty="0" smtClean="0"/>
              <a:t>Company, title placeholder, 20pt</a:t>
            </a:r>
          </a:p>
        </p:txBody>
      </p:sp>
      <p:sp>
        <p:nvSpPr>
          <p:cNvPr id="12"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287193766"/>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9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819944" y="290514"/>
            <a:ext cx="10548937" cy="5932487"/>
          </a:xfrm>
          <a:prstGeom prst="rect">
            <a:avLst/>
          </a:prstGeom>
        </p:spPr>
        <p:txBody>
          <a:bodyPr/>
          <a:lstStyle>
            <a:lvl1pPr marL="0" indent="0">
              <a:buNone/>
              <a:defRPr baseline="0"/>
            </a:lvl1pPr>
          </a:lstStyle>
          <a:p>
            <a:r>
              <a:rPr lang="en-US" dirty="0" smtClean="0"/>
              <a:t>16:9 Video placeholder</a:t>
            </a:r>
            <a:endParaRPr lang="en-US" dirty="0"/>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554175747"/>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3 Video">
    <p:spTree>
      <p:nvGrpSpPr>
        <p:cNvPr id="1" name=""/>
        <p:cNvGrpSpPr/>
        <p:nvPr/>
      </p:nvGrpSpPr>
      <p:grpSpPr>
        <a:xfrm>
          <a:off x="0" y="0"/>
          <a:ext cx="0" cy="0"/>
          <a:chOff x="0" y="0"/>
          <a:chExt cx="0" cy="0"/>
        </a:xfrm>
      </p:grpSpPr>
      <p:sp>
        <p:nvSpPr>
          <p:cNvPr id="6" name="Media Placeholder 5"/>
          <p:cNvSpPr>
            <a:spLocks noGrp="1"/>
          </p:cNvSpPr>
          <p:nvPr>
            <p:ph type="media" sz="quarter" idx="10" hasCustomPrompt="1"/>
          </p:nvPr>
        </p:nvSpPr>
        <p:spPr>
          <a:xfrm>
            <a:off x="2139421" y="290514"/>
            <a:ext cx="7909984" cy="5932487"/>
          </a:xfrm>
          <a:prstGeom prst="rect">
            <a:avLst/>
          </a:prstGeom>
        </p:spPr>
        <p:txBody>
          <a:bodyPr/>
          <a:lstStyle>
            <a:lvl1pPr marL="0" indent="0">
              <a:buNone/>
              <a:defRPr baseline="0"/>
            </a:lvl1pPr>
          </a:lstStyle>
          <a:p>
            <a:r>
              <a:rPr lang="en-US" dirty="0" smtClean="0"/>
              <a:t>4:3 Video placeholder</a:t>
            </a:r>
            <a:endParaRPr lang="en-US" dirty="0"/>
          </a:p>
        </p:txBody>
      </p:sp>
      <p:sp>
        <p:nvSpPr>
          <p:cNvPr id="5"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958151793"/>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gu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6120" y="2638250"/>
            <a:ext cx="8542340" cy="985840"/>
          </a:xfrm>
        </p:spPr>
        <p:txBody>
          <a:bodyPr vert="horz" lIns="91440" tIns="45720" rIns="91440" bIns="45720" rtlCol="0" anchor="b" anchorCtr="0">
            <a:noAutofit/>
          </a:bodyPr>
          <a:lstStyle>
            <a:lvl1pPr>
              <a:defRPr lang="en-US" sz="4000" dirty="0">
                <a:solidFill>
                  <a:srgbClr val="00A1E0"/>
                </a:solidFill>
              </a:defRPr>
            </a:lvl1pPr>
          </a:lstStyle>
          <a:p>
            <a:pPr lvl="0"/>
            <a:r>
              <a:rPr lang="en-US" dirty="0" smtClean="0"/>
              <a:t>Segue Placeholder, 40pt</a:t>
            </a:r>
            <a:endParaRPr lang="en-US" dirty="0"/>
          </a:p>
        </p:txBody>
      </p:sp>
      <p:sp>
        <p:nvSpPr>
          <p:cNvPr id="5" name="TextBox 4"/>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4" name="Picture 3" descr="Citrix15_AT21815_DataCenterIT_pw_2100x1400_300_RGB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2432050" cy="6858000"/>
          </a:xfrm>
          <a:prstGeom prst="rect">
            <a:avLst/>
          </a:prstGeom>
        </p:spPr>
      </p:pic>
    </p:spTree>
    <p:extLst>
      <p:ext uri="{BB962C8B-B14F-4D97-AF65-F5344CB8AC3E}">
        <p14:creationId xmlns:p14="http://schemas.microsoft.com/office/powerpoint/2010/main" val="1845192625"/>
      </p:ext>
    </p:extLst>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3" name="Rectangle 2"/>
          <p:cNvSpPr/>
          <p:nvPr userDrawn="1"/>
        </p:nvSpPr>
        <p:spPr>
          <a:xfrm>
            <a:off x="4775983" y="3536576"/>
            <a:ext cx="2636859" cy="353923"/>
          </a:xfrm>
          <a:prstGeom prst="rect">
            <a:avLst/>
          </a:prstGeom>
        </p:spPr>
        <p:txBody>
          <a:bodyPr wrap="none" lIns="91418" tIns="45710" rIns="91418" bIns="45710">
            <a:spAutoFit/>
          </a:bodyPr>
          <a:lstStyle/>
          <a:p>
            <a:pPr algn="ctr">
              <a:spcBef>
                <a:spcPts val="1800"/>
              </a:spcBef>
              <a:buClr>
                <a:schemeClr val="tx1">
                  <a:lumMod val="50000"/>
                </a:schemeClr>
              </a:buClr>
              <a:tabLst/>
            </a:pPr>
            <a:r>
              <a:rPr lang="en-US" sz="1700" spc="50" dirty="0" smtClean="0">
                <a:solidFill>
                  <a:srgbClr val="FFFFFF"/>
                </a:solidFill>
              </a:rPr>
              <a:t>Work better. Live</a:t>
            </a:r>
            <a:r>
              <a:rPr lang="en-US" sz="1700" spc="50" baseline="0" dirty="0" smtClean="0">
                <a:solidFill>
                  <a:srgbClr val="FFFFFF"/>
                </a:solidFill>
              </a:rPr>
              <a:t> better</a:t>
            </a:r>
            <a:r>
              <a:rPr lang="en-US" sz="1700" spc="50" dirty="0" smtClean="0">
                <a:solidFill>
                  <a:srgbClr val="FFFFFF"/>
                </a:solidFill>
              </a:rPr>
              <a:t>.</a:t>
            </a:r>
            <a:endParaRPr lang="en-US" sz="1700" spc="50" dirty="0">
              <a:solidFill>
                <a:srgbClr val="FFFFFF"/>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434788" y="2908957"/>
            <a:ext cx="1280054" cy="530308"/>
          </a:xfrm>
          <a:prstGeom prst="rect">
            <a:avLst/>
          </a:prstGeom>
          <a:noFill/>
          <a:ln>
            <a:noFill/>
          </a:ln>
        </p:spPr>
      </p:pic>
      <p:sp>
        <p:nvSpPr>
          <p:cNvPr id="6" name="Rectangle 5"/>
          <p:cNvSpPr/>
          <p:nvPr userDrawn="1"/>
        </p:nvSpPr>
        <p:spPr>
          <a:xfrm>
            <a:off x="4775983" y="3536576"/>
            <a:ext cx="2636859" cy="353923"/>
          </a:xfrm>
          <a:prstGeom prst="rect">
            <a:avLst/>
          </a:prstGeom>
        </p:spPr>
        <p:txBody>
          <a:bodyPr wrap="none" lIns="91418" tIns="45710" rIns="91418" bIns="45710">
            <a:spAutoFit/>
          </a:bodyPr>
          <a:lstStyle/>
          <a:p>
            <a:pPr marL="0" marR="0" lvl="0" indent="0" algn="ctr" defTabSz="914400" eaLnBrk="1" fontAlgn="auto" latinLnBrk="0" hangingPunct="1">
              <a:lnSpc>
                <a:spcPct val="100000"/>
              </a:lnSpc>
              <a:spcBef>
                <a:spcPts val="1800"/>
              </a:spcBef>
              <a:spcAft>
                <a:spcPts val="0"/>
              </a:spcAft>
              <a:buClr>
                <a:srgbClr val="FFFFFF">
                  <a:lumMod val="50000"/>
                </a:srgbClr>
              </a:buClr>
              <a:buSzTx/>
              <a:buFontTx/>
              <a:buNone/>
              <a:tabLst/>
              <a:defRPr/>
            </a:pPr>
            <a:r>
              <a:rPr kumimoji="0" lang="en-US" sz="1700" b="0" i="0" u="none" strike="noStrike" kern="0" cap="none" spc="50" normalizeH="0" baseline="0" noProof="0" dirty="0" smtClean="0">
                <a:ln>
                  <a:noFill/>
                </a:ln>
                <a:solidFill>
                  <a:srgbClr val="000000"/>
                </a:solidFill>
                <a:effectLst/>
                <a:uLnTx/>
                <a:uFillTx/>
              </a:rPr>
              <a:t>Work better. Live better.</a:t>
            </a:r>
            <a:endParaRPr kumimoji="0" lang="en-US" sz="1700" b="0" i="0" u="none" strike="noStrike" kern="0" cap="none" spc="50" normalizeH="0" baseline="0" noProof="0" dirty="0">
              <a:ln>
                <a:noFill/>
              </a:ln>
              <a:solidFill>
                <a:srgbClr val="000000"/>
              </a:solidFill>
              <a:effectLst/>
              <a:uLnTx/>
              <a:uFillTx/>
            </a:endParaRPr>
          </a:p>
        </p:txBody>
      </p:sp>
      <p:pic>
        <p:nvPicPr>
          <p:cNvPr id="8" name="Picture 7" descr="Citrix_Logo_Black_v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406564" y="2908957"/>
            <a:ext cx="1375696" cy="514717"/>
          </a:xfrm>
          <a:prstGeom prst="rect">
            <a:avLst/>
          </a:prstGeom>
        </p:spPr>
      </p:pic>
    </p:spTree>
    <p:extLst>
      <p:ext uri="{BB962C8B-B14F-4D97-AF65-F5344CB8AC3E}">
        <p14:creationId xmlns:p14="http://schemas.microsoft.com/office/powerpoint/2010/main" val="847406040"/>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Box 7"/>
          <p:cNvSpPr txBox="1"/>
          <p:nvPr userDrawn="1"/>
        </p:nvSpPr>
        <p:spPr bwMode="white">
          <a:xfrm>
            <a:off x="4243041" y="6566924"/>
            <a:ext cx="3702745" cy="158377"/>
          </a:xfrm>
          <a:prstGeom prst="rect">
            <a:avLst/>
          </a:prstGeom>
          <a:noFill/>
        </p:spPr>
        <p:txBody>
          <a:bodyPr wrap="none" lIns="0" tIns="0" rIns="0" bIns="0" rtlCol="0" anchor="ctr">
            <a:spAutoFit/>
          </a:bodyPr>
          <a:ls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a:lstStyle>
          <a:p>
            <a:pPr algn="ctr"/>
            <a:r>
              <a:rPr lang="en-US" sz="1029" b="0" spc="147" baseline="0" dirty="0" smtClean="0">
                <a:gradFill>
                  <a:gsLst>
                    <a:gs pos="0">
                      <a:schemeClr val="tx1">
                        <a:alpha val="50000"/>
                      </a:schemeClr>
                    </a:gs>
                    <a:gs pos="86000">
                      <a:schemeClr val="tx1">
                        <a:alpha val="50000"/>
                      </a:schemeClr>
                    </a:gs>
                  </a:gsLst>
                  <a:lin ang="5400000" scaled="0"/>
                </a:gradFill>
                <a:latin typeface="Segoe Semibold" pitchFamily="34" charset="0"/>
              </a:rPr>
              <a:t>MICROSOFT CONFIDENTIAL – INTERNAL ONLY</a:t>
            </a:r>
          </a:p>
        </p:txBody>
      </p:sp>
    </p:spTree>
    <p:extLst>
      <p:ext uri="{BB962C8B-B14F-4D97-AF65-F5344CB8AC3E}">
        <p14:creationId xmlns:p14="http://schemas.microsoft.com/office/powerpoint/2010/main" val="205420761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tabLst/>
              <a:defRPr>
                <a:solidFill>
                  <a:srgbClr val="4D4F53"/>
                </a:solidFill>
              </a:defRPr>
            </a:lvl1pPr>
          </a:lstStyle>
          <a:p>
            <a:r>
              <a:rPr lang="en-US" smtClean="0"/>
              <a:t>Click to edit Master title style</a:t>
            </a:r>
            <a:endParaRPr lang="en-US" dirty="0"/>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pPr>
            <a:fld id="{6E8C7BDD-EF70-493B-802D-5E1A4C88F269}" type="slidenum">
              <a:rPr lang="en-US" smtClean="0"/>
              <a:pPr eaLnBrk="0" fontAlgn="base" hangingPunct="0">
                <a:spcBef>
                  <a:spcPct val="0"/>
                </a:spcBef>
                <a:spcAft>
                  <a:spcPct val="0"/>
                </a:spcAft>
              </a:pPr>
              <a:t>‹#›</a:t>
            </a:fld>
            <a:endParaRPr lang="en-US"/>
          </a:p>
        </p:txBody>
      </p:sp>
      <p:sp>
        <p:nvSpPr>
          <p:cNvPr id="5" name="Content Placeholder 4"/>
          <p:cNvSpPr>
            <a:spLocks noGrp="1"/>
          </p:cNvSpPr>
          <p:nvPr>
            <p:ph sz="quarter" idx="13"/>
          </p:nvPr>
        </p:nvSpPr>
        <p:spPr>
          <a:xfrm>
            <a:off x="529030" y="1764032"/>
            <a:ext cx="11151928" cy="43878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9084585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b="0" baseline="0">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a:xfrm>
            <a:off x="838200" y="6356350"/>
            <a:ext cx="2741613" cy="365125"/>
          </a:xfrm>
          <a:prstGeom prst="rect">
            <a:avLst/>
          </a:prstGeom>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a:xfrm>
            <a:off x="4037013" y="6356350"/>
            <a:ext cx="4114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pic>
        <p:nvPicPr>
          <p:cNvPr id="2050" name="Picture 2" descr="Google Cloud Platfor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5678" y="6078537"/>
            <a:ext cx="3590925" cy="466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1447625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0825" cy="2387600"/>
          </a:xfrm>
        </p:spPr>
        <p:txBody>
          <a:bodyPr anchor="b"/>
          <a:lstStyle>
            <a:lvl1pPr algn="ctr">
              <a:defRPr sz="6000">
                <a:solidFill>
                  <a:schemeClr val="bg1"/>
                </a:solidFill>
              </a:defRPr>
            </a:lvl1pPr>
          </a:lstStyle>
          <a:p>
            <a:r>
              <a:rPr lang="en-US" dirty="0" smtClean="0"/>
              <a:t>Click to edit Master title style</a:t>
            </a:r>
            <a:endParaRPr lang="en-GB" dirty="0"/>
          </a:p>
        </p:txBody>
      </p:sp>
      <p:sp>
        <p:nvSpPr>
          <p:cNvPr id="3" name="Subtitle 2"/>
          <p:cNvSpPr>
            <a:spLocks noGrp="1"/>
          </p:cNvSpPr>
          <p:nvPr>
            <p:ph type="subTitle" idx="1"/>
          </p:nvPr>
        </p:nvSpPr>
        <p:spPr>
          <a:xfrm>
            <a:off x="1524000" y="3602038"/>
            <a:ext cx="9140825"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GB" dirty="0"/>
          </a:p>
        </p:txBody>
      </p:sp>
      <p:sp>
        <p:nvSpPr>
          <p:cNvPr id="4" name="Date Placeholder 3"/>
          <p:cNvSpPr>
            <a:spLocks noGrp="1"/>
          </p:cNvSpPr>
          <p:nvPr>
            <p:ph type="dt" sz="half" idx="10"/>
          </p:nvPr>
        </p:nvSpPr>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pic>
        <p:nvPicPr>
          <p:cNvPr id="1026" name="Picture 2" descr="http://1.bp.blogspot.com/-XMabfJSjMPE/Up0palDvWQI/AAAAAAAAAUY/vjRrf6a-eUs/s1600/GOOG-50_CloudPlatform_Blogg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46913" y="5810248"/>
            <a:ext cx="1104900" cy="981076"/>
          </a:xfrm>
          <a:prstGeom prst="rect">
            <a:avLst/>
          </a:prstGeom>
          <a:noFill/>
          <a:extLst>
            <a:ext uri="{909E8E84-426E-40dd-AFC4-6F175D3DCCD1}">
              <a14:hiddenFill xmlns:a14="http://schemas.microsoft.com/office/drawing/2010/main" xmlns="">
                <a:solidFill>
                  <a:srgbClr val="FFFFFF"/>
                </a:solidFill>
              </a14:hiddenFill>
            </a:ext>
          </a:extLst>
        </p:spPr>
      </p:pic>
      <p:sp>
        <p:nvSpPr>
          <p:cNvPr id="7" name="Rectangle 6"/>
          <p:cNvSpPr/>
          <p:nvPr userDrawn="1"/>
        </p:nvSpPr>
        <p:spPr>
          <a:xfrm>
            <a:off x="8151813" y="5932558"/>
            <a:ext cx="4019049" cy="707886"/>
          </a:xfrm>
          <a:prstGeom prst="rect">
            <a:avLst/>
          </a:prstGeom>
        </p:spPr>
        <p:txBody>
          <a:bodyPr wrap="none">
            <a:spAutoFit/>
          </a:bodyPr>
          <a:lstStyle/>
          <a:p>
            <a:r>
              <a:rPr lang="en-GB" sz="4000" b="0" i="0" u="none" strike="noStrike" baseline="0" dirty="0" smtClean="0">
                <a:solidFill>
                  <a:srgbClr val="FFFFFF"/>
                </a:solidFill>
                <a:latin typeface="Catull"/>
              </a:rPr>
              <a:t>Google </a:t>
            </a:r>
            <a:r>
              <a:rPr lang="en-GB" sz="2400" b="0" i="0" u="none" strike="noStrike" baseline="0" dirty="0" smtClean="0">
                <a:solidFill>
                  <a:srgbClr val="FFFFFF"/>
                </a:solidFill>
                <a:latin typeface="OpenSans-Light"/>
              </a:rPr>
              <a:t>Cloud Platform</a:t>
            </a:r>
            <a:endParaRPr lang="en-GB" dirty="0"/>
          </a:p>
        </p:txBody>
      </p:sp>
    </p:spTree>
    <p:extLst>
      <p:ext uri="{BB962C8B-B14F-4D97-AF65-F5344CB8AC3E}">
        <p14:creationId xmlns:p14="http://schemas.microsoft.com/office/powerpoint/2010/main" val="2964191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50000"/>
                    <a:lumOff val="50000"/>
                  </a:schemeClr>
                </a:solidFill>
              </a:defRPr>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lvl1pPr>
              <a:defRPr b="0" baseline="0">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10"/>
          </p:nvPr>
        </p:nvSpPr>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pic>
        <p:nvPicPr>
          <p:cNvPr id="2050" name="Picture 2" descr="Google Cloud Platfor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55678" y="6078537"/>
            <a:ext cx="3590925" cy="46672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249417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89200" y="1231900"/>
            <a:ext cx="8855075" cy="2552701"/>
          </a:xfrm>
        </p:spPr>
        <p:txBody>
          <a:bodyPr anchor="b"/>
          <a:lstStyle>
            <a:lvl1pPr>
              <a:defRPr sz="6000">
                <a:solidFill>
                  <a:schemeClr val="bg1"/>
                </a:solidFill>
              </a:defRPr>
            </a:lvl1pPr>
          </a:lstStyle>
          <a:p>
            <a:r>
              <a:rPr lang="en-US" dirty="0" smtClean="0"/>
              <a:t>Click to edit Master title style</a:t>
            </a:r>
            <a:endParaRPr lang="en-GB" dirty="0"/>
          </a:p>
        </p:txBody>
      </p:sp>
      <p:sp>
        <p:nvSpPr>
          <p:cNvPr id="3" name="Text Placeholder 2"/>
          <p:cNvSpPr>
            <a:spLocks noGrp="1"/>
          </p:cNvSpPr>
          <p:nvPr>
            <p:ph type="body" idx="1"/>
          </p:nvPr>
        </p:nvSpPr>
        <p:spPr>
          <a:xfrm>
            <a:off x="2489200" y="3784601"/>
            <a:ext cx="8855075" cy="23050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pic>
        <p:nvPicPr>
          <p:cNvPr id="7" name="Picture 2" descr="http://1.bp.blogspot.com/-XMabfJSjMPE/Up0palDvWQI/AAAAAAAAAUY/vjRrf6a-eUs/s1600/GOOG-50_CloudPlatform_Blogger_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66361" y="6089650"/>
            <a:ext cx="620311" cy="550794"/>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userDrawn="1"/>
        </p:nvSpPr>
        <p:spPr>
          <a:xfrm>
            <a:off x="8151813" y="5932558"/>
            <a:ext cx="4019049" cy="707886"/>
          </a:xfrm>
          <a:prstGeom prst="rect">
            <a:avLst/>
          </a:prstGeom>
        </p:spPr>
        <p:txBody>
          <a:bodyPr wrap="none">
            <a:spAutoFit/>
          </a:bodyPr>
          <a:lstStyle/>
          <a:p>
            <a:r>
              <a:rPr lang="en-GB" sz="4000" b="0" i="0" u="none" strike="noStrike" baseline="0" dirty="0" smtClean="0">
                <a:solidFill>
                  <a:srgbClr val="FFFFFF"/>
                </a:solidFill>
                <a:latin typeface="Catull"/>
              </a:rPr>
              <a:t>Google </a:t>
            </a:r>
            <a:r>
              <a:rPr lang="en-GB" sz="2400" b="0" i="0" u="none" strike="noStrike" baseline="0" dirty="0" smtClean="0">
                <a:solidFill>
                  <a:srgbClr val="FFFFFF"/>
                </a:solidFill>
                <a:latin typeface="OpenSans-Light"/>
              </a:rPr>
              <a:t>Cloud Platform</a:t>
            </a:r>
            <a:endParaRPr lang="en-GB" dirty="0"/>
          </a:p>
        </p:txBody>
      </p:sp>
    </p:spTree>
    <p:extLst>
      <p:ext uri="{BB962C8B-B14F-4D97-AF65-F5344CB8AC3E}">
        <p14:creationId xmlns:p14="http://schemas.microsoft.com/office/powerpoint/2010/main" val="40717004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0013"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0613" y="1825625"/>
            <a:ext cx="5180012"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B484B18-0479-441E-8B31-B39E8BA8473C}" type="datetimeFigureOut">
              <a:rPr lang="en-GB" smtClean="0"/>
              <a:t>14/05/2015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1042516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2425"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62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62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0613" y="1681163"/>
            <a:ext cx="51816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3" y="2505075"/>
            <a:ext cx="51816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BB484B18-0479-441E-8B31-B39E8BA8473C}" type="datetimeFigureOut">
              <a:rPr lang="en-GB" smtClean="0"/>
              <a:t>14/05/2015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34855422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B484B18-0479-441E-8B31-B39E8BA8473C}" type="datetimeFigureOut">
              <a:rPr lang="en-GB" smtClean="0"/>
              <a:t>14/05/2015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763617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gue and Sub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5649" y="2638250"/>
            <a:ext cx="8525666" cy="985840"/>
          </a:xfrm>
        </p:spPr>
        <p:txBody>
          <a:bodyPr vert="horz" lIns="91440" tIns="45720" rIns="91440" bIns="45720" rtlCol="0" anchor="b" anchorCtr="0">
            <a:noAutofit/>
          </a:bodyPr>
          <a:lstStyle>
            <a:lvl1pPr>
              <a:defRPr lang="en-US" sz="4000" dirty="0">
                <a:solidFill>
                  <a:schemeClr val="accent1"/>
                </a:solidFill>
              </a:defRPr>
            </a:lvl1pPr>
          </a:lstStyle>
          <a:p>
            <a:pPr lvl="0"/>
            <a:r>
              <a:rPr lang="en-US" dirty="0" smtClean="0"/>
              <a:t>Segue Placeholder, 40pt</a:t>
            </a:r>
            <a:endParaRPr lang="en-US" dirty="0"/>
          </a:p>
        </p:txBody>
      </p:sp>
      <p:sp>
        <p:nvSpPr>
          <p:cNvPr id="4" name="Text Placeholder 6"/>
          <p:cNvSpPr>
            <a:spLocks noGrp="1"/>
          </p:cNvSpPr>
          <p:nvPr>
            <p:ph type="body" sz="quarter" idx="16" hasCustomPrompt="1"/>
          </p:nvPr>
        </p:nvSpPr>
        <p:spPr>
          <a:xfrm>
            <a:off x="3245649" y="3599710"/>
            <a:ext cx="8525666"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6" name="TextBox 5"/>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7" name="Picture Placeholder 4" descr="CITRIX_05312014_architect_01528_1400x2100_300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2432050" cy="6858000"/>
          </a:xfrm>
          <a:prstGeom prst="rect">
            <a:avLst/>
          </a:prstGeom>
        </p:spPr>
      </p:pic>
    </p:spTree>
    <p:extLst>
      <p:ext uri="{BB962C8B-B14F-4D97-AF65-F5344CB8AC3E}">
        <p14:creationId xmlns:p14="http://schemas.microsoft.com/office/powerpoint/2010/main" val="2793784757"/>
      </p:ext>
    </p:extLst>
  </p:cSld>
  <p:clrMapOvr>
    <a:masterClrMapping/>
  </p:clrMapOvr>
  <p:transition spd="med">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84B18-0479-441E-8B31-B39E8BA8473C}" type="datetimeFigureOut">
              <a:rPr lang="en-GB" smtClean="0"/>
              <a:t>14/05/2015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419634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1600" y="987425"/>
            <a:ext cx="61706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84B18-0479-441E-8B31-B39E8BA8473C}" type="datetimeFigureOut">
              <a:rPr lang="en-GB" smtClean="0"/>
              <a:t>14/05/2015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23908386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0650"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1600" y="987425"/>
            <a:ext cx="6170613"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065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484B18-0479-441E-8B31-B39E8BA8473C}" type="datetimeFigureOut">
              <a:rPr lang="en-GB" smtClean="0"/>
              <a:t>14/05/2015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8946181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2746913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313" y="365125"/>
            <a:ext cx="2627312"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2713"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B484B18-0479-441E-8B31-B39E8BA8473C}" type="datetimeFigureOut">
              <a:rPr lang="en-GB" smtClean="0"/>
              <a:t>14/05/2015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0263F5-E04B-4439-B6FD-75A13C2BAEDD}" type="slidenum">
              <a:rPr lang="en-GB" smtClean="0"/>
              <a:t>‹#›</a:t>
            </a:fld>
            <a:endParaRPr lang="en-GB"/>
          </a:p>
        </p:txBody>
      </p:sp>
    </p:spTree>
    <p:extLst>
      <p:ext uri="{BB962C8B-B14F-4D97-AF65-F5344CB8AC3E}">
        <p14:creationId xmlns:p14="http://schemas.microsoft.com/office/powerpoint/2010/main" val="36228797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Segu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6120" y="2638250"/>
            <a:ext cx="8542340" cy="985840"/>
          </a:xfrm>
        </p:spPr>
        <p:txBody>
          <a:bodyPr vert="horz" lIns="91440" tIns="45720" rIns="91440" bIns="45720" rtlCol="0" anchor="b" anchorCtr="0">
            <a:noAutofit/>
          </a:bodyPr>
          <a:lstStyle>
            <a:lvl1pPr>
              <a:defRPr lang="en-US" sz="4000" dirty="0">
                <a:solidFill>
                  <a:srgbClr val="00A1E0"/>
                </a:solidFill>
              </a:defRPr>
            </a:lvl1pPr>
          </a:lstStyle>
          <a:p>
            <a:pPr lvl="0"/>
            <a:r>
              <a:rPr lang="en-US" dirty="0" smtClean="0"/>
              <a:t>Segue Placeholder, 40pt</a:t>
            </a:r>
            <a:endParaRPr lang="en-US" dirty="0"/>
          </a:p>
        </p:txBody>
      </p:sp>
      <p:sp>
        <p:nvSpPr>
          <p:cNvPr id="5" name="TextBox 4"/>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4" name="Picture 3" descr="Citrix15_AT21815_DataCenterIT_pw_2100x1400_300_RGB (1).jpg"/>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0"/>
            <a:ext cx="2432050" cy="6858000"/>
          </a:xfrm>
          <a:prstGeom prst="rect">
            <a:avLst/>
          </a:prstGeom>
        </p:spPr>
      </p:pic>
    </p:spTree>
    <p:extLst>
      <p:ext uri="{BB962C8B-B14F-4D97-AF65-F5344CB8AC3E}">
        <p14:creationId xmlns:p14="http://schemas.microsoft.com/office/powerpoint/2010/main" val="2913059475"/>
      </p:ext>
    </p:extLst>
  </p:cSld>
  <p:clrMapOvr>
    <a:masterClrMapping/>
  </p:clrMapOvr>
  <p:transition spd="med">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mp;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69170" y="1189176"/>
            <a:ext cx="11652805" cy="2018835"/>
          </a:xfrm>
        </p:spPr>
        <p:txBody>
          <a:bodyPr/>
          <a:lstStyle>
            <a:lvl1pPr marL="0" indent="0">
              <a:buNone/>
              <a:defRPr>
                <a:gradFill>
                  <a:gsLst>
                    <a:gs pos="2920">
                      <a:schemeClr val="tx1"/>
                    </a:gs>
                    <a:gs pos="100000">
                      <a:schemeClr val="tx1"/>
                    </a:gs>
                  </a:gsLst>
                  <a:lin ang="5400000" scaled="0"/>
                </a:gradFill>
              </a:defRPr>
            </a:lvl1pPr>
            <a:lvl2pPr marL="28006" indent="0">
              <a:buNone/>
              <a:defRPr sz="1960"/>
            </a:lvl2pPr>
            <a:lvl3pPr marL="219384" indent="0">
              <a:buNone/>
              <a:defRPr sz="1960"/>
            </a:lvl3pPr>
            <a:lvl4pPr marL="466773" indent="0">
              <a:buNone/>
              <a:defRPr sz="1764"/>
            </a:lvl4pPr>
            <a:lvl5pPr marL="725053" indent="0">
              <a:buNone/>
              <a:defRPr sz="1764"/>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70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36947" cy="985840"/>
          </a:xfrm>
        </p:spPr>
        <p:txBody>
          <a:bodyPr/>
          <a:lstStyle/>
          <a:p>
            <a:r>
              <a:rPr lang="en-US" dirty="0" smtClean="0"/>
              <a:t>Click to Edit Title</a:t>
            </a:r>
            <a:endParaRPr lang="en-US" dirty="0"/>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005611806"/>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Two Column 2-color Non-bulleted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69171" y="1189176"/>
            <a:ext cx="5377147" cy="2486578"/>
          </a:xfrm>
        </p:spPr>
        <p:txBody>
          <a:bodyPr wrap="square">
            <a:spAutoFit/>
          </a:bodyPr>
          <a:lstStyle>
            <a:lvl1pPr marL="0" indent="0">
              <a:spcBef>
                <a:spcPts val="1200"/>
              </a:spcBef>
              <a:buClr>
                <a:schemeClr val="tx1"/>
              </a:buClr>
              <a:buFont typeface="Wingdings" pitchFamily="2" charset="2"/>
              <a:buNone/>
              <a:defRPr sz="3528">
                <a:solidFill>
                  <a:schemeClr val="tx1"/>
                </a:soli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542510" y="1189176"/>
            <a:ext cx="5377147" cy="2486578"/>
          </a:xfrm>
        </p:spPr>
        <p:txBody>
          <a:bodyPr wrap="square">
            <a:spAutoFit/>
          </a:bodyPr>
          <a:lstStyle>
            <a:lvl1pPr marL="0" indent="0">
              <a:spcBef>
                <a:spcPts val="1200"/>
              </a:spcBef>
              <a:buClr>
                <a:schemeClr val="tx1"/>
              </a:buClr>
              <a:buFont typeface="Wingdings" pitchFamily="2" charset="2"/>
              <a:buNone/>
              <a:defRPr sz="3528">
                <a:solidFill>
                  <a:schemeClr val="tx1"/>
                </a:solidFill>
              </a:defRPr>
            </a:lvl1pPr>
            <a:lvl2pPr marL="0" indent="0">
              <a:buNone/>
              <a:defRPr sz="1960"/>
            </a:lvl2pPr>
            <a:lvl3pPr marL="227163" indent="0">
              <a:buNone/>
              <a:tabLst/>
              <a:defRPr sz="1960"/>
            </a:lvl3pPr>
            <a:lvl4pPr marL="451214" indent="0">
              <a:buNone/>
              <a:defRPr/>
            </a:lvl4pPr>
            <a:lvl5pPr marL="672153"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1057398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Segue and Sub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45649" y="2638250"/>
            <a:ext cx="8525666" cy="985840"/>
          </a:xfrm>
        </p:spPr>
        <p:txBody>
          <a:bodyPr vert="horz" lIns="91440" tIns="45720" rIns="91440" bIns="45720" rtlCol="0" anchor="b" anchorCtr="0">
            <a:noAutofit/>
          </a:bodyPr>
          <a:lstStyle>
            <a:lvl1pPr>
              <a:defRPr lang="en-US" sz="4000" dirty="0">
                <a:solidFill>
                  <a:schemeClr val="accent1"/>
                </a:solidFill>
              </a:defRPr>
            </a:lvl1pPr>
          </a:lstStyle>
          <a:p>
            <a:pPr lvl="0"/>
            <a:r>
              <a:rPr lang="en-US" dirty="0" smtClean="0"/>
              <a:t>Segue Placeholder, 40pt</a:t>
            </a:r>
            <a:endParaRPr lang="en-US" dirty="0"/>
          </a:p>
        </p:txBody>
      </p:sp>
      <p:sp>
        <p:nvSpPr>
          <p:cNvPr id="4" name="Text Placeholder 6"/>
          <p:cNvSpPr>
            <a:spLocks noGrp="1"/>
          </p:cNvSpPr>
          <p:nvPr>
            <p:ph type="body" sz="quarter" idx="16" hasCustomPrompt="1"/>
          </p:nvPr>
        </p:nvSpPr>
        <p:spPr>
          <a:xfrm>
            <a:off x="3245649" y="3599710"/>
            <a:ext cx="8525666"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6" name="TextBox 5"/>
          <p:cNvSpPr txBox="1"/>
          <p:nvPr userDrawn="1"/>
        </p:nvSpPr>
        <p:spPr>
          <a:xfrm>
            <a:off x="3274022"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rgbClr val="FFFFFF"/>
                </a:solidFill>
                <a:latin typeface="Arial" pitchFamily="34" charset="0"/>
                <a:ea typeface="Arial"/>
                <a:cs typeface="Arial"/>
              </a:rPr>
              <a:t>© 2015 Citrix | Confidential</a:t>
            </a:r>
          </a:p>
        </p:txBody>
      </p:sp>
      <p:pic>
        <p:nvPicPr>
          <p:cNvPr id="7" name="Picture Placeholder 4" descr="CITRIX_05312014_architect_01528_1400x2100_300_RGB.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a:xfrm>
            <a:off x="0" y="0"/>
            <a:ext cx="2432050" cy="6858000"/>
          </a:xfrm>
          <a:prstGeom prst="rect">
            <a:avLst/>
          </a:prstGeom>
        </p:spPr>
      </p:pic>
    </p:spTree>
    <p:extLst>
      <p:ext uri="{BB962C8B-B14F-4D97-AF65-F5344CB8AC3E}">
        <p14:creationId xmlns:p14="http://schemas.microsoft.com/office/powerpoint/2010/main" val="824404942"/>
      </p:ext>
    </p:extLst>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36947" cy="985840"/>
          </a:xfrm>
        </p:spPr>
        <p:txBody>
          <a:bodyPr/>
          <a:lstStyle/>
          <a:p>
            <a:r>
              <a:rPr lang="en-US" dirty="0" smtClean="0"/>
              <a:t>Click to Edit Title</a:t>
            </a:r>
            <a:endParaRPr lang="en-US" dirty="0"/>
          </a:p>
        </p:txBody>
      </p:sp>
      <p:sp>
        <p:nvSpPr>
          <p:cNvPr id="7"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1087810123"/>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3622" y="78828"/>
            <a:ext cx="11311128" cy="985840"/>
          </a:xfrm>
        </p:spPr>
        <p:txBody>
          <a:bodyPr/>
          <a:lstStyle/>
          <a:p>
            <a:r>
              <a:rPr lang="en-US" dirty="0" smtClean="0"/>
              <a:t>Click to Edit Title</a:t>
            </a:r>
            <a:endParaRPr lang="en-US" dirty="0"/>
          </a:p>
        </p:txBody>
      </p:sp>
      <p:sp>
        <p:nvSpPr>
          <p:cNvPr id="3" name="Text Placeholder 6"/>
          <p:cNvSpPr>
            <a:spLocks noGrp="1"/>
          </p:cNvSpPr>
          <p:nvPr>
            <p:ph type="body" sz="quarter" idx="16" hasCustomPrompt="1"/>
          </p:nvPr>
        </p:nvSpPr>
        <p:spPr>
          <a:xfrm>
            <a:off x="443622" y="1033137"/>
            <a:ext cx="11311128"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50523228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7" name="Content Placeholder 2"/>
          <p:cNvSpPr>
            <a:spLocks noGrp="1"/>
          </p:cNvSpPr>
          <p:nvPr>
            <p:ph sz="quarter" idx="20" hasCustomPrompt="1"/>
          </p:nvPr>
        </p:nvSpPr>
        <p:spPr>
          <a:xfrm>
            <a:off x="448056" y="1600200"/>
            <a:ext cx="11309783" cy="4526280"/>
          </a:xfrm>
          <a:prstGeom prst="rect">
            <a:avLst/>
          </a:prstGeom>
        </p:spPr>
        <p:txBody>
          <a:bodyPr/>
          <a:lstStyle>
            <a:lvl2pPr marL="461963" indent="-231775">
              <a:buFont typeface="Lucida Grande"/>
              <a:buChar char="–"/>
              <a:defRPr sz="2000"/>
            </a:lvl2pPr>
            <a:lvl3pPr>
              <a:defRPr sz="1800"/>
            </a:lvl3pPr>
            <a:lvl4pPr marL="911225" indent="-231775">
              <a:buFont typeface="Lucida Grande"/>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204724264"/>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3" name="Text Placeholder 6"/>
          <p:cNvSpPr>
            <a:spLocks noGrp="1"/>
          </p:cNvSpPr>
          <p:nvPr>
            <p:ph type="body" sz="quarter" idx="16" hasCustomPrompt="1"/>
          </p:nvPr>
        </p:nvSpPr>
        <p:spPr>
          <a:xfrm>
            <a:off x="448056" y="1033137"/>
            <a:ext cx="11309783" cy="606477"/>
          </a:xfrm>
          <a:prstGeom prst="rect">
            <a:avLst/>
          </a:prstGeom>
        </p:spPr>
        <p:txBody>
          <a:bodyPr/>
          <a:lstStyle>
            <a:lvl1pPr marL="0" marR="0" indent="0" algn="l" defTabSz="1088291" rtl="0" eaLnBrk="1" fontAlgn="auto" latinLnBrk="0" hangingPunct="1">
              <a:lnSpc>
                <a:spcPct val="100000"/>
              </a:lnSpc>
              <a:spcBef>
                <a:spcPts val="1800"/>
              </a:spcBef>
              <a:spcAft>
                <a:spcPts val="0"/>
              </a:spcAft>
              <a:buClr>
                <a:schemeClr val="tx1">
                  <a:lumMod val="50000"/>
                </a:schemeClr>
              </a:buClr>
              <a:buSzTx/>
              <a:buFont typeface="Arial" pitchFamily="34" charset="0"/>
              <a:buNone/>
              <a:tabLst/>
              <a:defRPr lang="en-US" sz="2000" kern="1200" spc="0" baseline="0" dirty="0" smtClean="0">
                <a:solidFill>
                  <a:srgbClr val="7F7F7F"/>
                </a:solidFill>
                <a:latin typeface="+mn-lt"/>
                <a:ea typeface="+mn-ea"/>
                <a:cs typeface="+mn-cs"/>
              </a:defRPr>
            </a:lvl1pPr>
          </a:lstStyle>
          <a:p>
            <a:pPr marL="0" marR="0" lvl="0" indent="0" algn="l" defTabSz="914400" rtl="0" eaLnBrk="1" fontAlgn="auto" latinLnBrk="0" hangingPunct="1">
              <a:lnSpc>
                <a:spcPct val="100000"/>
              </a:lnSpc>
              <a:spcBef>
                <a:spcPct val="20000"/>
              </a:spcBef>
              <a:spcAft>
                <a:spcPts val="0"/>
              </a:spcAft>
              <a:buClr>
                <a:schemeClr val="tx2"/>
              </a:buClr>
              <a:buSzPct val="80000"/>
              <a:buFont typeface="Arial" panose="020B0604020202020204" pitchFamily="34" charset="0"/>
              <a:buNone/>
              <a:tabLst/>
              <a:defRPr/>
            </a:pPr>
            <a:r>
              <a:rPr lang="en-US" dirty="0" smtClean="0"/>
              <a:t>Subtitle Placeholder</a:t>
            </a:r>
          </a:p>
        </p:txBody>
      </p:sp>
      <p:sp>
        <p:nvSpPr>
          <p:cNvPr id="7" name="Content Placeholder 2"/>
          <p:cNvSpPr>
            <a:spLocks noGrp="1"/>
          </p:cNvSpPr>
          <p:nvPr>
            <p:ph sz="quarter" idx="20" hasCustomPrompt="1"/>
          </p:nvPr>
        </p:nvSpPr>
        <p:spPr>
          <a:xfrm>
            <a:off x="448059" y="1874574"/>
            <a:ext cx="11320082" cy="4251325"/>
          </a:xfrm>
          <a:prstGeom prst="rect">
            <a:avLst/>
          </a:prstGeom>
        </p:spPr>
        <p:txBody>
          <a:bodyPr/>
          <a:lstStyle>
            <a:lvl2pPr marL="461963" indent="-231775">
              <a:buFont typeface="Lucida Grande"/>
              <a:buChar char="–"/>
              <a:defRPr sz="2000"/>
            </a:lvl2pPr>
            <a:lvl3pPr>
              <a:defRPr sz="1800"/>
            </a:lvl3pPr>
            <a:lvl4pPr marL="911225" indent="-231775">
              <a:buFont typeface="Lucida Grande"/>
              <a:buChar char="–"/>
              <a:defRPr sz="1600"/>
            </a:lvl4pPr>
            <a:lvl5pPr>
              <a:defRPr sz="160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30901132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8056" y="78828"/>
            <a:ext cx="11309783" cy="985840"/>
          </a:xfrm>
        </p:spPr>
        <p:txBody>
          <a:bodyPr/>
          <a:lstStyle/>
          <a:p>
            <a:r>
              <a:rPr lang="en-US" dirty="0" smtClean="0"/>
              <a:t>Click to Edit Title</a:t>
            </a:r>
            <a:endParaRPr lang="en-US" dirty="0"/>
          </a:p>
        </p:txBody>
      </p:sp>
      <p:sp>
        <p:nvSpPr>
          <p:cNvPr id="9" name="Content Placeholder 2"/>
          <p:cNvSpPr>
            <a:spLocks noGrp="1"/>
          </p:cNvSpPr>
          <p:nvPr>
            <p:ph sz="quarter" idx="20" hasCustomPrompt="1"/>
          </p:nvPr>
        </p:nvSpPr>
        <p:spPr>
          <a:xfrm>
            <a:off x="448056" y="1600200"/>
            <a:ext cx="5533645" cy="45262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chemeClr val="bg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10" name="Content Placeholder 2"/>
          <p:cNvSpPr>
            <a:spLocks noGrp="1"/>
          </p:cNvSpPr>
          <p:nvPr>
            <p:ph sz="quarter" idx="21" hasCustomPrompt="1"/>
          </p:nvPr>
        </p:nvSpPr>
        <p:spPr>
          <a:xfrm>
            <a:off x="6226822" y="1600200"/>
            <a:ext cx="5532120" cy="4526280"/>
          </a:xfrm>
          <a:prstGeom prst="rect">
            <a:avLst/>
          </a:prstGeom>
        </p:spPr>
        <p:txBody>
          <a:bodyPr/>
          <a:lstStyle>
            <a:lvl1pPr marL="230188" indent="-230188">
              <a:defRPr/>
            </a:lvl1pPr>
            <a:lvl3pPr marL="461963" indent="-231775">
              <a:buFont typeface="Lucida Grande"/>
              <a:buChar char="–"/>
              <a:defRPr sz="2000"/>
            </a:lvl3pPr>
            <a:lvl5pPr marL="679450" indent="-217488">
              <a:defRPr sz="1800"/>
            </a:lvl5pPr>
            <a:lvl6pPr marL="911225" indent="-231775">
              <a:buFont typeface="Lucida Grande"/>
              <a:buChar char="–"/>
              <a:defRPr sz="1600"/>
            </a:lvl6pPr>
            <a:lvl7pPr marL="1141413" indent="-230188">
              <a:buFont typeface="Lucida Grande"/>
              <a:buChar char="–"/>
              <a:defRPr sz="1600">
                <a:solidFill>
                  <a:schemeClr val="bg1"/>
                </a:solidFill>
              </a:defRPr>
            </a:lvl7pPr>
          </a:lstStyle>
          <a:p>
            <a:pPr lvl="0"/>
            <a:r>
              <a:rPr lang="en-US" dirty="0" smtClean="0"/>
              <a:t>Click to edit text</a:t>
            </a:r>
          </a:p>
          <a:p>
            <a:pPr lvl="2"/>
            <a:r>
              <a:rPr lang="en-US" dirty="0" smtClean="0"/>
              <a:t>Second level</a:t>
            </a:r>
          </a:p>
          <a:p>
            <a:pPr lvl="4"/>
            <a:r>
              <a:rPr lang="en-US" dirty="0" smtClean="0"/>
              <a:t>Third level</a:t>
            </a:r>
          </a:p>
          <a:p>
            <a:pPr lvl="5"/>
            <a:r>
              <a:rPr lang="en-US" dirty="0" smtClean="0"/>
              <a:t>Fourth level</a:t>
            </a:r>
          </a:p>
          <a:p>
            <a:pPr lvl="6"/>
            <a:r>
              <a:rPr lang="en-US" dirty="0" smtClean="0"/>
              <a:t>Fifth level</a:t>
            </a:r>
          </a:p>
        </p:txBody>
      </p:sp>
      <p:sp>
        <p:nvSpPr>
          <p:cNvPr id="6"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spTree>
    <p:extLst>
      <p:ext uri="{BB962C8B-B14F-4D97-AF65-F5344CB8AC3E}">
        <p14:creationId xmlns:p14="http://schemas.microsoft.com/office/powerpoint/2010/main" val="7060474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2.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descr="Citrix_X_LightGray_RGB_mod_2b.jpg"/>
          <p:cNvPicPr>
            <a:picLocks noChangeAspect="1"/>
          </p:cNvPicPr>
          <p:nvPr/>
        </p:nvPicPr>
        <p:blipFill>
          <a:blip r:embed="rId35" cstate="print">
            <a:extLst>
              <a:ext uri="{28A0092B-C50C-407E-A947-70E740481C1C}">
                <a14:useLocalDpi xmlns:a14="http://schemas.microsoft.com/office/drawing/2010/main"/>
              </a:ext>
            </a:extLst>
          </a:blip>
          <a:stretch>
            <a:fillRect/>
          </a:stretch>
        </p:blipFill>
        <p:spPr>
          <a:xfrm>
            <a:off x="0" y="6518895"/>
            <a:ext cx="12188825" cy="339105"/>
          </a:xfrm>
          <a:prstGeom prst="rect">
            <a:avLst/>
          </a:prstGeom>
        </p:spPr>
      </p:pic>
      <p:sp>
        <p:nvSpPr>
          <p:cNvPr id="4" name="Title Placeholder 3"/>
          <p:cNvSpPr>
            <a:spLocks noGrp="1"/>
          </p:cNvSpPr>
          <p:nvPr>
            <p:ph type="title"/>
          </p:nvPr>
        </p:nvSpPr>
        <p:spPr>
          <a:xfrm>
            <a:off x="448831" y="78828"/>
            <a:ext cx="11309783" cy="985840"/>
          </a:xfrm>
          <a:prstGeom prst="rect">
            <a:avLst/>
          </a:prstGeom>
        </p:spPr>
        <p:txBody>
          <a:bodyPr vert="horz" wrap="square" lIns="91440" tIns="45720" rIns="91440" bIns="45720" rtlCol="0" anchor="b">
            <a:noAutofit/>
          </a:bodyPr>
          <a:lstStyle/>
          <a:p>
            <a:r>
              <a:rPr lang="en-US" dirty="0" smtClean="0"/>
              <a:t>Click to Edit Title</a:t>
            </a:r>
            <a:endParaRPr lang="en-US" dirty="0"/>
          </a:p>
        </p:txBody>
      </p:sp>
      <p:sp>
        <p:nvSpPr>
          <p:cNvPr id="2" name="Text Placeholder 1"/>
          <p:cNvSpPr>
            <a:spLocks noGrp="1"/>
          </p:cNvSpPr>
          <p:nvPr>
            <p:ph type="body" idx="1"/>
          </p:nvPr>
        </p:nvSpPr>
        <p:spPr>
          <a:xfrm>
            <a:off x="449184" y="1600200"/>
            <a:ext cx="11309430" cy="4525963"/>
          </a:xfrm>
          <a:prstGeom prst="rect">
            <a:avLst/>
          </a:prstGeom>
        </p:spPr>
        <p:txBody>
          <a:bodyPr vert="horz" lIns="91440" tIns="45720" rIns="91440" bIns="45720" rtlCol="0">
            <a:noAutofit/>
          </a:body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p:nvSpPr>
        <p:spPr>
          <a:xfrm>
            <a:off x="-792" y="6465907"/>
            <a:ext cx="661192" cy="415498"/>
          </a:xfrm>
          <a:prstGeom prst="rect">
            <a:avLst/>
          </a:prstGeom>
          <a:noFill/>
        </p:spPr>
        <p:txBody>
          <a:bodyPr wrap="square" rtlCol="0">
            <a:spAutoFit/>
          </a:bodyPr>
          <a:lstStyle/>
          <a:p>
            <a:endParaRPr lang="en-US" dirty="0" smtClean="0">
              <a:solidFill>
                <a:schemeClr val="tx1"/>
              </a:solidFill>
            </a:endParaRPr>
          </a:p>
        </p:txBody>
      </p:sp>
      <p:sp>
        <p:nvSpPr>
          <p:cNvPr id="10" name="Slide Number Placeholder 4"/>
          <p:cNvSpPr>
            <a:spLocks noGrp="1"/>
          </p:cNvSpPr>
          <p:nvPr>
            <p:ph type="sldNum" sz="quarter" idx="4"/>
          </p:nvPr>
        </p:nvSpPr>
        <p:spPr>
          <a:xfrm>
            <a:off x="158344" y="6586591"/>
            <a:ext cx="410501" cy="215444"/>
          </a:xfrm>
          <a:prstGeom prst="rect">
            <a:avLst/>
          </a:prstGeom>
          <a:noFill/>
        </p:spPr>
        <p:txBody>
          <a:bodyPr wrap="square" rtlCol="0">
            <a:spAutoFit/>
          </a:bodyPr>
          <a:lstStyle>
            <a:lvl1pPr>
              <a:defRPr lang="en-US" sz="800" smtClean="0">
                <a:solidFill>
                  <a:schemeClr val="bg2"/>
                </a:solidFill>
              </a:defRPr>
            </a:lvl1pPr>
          </a:lstStyle>
          <a:p>
            <a:fld id="{113BA7D1-EE9A-0241-B0CB-67F65CFD4A8F}" type="slidenum">
              <a:rPr lang="en-US" smtClean="0"/>
              <a:pPr/>
              <a:t>‹#›</a:t>
            </a:fld>
            <a:endParaRPr lang="en-US" dirty="0"/>
          </a:p>
        </p:txBody>
      </p:sp>
      <p:pic>
        <p:nvPicPr>
          <p:cNvPr id="14" name="Picture 13" descr="Citrix_Logo_Black.png"/>
          <p:cNvPicPr>
            <a:picLocks noChangeAspect="1"/>
          </p:cNvPicPr>
          <p:nvPr/>
        </p:nvPicPr>
        <p:blipFill>
          <a:blip r:embed="rId36" cstate="print">
            <a:extLst>
              <a:ext uri="{28A0092B-C50C-407E-A947-70E740481C1C}">
                <a14:useLocalDpi xmlns:a14="http://schemas.microsoft.com/office/drawing/2010/main"/>
              </a:ext>
            </a:extLst>
          </a:blip>
          <a:stretch>
            <a:fillRect/>
          </a:stretch>
        </p:blipFill>
        <p:spPr>
          <a:xfrm>
            <a:off x="11278233" y="6594397"/>
            <a:ext cx="513518" cy="192024"/>
          </a:xfrm>
          <a:prstGeom prst="rect">
            <a:avLst/>
          </a:prstGeom>
        </p:spPr>
      </p:pic>
      <p:sp>
        <p:nvSpPr>
          <p:cNvPr id="15" name="TextBox 14"/>
          <p:cNvSpPr txBox="1"/>
          <p:nvPr/>
        </p:nvSpPr>
        <p:spPr>
          <a:xfrm>
            <a:off x="460129" y="6586590"/>
            <a:ext cx="3573544" cy="215444"/>
          </a:xfrm>
          <a:prstGeom prst="rect">
            <a:avLst/>
          </a:prstGeom>
          <a:noFill/>
        </p:spPr>
        <p:txBody>
          <a:bodyPr wrap="square" rtlCol="0">
            <a:spAutoFit/>
          </a:bodyPr>
          <a:lstStyle/>
          <a:p>
            <a:pPr marL="0" marR="0" indent="0" algn="l" defTabSz="1088291" rtl="0" eaLnBrk="1" fontAlgn="auto" latinLnBrk="0" hangingPunct="1">
              <a:lnSpc>
                <a:spcPct val="100000"/>
              </a:lnSpc>
              <a:spcBef>
                <a:spcPts val="0"/>
              </a:spcBef>
              <a:spcAft>
                <a:spcPts val="0"/>
              </a:spcAft>
              <a:buClrTx/>
              <a:buSzTx/>
              <a:buFontTx/>
              <a:buNone/>
              <a:tabLst/>
              <a:defRPr/>
            </a:pPr>
            <a:r>
              <a:rPr lang="en-US" sz="800" dirty="0" smtClean="0">
                <a:solidFill>
                  <a:schemeClr val="bg2"/>
                </a:solidFill>
                <a:latin typeface="Arial" pitchFamily="34" charset="0"/>
                <a:ea typeface="Arial"/>
                <a:cs typeface="Arial"/>
              </a:rPr>
              <a:t>© 2015 Citrix </a:t>
            </a:r>
          </a:p>
        </p:txBody>
      </p:sp>
    </p:spTree>
    <p:extLst>
      <p:ext uri="{BB962C8B-B14F-4D97-AF65-F5344CB8AC3E}">
        <p14:creationId xmlns:p14="http://schemas.microsoft.com/office/powerpoint/2010/main" val="2395302124"/>
      </p:ext>
    </p:extLst>
  </p:cSld>
  <p:clrMap bg1="lt1" tx1="dk1" bg2="lt2" tx2="dk2" accent1="accent1" accent2="accent2" accent3="accent3" accent4="accent4" accent5="accent5" accent6="accent6" hlink="hlink" folHlink="folHlink"/>
  <p:sldLayoutIdLst>
    <p:sldLayoutId id="2147483752" r:id="rId1"/>
    <p:sldLayoutId id="2147483844" r:id="rId2"/>
    <p:sldLayoutId id="2147483754" r:id="rId3"/>
    <p:sldLayoutId id="2147483753" r:id="rId4"/>
    <p:sldLayoutId id="2147483745" r:id="rId5"/>
    <p:sldLayoutId id="2147483744" r:id="rId6"/>
    <p:sldLayoutId id="2147483751" r:id="rId7"/>
    <p:sldLayoutId id="2147483723" r:id="rId8"/>
    <p:sldLayoutId id="2147483785" r:id="rId9"/>
    <p:sldLayoutId id="2147483708" r:id="rId10"/>
    <p:sldLayoutId id="2147483813" r:id="rId11"/>
    <p:sldLayoutId id="2147483709" r:id="rId12"/>
    <p:sldLayoutId id="2147483732" r:id="rId13"/>
    <p:sldLayoutId id="2147483742" r:id="rId14"/>
    <p:sldLayoutId id="2147483735" r:id="rId15"/>
    <p:sldLayoutId id="2147483725" r:id="rId16"/>
    <p:sldLayoutId id="2147483786" r:id="rId17"/>
    <p:sldLayoutId id="2147483720" r:id="rId18"/>
    <p:sldLayoutId id="2147483719" r:id="rId19"/>
    <p:sldLayoutId id="2147483718" r:id="rId20"/>
    <p:sldLayoutId id="2147483784" r:id="rId21"/>
    <p:sldLayoutId id="2147483810" r:id="rId22"/>
    <p:sldLayoutId id="2147483811" r:id="rId23"/>
    <p:sldLayoutId id="2147483726" r:id="rId24"/>
    <p:sldLayoutId id="2147483743" r:id="rId25"/>
    <p:sldLayoutId id="2147483727" r:id="rId26"/>
    <p:sldLayoutId id="2147483728" r:id="rId27"/>
    <p:sldLayoutId id="2147483739" r:id="rId28"/>
    <p:sldLayoutId id="2147483740" r:id="rId29"/>
    <p:sldLayoutId id="2147483755" r:id="rId30"/>
    <p:sldLayoutId id="2147483863" r:id="rId31"/>
    <p:sldLayoutId id="2147483866" r:id="rId32"/>
    <p:sldLayoutId id="2147483867" r:id="rId33"/>
  </p:sldLayoutIdLst>
  <p:transition spd="med">
    <p:fade/>
  </p:transition>
  <p:timing>
    <p:tnLst>
      <p:par>
        <p:cTn id="1" dur="indefinite" restart="never" nodeType="tmRoot"/>
      </p:par>
    </p:tnLst>
  </p:timing>
  <p:hf sldNum="0" hdr="0" ftr="0" dt="0"/>
  <p:txStyles>
    <p:titleStyle>
      <a:lvl1pPr marL="0" indent="0" algn="l" defTabSz="1088291" rtl="0" eaLnBrk="1" latinLnBrk="0" hangingPunct="1">
        <a:lnSpc>
          <a:spcPts val="3200"/>
        </a:lnSpc>
        <a:spcBef>
          <a:spcPts val="1800"/>
        </a:spcBef>
        <a:spcAft>
          <a:spcPts val="0"/>
        </a:spcAft>
        <a:buClr>
          <a:schemeClr val="tx1">
            <a:lumMod val="50000"/>
          </a:schemeClr>
        </a:buClr>
        <a:buFont typeface="Arial" pitchFamily="34" charset="0"/>
        <a:buNone/>
        <a:tabLst/>
        <a:defRPr lang="en-US" sz="3200" kern="1200" baseline="0" dirty="0">
          <a:solidFill>
            <a:schemeClr val="bg2"/>
          </a:solidFill>
          <a:effectLst/>
          <a:latin typeface="+mn-lt"/>
          <a:ea typeface="+mn-ea"/>
          <a:cs typeface="+mn-cs"/>
        </a:defRPr>
      </a:lvl1pPr>
    </p:titleStyle>
    <p:bodyStyle>
      <a:lvl1pPr marL="227013" indent="-227013" algn="l" defTabSz="1088291" rtl="0" eaLnBrk="1" latinLnBrk="0" hangingPunct="1">
        <a:lnSpc>
          <a:spcPct val="100000"/>
        </a:lnSpc>
        <a:spcBef>
          <a:spcPts val="1800"/>
        </a:spcBef>
        <a:spcAft>
          <a:spcPts val="0"/>
        </a:spcAft>
        <a:buClrTx/>
        <a:buFont typeface="Arial"/>
        <a:buChar char="•"/>
        <a:tabLst/>
        <a:defRPr lang="en-US" sz="2400" kern="1200" baseline="0" dirty="0" smtClean="0">
          <a:solidFill>
            <a:schemeClr val="bg2"/>
          </a:solidFill>
          <a:latin typeface="+mn-lt"/>
          <a:ea typeface="+mn-ea"/>
          <a:cs typeface="+mn-cs"/>
        </a:defRPr>
      </a:lvl1pPr>
      <a:lvl2pPr marL="458788" indent="-228600" algn="l" defTabSz="1088291" rtl="0" eaLnBrk="1" latinLnBrk="0" hangingPunct="1">
        <a:lnSpc>
          <a:spcPct val="100000"/>
        </a:lnSpc>
        <a:spcBef>
          <a:spcPts val="300"/>
        </a:spcBef>
        <a:buClrTx/>
        <a:buSzPct val="100000"/>
        <a:buFont typeface="Lucida Grande"/>
        <a:buChar char="–"/>
        <a:tabLst/>
        <a:defRPr lang="en-US" sz="2000" kern="1200" baseline="0" dirty="0" smtClean="0">
          <a:solidFill>
            <a:schemeClr val="bg2"/>
          </a:solidFill>
          <a:latin typeface="+mn-lt"/>
          <a:ea typeface="+mn-ea"/>
          <a:cs typeface="+mn-cs"/>
        </a:defRPr>
      </a:lvl2pPr>
      <a:lvl3pPr marL="688975" indent="-230188" algn="l" defTabSz="1088291" rtl="0" eaLnBrk="1" latinLnBrk="0" hangingPunct="1">
        <a:lnSpc>
          <a:spcPct val="100000"/>
        </a:lnSpc>
        <a:spcBef>
          <a:spcPts val="300"/>
        </a:spcBef>
        <a:buClrTx/>
        <a:buFont typeface="Lucida Grande"/>
        <a:buChar char="–"/>
        <a:tabLst/>
        <a:defRPr lang="en-US" sz="1800" kern="1200" dirty="0" smtClean="0">
          <a:solidFill>
            <a:schemeClr val="bg2"/>
          </a:solidFill>
          <a:latin typeface="+mn-lt"/>
          <a:ea typeface="+mn-ea"/>
          <a:cs typeface="+mn-cs"/>
        </a:defRPr>
      </a:lvl3pPr>
      <a:lvl4pPr marL="919163" indent="-230188" algn="l" defTabSz="1088291" rtl="0" eaLnBrk="1" latinLnBrk="0" hangingPunct="1">
        <a:lnSpc>
          <a:spcPct val="100000"/>
        </a:lnSpc>
        <a:spcBef>
          <a:spcPts val="300"/>
        </a:spcBef>
        <a:buClrTx/>
        <a:buFont typeface="Lucida Grande"/>
        <a:buChar char="–"/>
        <a:tabLst/>
        <a:defRPr lang="en-US" sz="1600" kern="1200" baseline="0" dirty="0" smtClean="0">
          <a:solidFill>
            <a:schemeClr val="bg2"/>
          </a:solidFill>
          <a:latin typeface="+mn-lt"/>
          <a:ea typeface="+mn-ea"/>
          <a:cs typeface="+mn-cs"/>
        </a:defRPr>
      </a:lvl4pPr>
      <a:lvl5pPr marL="1147763" indent="-228600" algn="l" defTabSz="1088291" rtl="0" eaLnBrk="1" latinLnBrk="0" hangingPunct="1">
        <a:lnSpc>
          <a:spcPct val="100000"/>
        </a:lnSpc>
        <a:spcBef>
          <a:spcPts val="300"/>
        </a:spcBef>
        <a:buClrTx/>
        <a:buFont typeface="Lucida Grande"/>
        <a:buChar char="–"/>
        <a:tabLst/>
        <a:defRPr lang="en-US" sz="1600" kern="1200" baseline="0" dirty="0">
          <a:solidFill>
            <a:schemeClr val="bg2"/>
          </a:solidFill>
          <a:latin typeface="+mn-lt"/>
          <a:ea typeface="+mn-ea"/>
          <a:cs typeface="+mn-cs"/>
        </a:defRPr>
      </a:lvl5pPr>
      <a:lvl6pPr marL="911225" indent="-231775" algn="l" defTabSz="1088291" rtl="0" eaLnBrk="1" latinLnBrk="0" hangingPunct="1">
        <a:spcBef>
          <a:spcPct val="20000"/>
        </a:spcBef>
        <a:buClr>
          <a:schemeClr val="bg1"/>
        </a:buClr>
        <a:buFont typeface="Arial"/>
        <a:buChar char="•"/>
        <a:defRPr sz="1400" kern="1200" baseline="0">
          <a:solidFill>
            <a:schemeClr val="bg1"/>
          </a:solidFill>
          <a:latin typeface="+mn-lt"/>
          <a:ea typeface="+mn-ea"/>
          <a:cs typeface="+mn-cs"/>
        </a:defRPr>
      </a:lvl6pPr>
      <a:lvl7pPr marL="1141413" indent="-230188" algn="l" defTabSz="1088291" rtl="0" eaLnBrk="1" latinLnBrk="0" hangingPunct="1">
        <a:spcBef>
          <a:spcPct val="20000"/>
        </a:spcBef>
        <a:buClr>
          <a:schemeClr val="bg1"/>
        </a:buClr>
        <a:buFont typeface="Arial"/>
        <a:buChar char="•"/>
        <a:defRPr sz="1200" kern="1200" baseline="0">
          <a:solidFill>
            <a:srgbClr val="000000"/>
          </a:solidFill>
          <a:latin typeface="+mn-lt"/>
          <a:ea typeface="+mn-ea"/>
          <a:cs typeface="+mn-cs"/>
        </a:defRPr>
      </a:lvl7pPr>
      <a:lvl8pPr marL="4081089"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5235" indent="-272073" algn="l" defTabSz="1088291"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en-US"/>
      </a:defPPr>
      <a:lvl1pPr marL="0" algn="l" defTabSz="1088291" rtl="0" eaLnBrk="1" latinLnBrk="0" hangingPunct="1">
        <a:defRPr sz="2100" kern="1200">
          <a:solidFill>
            <a:schemeClr val="tx1"/>
          </a:solidFill>
          <a:latin typeface="+mn-lt"/>
          <a:ea typeface="+mn-ea"/>
          <a:cs typeface="+mn-cs"/>
        </a:defRPr>
      </a:lvl1pPr>
      <a:lvl2pPr marL="544145" algn="l" defTabSz="1088291" rtl="0" eaLnBrk="1" latinLnBrk="0" hangingPunct="1">
        <a:defRPr sz="2100" kern="1200">
          <a:solidFill>
            <a:schemeClr val="tx1"/>
          </a:solidFill>
          <a:latin typeface="+mn-lt"/>
          <a:ea typeface="+mn-ea"/>
          <a:cs typeface="+mn-cs"/>
        </a:defRPr>
      </a:lvl2pPr>
      <a:lvl3pPr marL="1088291" algn="l" defTabSz="1088291" rtl="0" eaLnBrk="1" latinLnBrk="0" hangingPunct="1">
        <a:defRPr sz="2100" kern="1200">
          <a:solidFill>
            <a:schemeClr val="tx1"/>
          </a:solidFill>
          <a:latin typeface="+mn-lt"/>
          <a:ea typeface="+mn-ea"/>
          <a:cs typeface="+mn-cs"/>
        </a:defRPr>
      </a:lvl3pPr>
      <a:lvl4pPr marL="1632436" algn="l" defTabSz="1088291" rtl="0" eaLnBrk="1" latinLnBrk="0" hangingPunct="1">
        <a:defRPr sz="2100" kern="1200">
          <a:solidFill>
            <a:schemeClr val="tx1"/>
          </a:solidFill>
          <a:latin typeface="+mn-lt"/>
          <a:ea typeface="+mn-ea"/>
          <a:cs typeface="+mn-cs"/>
        </a:defRPr>
      </a:lvl4pPr>
      <a:lvl5pPr marL="2176581" algn="l" defTabSz="1088291" rtl="0" eaLnBrk="1" latinLnBrk="0" hangingPunct="1">
        <a:defRPr sz="2100" kern="1200">
          <a:solidFill>
            <a:schemeClr val="tx1"/>
          </a:solidFill>
          <a:latin typeface="+mn-lt"/>
          <a:ea typeface="+mn-ea"/>
          <a:cs typeface="+mn-cs"/>
        </a:defRPr>
      </a:lvl5pPr>
      <a:lvl6pPr marL="2720726" algn="l" defTabSz="1088291" rtl="0" eaLnBrk="1" latinLnBrk="0" hangingPunct="1">
        <a:defRPr sz="2100" kern="1200">
          <a:solidFill>
            <a:schemeClr val="tx1"/>
          </a:solidFill>
          <a:latin typeface="+mn-lt"/>
          <a:ea typeface="+mn-ea"/>
          <a:cs typeface="+mn-cs"/>
        </a:defRPr>
      </a:lvl6pPr>
      <a:lvl7pPr marL="3264872" algn="l" defTabSz="1088291" rtl="0" eaLnBrk="1" latinLnBrk="0" hangingPunct="1">
        <a:defRPr sz="2100" kern="1200">
          <a:solidFill>
            <a:schemeClr val="tx1"/>
          </a:solidFill>
          <a:latin typeface="+mn-lt"/>
          <a:ea typeface="+mn-ea"/>
          <a:cs typeface="+mn-cs"/>
        </a:defRPr>
      </a:lvl7pPr>
      <a:lvl8pPr marL="3809017" algn="l" defTabSz="1088291" rtl="0" eaLnBrk="1" latinLnBrk="0" hangingPunct="1">
        <a:defRPr sz="2100" kern="1200">
          <a:solidFill>
            <a:schemeClr val="tx1"/>
          </a:solidFill>
          <a:latin typeface="+mn-lt"/>
          <a:ea typeface="+mn-ea"/>
          <a:cs typeface="+mn-cs"/>
        </a:defRPr>
      </a:lvl8pPr>
      <a:lvl9pPr marL="4353162" algn="l" defTabSz="1088291"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2425"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838200" y="1825625"/>
            <a:ext cx="10512425"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838200" y="6356350"/>
            <a:ext cx="274161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84B18-0479-441E-8B31-B39E8BA8473C}" type="datetimeFigureOut">
              <a:rPr lang="en-GB" smtClean="0"/>
              <a:t>14/05/2015</a:t>
            </a:fld>
            <a:endParaRPr lang="en-GB"/>
          </a:p>
        </p:txBody>
      </p:sp>
      <p:sp>
        <p:nvSpPr>
          <p:cNvPr id="5" name="Footer Placeholder 4"/>
          <p:cNvSpPr>
            <a:spLocks noGrp="1"/>
          </p:cNvSpPr>
          <p:nvPr>
            <p:ph type="ftr" sz="quarter" idx="3"/>
          </p:nvPr>
        </p:nvSpPr>
        <p:spPr>
          <a:xfrm>
            <a:off x="4037013"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09013" y="6356350"/>
            <a:ext cx="2741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263F5-E04B-4439-B6FD-75A13C2BAEDD}" type="slidenum">
              <a:rPr lang="en-GB" smtClean="0"/>
              <a:t>‹#›</a:t>
            </a:fld>
            <a:endParaRPr lang="en-GB"/>
          </a:p>
        </p:txBody>
      </p:sp>
    </p:spTree>
    <p:extLst>
      <p:ext uri="{BB962C8B-B14F-4D97-AF65-F5344CB8AC3E}">
        <p14:creationId xmlns:p14="http://schemas.microsoft.com/office/powerpoint/2010/main" val="2892463316"/>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1" r:id="rId15"/>
    <p:sldLayoutId id="214748386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6.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2.jpe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8" Type="http://schemas.openxmlformats.org/officeDocument/2006/relationships/image" Target="../media/image41.gi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3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emf"/><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32.xml"/><Relationship Id="rId6" Type="http://schemas.openxmlformats.org/officeDocument/2006/relationships/image" Target="../media/image15.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9.emf"/><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1.png"/><Relationship Id="rId2" Type="http://schemas.openxmlformats.org/officeDocument/2006/relationships/image" Target="../media/image20.jpg"/><Relationship Id="rId1" Type="http://schemas.openxmlformats.org/officeDocument/2006/relationships/slideLayout" Target="../slideLayouts/slideLayout32.xml"/><Relationship Id="rId6" Type="http://schemas.openxmlformats.org/officeDocument/2006/relationships/image" Target="../media/image24.jpeg"/><Relationship Id="rId5" Type="http://schemas.openxmlformats.org/officeDocument/2006/relationships/image" Target="../media/image23.pn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5.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50.png"/><Relationship Id="rId5" Type="http://schemas.openxmlformats.org/officeDocument/2006/relationships/image" Target="../media/image47.png"/><Relationship Id="rId4" Type="http://schemas.openxmlformats.org/officeDocument/2006/relationships/image" Target="../media/image46.png"/></Relationships>
</file>

<file path=ppt/slides/_rels/slide4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63.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64.emf"/></Relationships>
</file>

<file path=ppt/slides/_rels/slide6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hyperlink" Target="http://www.citrixsynergy.com/" TargetMode="External"/><Relationship Id="rId2" Type="http://schemas.openxmlformats.org/officeDocument/2006/relationships/hyperlink" Target="http://blogs.citrix.com/author/peterb/" TargetMode="Externa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Placeholder 6"/>
          <p:cNvSpPr>
            <a:spLocks noGrp="1"/>
          </p:cNvSpPr>
          <p:nvPr>
            <p:ph type="body" sz="quarter" idx="15"/>
          </p:nvPr>
        </p:nvSpPr>
        <p:spPr>
          <a:xfrm>
            <a:off x="423168" y="2696985"/>
            <a:ext cx="7491615" cy="1200329"/>
          </a:xfrm>
        </p:spPr>
        <p:txBody>
          <a:bodyPr/>
          <a:lstStyle/>
          <a:p>
            <a:r>
              <a:rPr lang="en-GB" dirty="0" smtClean="0"/>
              <a:t>SYN406, Architecting </a:t>
            </a:r>
            <a:r>
              <a:rPr lang="en-GB" dirty="0"/>
              <a:t>Citrix for Google Compute Cloud</a:t>
            </a:r>
            <a:endParaRPr lang="en-US" dirty="0"/>
          </a:p>
        </p:txBody>
      </p:sp>
      <p:sp>
        <p:nvSpPr>
          <p:cNvPr id="19458" name="Text Placeholder 9"/>
          <p:cNvSpPr>
            <a:spLocks noGrp="1"/>
          </p:cNvSpPr>
          <p:nvPr>
            <p:ph type="body" sz="quarter" idx="13"/>
          </p:nvPr>
        </p:nvSpPr>
        <p:spPr>
          <a:xfrm>
            <a:off x="444162" y="3886990"/>
            <a:ext cx="7470622" cy="310341"/>
          </a:xfrm>
        </p:spPr>
        <p:txBody>
          <a:bodyPr/>
          <a:lstStyle/>
          <a:p>
            <a:r>
              <a:rPr lang="en-US" dirty="0" smtClean="0"/>
              <a:t>May 2015</a:t>
            </a:r>
            <a:endParaRPr lang="en-US" dirty="0"/>
          </a:p>
        </p:txBody>
      </p:sp>
      <p:sp>
        <p:nvSpPr>
          <p:cNvPr id="19459" name="Text Placeholder 4"/>
          <p:cNvSpPr>
            <a:spLocks noGrp="1"/>
          </p:cNvSpPr>
          <p:nvPr>
            <p:ph type="body" sz="quarter" idx="18"/>
          </p:nvPr>
        </p:nvSpPr>
        <p:spPr/>
        <p:txBody>
          <a:bodyPr/>
          <a:lstStyle/>
          <a:p>
            <a:r>
              <a:rPr lang="en-US" dirty="0" smtClean="0"/>
              <a:t>Peter Bats</a:t>
            </a:r>
            <a:endParaRPr lang="en-US" dirty="0"/>
          </a:p>
        </p:txBody>
      </p:sp>
      <p:sp>
        <p:nvSpPr>
          <p:cNvPr id="19460" name="Text Placeholder 5"/>
          <p:cNvSpPr>
            <a:spLocks noGrp="1"/>
          </p:cNvSpPr>
          <p:nvPr>
            <p:ph type="body" sz="quarter" idx="19"/>
          </p:nvPr>
        </p:nvSpPr>
        <p:spPr/>
        <p:txBody>
          <a:bodyPr/>
          <a:lstStyle/>
          <a:p>
            <a:r>
              <a:rPr lang="en-US" dirty="0" smtClean="0"/>
              <a:t>Sr. Solutions Architect</a:t>
            </a:r>
            <a:endParaRPr lang="en-US" dirty="0"/>
          </a:p>
        </p:txBody>
      </p:sp>
    </p:spTree>
    <p:extLst>
      <p:ext uri="{BB962C8B-B14F-4D97-AF65-F5344CB8AC3E}">
        <p14:creationId xmlns:p14="http://schemas.microsoft.com/office/powerpoint/2010/main" val="272224081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What is Google Cloud Platform</a:t>
            </a:r>
            <a:endParaRPr lang="en-GB" dirty="0"/>
          </a:p>
        </p:txBody>
      </p:sp>
      <p:sp>
        <p:nvSpPr>
          <p:cNvPr id="5" name="Content Placeholder 4"/>
          <p:cNvSpPr>
            <a:spLocks noGrp="1"/>
          </p:cNvSpPr>
          <p:nvPr>
            <p:ph idx="1"/>
          </p:nvPr>
        </p:nvSpPr>
        <p:spPr>
          <a:xfrm>
            <a:off x="838200" y="1825625"/>
            <a:ext cx="6752771" cy="4351338"/>
          </a:xfrm>
        </p:spPr>
        <p:txBody>
          <a:bodyPr/>
          <a:lstStyle/>
          <a:p>
            <a:r>
              <a:rPr lang="en-GB" dirty="0" smtClean="0"/>
              <a:t>The best way how Google share their</a:t>
            </a:r>
          </a:p>
          <a:p>
            <a:pPr lvl="1"/>
            <a:r>
              <a:rPr lang="en-GB" dirty="0" smtClean="0"/>
              <a:t>Cloud Infrastructure</a:t>
            </a:r>
          </a:p>
          <a:p>
            <a:pPr lvl="1"/>
            <a:r>
              <a:rPr lang="en-GB" dirty="0" smtClean="0"/>
              <a:t>Cloud Knowledge</a:t>
            </a:r>
          </a:p>
          <a:p>
            <a:pPr lvl="1"/>
            <a:r>
              <a:rPr lang="en-GB" dirty="0" smtClean="0"/>
              <a:t>Cloud Engineers</a:t>
            </a:r>
          </a:p>
          <a:p>
            <a:pPr lvl="1"/>
            <a:endParaRPr lang="en-GB" dirty="0" smtClean="0"/>
          </a:p>
          <a:p>
            <a:r>
              <a:rPr lang="en-GB" dirty="0" smtClean="0"/>
              <a:t>Your own data </a:t>
            </a:r>
            <a:r>
              <a:rPr lang="en-GB" dirty="0" err="1" smtClean="0"/>
              <a:t>center</a:t>
            </a:r>
            <a:r>
              <a:rPr lang="en-GB" dirty="0" smtClean="0"/>
              <a:t>, with minimum cost as possible as it could be</a:t>
            </a:r>
          </a:p>
        </p:txBody>
      </p:sp>
      <p:pic>
        <p:nvPicPr>
          <p:cNvPr id="6" name="Picture 4" descr="http://1.bp.blogspot.com/-XMabfJSjMPE/Up0palDvWQI/AAAAAAAAAUY/vjRrf6a-eUs/s1600/GOOG-50_CloudPlatform_Blogg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8938" y="2048952"/>
            <a:ext cx="2743412" cy="2435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1541401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28784" y="488887"/>
            <a:ext cx="5960041" cy="5323438"/>
          </a:xfrm>
        </p:spPr>
        <p:txBody>
          <a:bodyPr>
            <a:normAutofit lnSpcReduction="10000"/>
          </a:bodyPr>
          <a:lstStyle/>
          <a:p>
            <a:pPr marL="0" indent="0">
              <a:buNone/>
            </a:pPr>
            <a:r>
              <a:rPr lang="en-GB" dirty="0" smtClean="0"/>
              <a:t>You will be using Google’s Infrastructure</a:t>
            </a:r>
          </a:p>
          <a:p>
            <a:pPr marL="457200" lvl="1" indent="0">
              <a:buNone/>
            </a:pPr>
            <a:r>
              <a:rPr lang="en-GB" dirty="0" smtClean="0"/>
              <a:t>Virtual Machines</a:t>
            </a:r>
          </a:p>
          <a:p>
            <a:pPr marL="457200" lvl="1" indent="0">
              <a:buNone/>
            </a:pPr>
            <a:r>
              <a:rPr lang="en-GB" dirty="0" smtClean="0"/>
              <a:t>Networking</a:t>
            </a:r>
          </a:p>
          <a:p>
            <a:pPr marL="457200" lvl="1" indent="0">
              <a:buNone/>
            </a:pPr>
            <a:r>
              <a:rPr lang="en-GB" dirty="0" smtClean="0"/>
              <a:t>Storage</a:t>
            </a:r>
          </a:p>
          <a:p>
            <a:endParaRPr lang="en-GB" dirty="0" smtClean="0"/>
          </a:p>
          <a:p>
            <a:pPr marL="0" indent="0">
              <a:buNone/>
            </a:pPr>
            <a:r>
              <a:rPr lang="en-GB" dirty="0" smtClean="0"/>
              <a:t>And be placed in a safe place</a:t>
            </a:r>
          </a:p>
          <a:p>
            <a:pPr marL="457200" lvl="1" indent="0">
              <a:buNone/>
            </a:pPr>
            <a:r>
              <a:rPr lang="en-GB" dirty="0" smtClean="0"/>
              <a:t>Google’s Data </a:t>
            </a:r>
            <a:r>
              <a:rPr lang="en-GB" dirty="0" err="1" smtClean="0"/>
              <a:t>Center</a:t>
            </a:r>
            <a:endParaRPr lang="en-GB" dirty="0"/>
          </a:p>
          <a:p>
            <a:endParaRPr lang="en-GB" dirty="0" smtClean="0"/>
          </a:p>
          <a:p>
            <a:pPr marL="0" indent="0">
              <a:buNone/>
            </a:pPr>
            <a:r>
              <a:rPr lang="en-GB" dirty="0" smtClean="0"/>
              <a:t>And </a:t>
            </a:r>
            <a:r>
              <a:rPr lang="en-GB" dirty="0"/>
              <a:t>Google will do those for </a:t>
            </a:r>
            <a:r>
              <a:rPr lang="en-GB" dirty="0" smtClean="0"/>
              <a:t>you</a:t>
            </a:r>
          </a:p>
          <a:p>
            <a:pPr marL="457200" lvl="1" indent="0">
              <a:buNone/>
            </a:pPr>
            <a:r>
              <a:rPr lang="en-GB" dirty="0" smtClean="0"/>
              <a:t>Scaling</a:t>
            </a:r>
          </a:p>
          <a:p>
            <a:pPr marL="457200" lvl="1" indent="0">
              <a:buNone/>
            </a:pPr>
            <a:r>
              <a:rPr lang="en-GB" dirty="0" smtClean="0"/>
              <a:t>Migrating</a:t>
            </a:r>
          </a:p>
          <a:p>
            <a:pPr marL="457200" lvl="1" indent="0">
              <a:buNone/>
            </a:pPr>
            <a:r>
              <a:rPr lang="en-GB" dirty="0" smtClean="0"/>
              <a:t>Maintenance</a:t>
            </a:r>
          </a:p>
          <a:p>
            <a:pPr marL="457200" lvl="1" indent="0">
              <a:buNone/>
            </a:pPr>
            <a:r>
              <a:rPr lang="en-GB" dirty="0" smtClean="0"/>
              <a:t>Take over anything you don’t </a:t>
            </a:r>
            <a:r>
              <a:rPr lang="en-GB" dirty="0" err="1" smtClean="0"/>
              <a:t>wanna</a:t>
            </a:r>
            <a:r>
              <a:rPr lang="en-GB" dirty="0" smtClean="0"/>
              <a:t> do</a:t>
            </a:r>
          </a:p>
        </p:txBody>
      </p:sp>
      <p:pic>
        <p:nvPicPr>
          <p:cNvPr id="4" name="Picture 3"/>
          <p:cNvPicPr>
            <a:picLocks noChangeAspect="1"/>
          </p:cNvPicPr>
          <p:nvPr/>
        </p:nvPicPr>
        <p:blipFill>
          <a:blip r:embed="rId2"/>
          <a:stretch>
            <a:fillRect/>
          </a:stretch>
        </p:blipFill>
        <p:spPr>
          <a:xfrm>
            <a:off x="0" y="1"/>
            <a:ext cx="5694630" cy="6901166"/>
          </a:xfrm>
          <a:prstGeom prst="rect">
            <a:avLst/>
          </a:prstGeom>
        </p:spPr>
      </p:pic>
    </p:spTree>
    <p:extLst>
      <p:ext uri="{BB962C8B-B14F-4D97-AF65-F5344CB8AC3E}">
        <p14:creationId xmlns:p14="http://schemas.microsoft.com/office/powerpoint/2010/main" val="1131513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29591" y="535021"/>
            <a:ext cx="6177064" cy="5641942"/>
          </a:xfrm>
        </p:spPr>
        <p:txBody>
          <a:bodyPr>
            <a:normAutofit/>
          </a:bodyPr>
          <a:lstStyle/>
          <a:p>
            <a:pPr marL="0" indent="0">
              <a:buNone/>
            </a:pPr>
            <a:r>
              <a:rPr lang="en-GB" dirty="0"/>
              <a:t>Manage all API services on </a:t>
            </a:r>
            <a:r>
              <a:rPr lang="en-GB" dirty="0" smtClean="0"/>
              <a:t>Google Cloud</a:t>
            </a:r>
            <a:endParaRPr lang="en-GB" dirty="0"/>
          </a:p>
          <a:p>
            <a:pPr marL="0" indent="0">
              <a:buNone/>
            </a:pPr>
            <a:r>
              <a:rPr lang="en-GB" sz="1800" dirty="0" smtClean="0"/>
              <a:t>(</a:t>
            </a:r>
            <a:r>
              <a:rPr lang="en-GB" sz="1800" dirty="0"/>
              <a:t>e.g. Translation API, Prediction API, Maps API...)</a:t>
            </a:r>
          </a:p>
          <a:p>
            <a:pPr marL="0" indent="0">
              <a:buNone/>
            </a:pPr>
            <a:endParaRPr lang="en-GB" dirty="0" smtClean="0"/>
          </a:p>
          <a:p>
            <a:pPr marL="0" indent="0">
              <a:buNone/>
            </a:pPr>
            <a:r>
              <a:rPr lang="en-GB" dirty="0"/>
              <a:t>Compose equivalent commands for:</a:t>
            </a:r>
          </a:p>
          <a:p>
            <a:pPr marL="0" indent="0">
              <a:buNone/>
            </a:pPr>
            <a:r>
              <a:rPr lang="en-GB" sz="1800" dirty="0"/>
              <a:t>Command-line tools (Google Cloud SDK)</a:t>
            </a:r>
          </a:p>
          <a:p>
            <a:pPr marL="0" indent="0">
              <a:buNone/>
            </a:pPr>
            <a:r>
              <a:rPr lang="en-GB" sz="1800" dirty="0"/>
              <a:t>RESTful API</a:t>
            </a:r>
          </a:p>
          <a:p>
            <a:pPr marL="0" indent="0">
              <a:buNone/>
            </a:pPr>
            <a:endParaRPr lang="en-GB" dirty="0" smtClean="0"/>
          </a:p>
          <a:p>
            <a:pPr marL="0" indent="0">
              <a:buNone/>
            </a:pPr>
            <a:r>
              <a:rPr lang="en-GB" dirty="0"/>
              <a:t>Dashboard for monitoring all</a:t>
            </a:r>
          </a:p>
          <a:p>
            <a:pPr marL="0" indent="0">
              <a:buNone/>
            </a:pPr>
            <a:r>
              <a:rPr lang="en-GB" dirty="0"/>
              <a:t>resources on Google Cloud Platform</a:t>
            </a:r>
          </a:p>
        </p:txBody>
      </p:sp>
      <p:pic>
        <p:nvPicPr>
          <p:cNvPr id="4" name="Picture 3"/>
          <p:cNvPicPr>
            <a:picLocks noChangeAspect="1"/>
          </p:cNvPicPr>
          <p:nvPr/>
        </p:nvPicPr>
        <p:blipFill>
          <a:blip r:embed="rId2"/>
          <a:stretch>
            <a:fillRect/>
          </a:stretch>
        </p:blipFill>
        <p:spPr>
          <a:xfrm>
            <a:off x="0" y="0"/>
            <a:ext cx="5627469" cy="6858000"/>
          </a:xfrm>
          <a:prstGeom prst="rect">
            <a:avLst/>
          </a:prstGeom>
        </p:spPr>
      </p:pic>
    </p:spTree>
    <p:extLst>
      <p:ext uri="{BB962C8B-B14F-4D97-AF65-F5344CB8AC3E}">
        <p14:creationId xmlns:p14="http://schemas.microsoft.com/office/powerpoint/2010/main" val="159768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39319" y="525294"/>
            <a:ext cx="5611306" cy="5651669"/>
          </a:xfrm>
        </p:spPr>
        <p:txBody>
          <a:bodyPr/>
          <a:lstStyle/>
          <a:p>
            <a:pPr marL="0" indent="0">
              <a:buNone/>
            </a:pPr>
            <a:r>
              <a:rPr lang="en-GB" dirty="0"/>
              <a:t>Install/uninstall/upgrade all</a:t>
            </a:r>
          </a:p>
          <a:p>
            <a:pPr marL="0" indent="0">
              <a:buNone/>
            </a:pPr>
            <a:r>
              <a:rPr lang="en-GB" dirty="0"/>
              <a:t>command-line tools related to</a:t>
            </a:r>
          </a:p>
          <a:p>
            <a:pPr marL="0" indent="0">
              <a:buNone/>
            </a:pPr>
            <a:r>
              <a:rPr lang="en-GB" dirty="0"/>
              <a:t>Google Cloud Platform</a:t>
            </a:r>
          </a:p>
          <a:p>
            <a:pPr marL="0" indent="0">
              <a:buNone/>
            </a:pPr>
            <a:endParaRPr lang="en-GB" dirty="0" smtClean="0"/>
          </a:p>
          <a:p>
            <a:pPr marL="0" indent="0">
              <a:buNone/>
            </a:pPr>
            <a:r>
              <a:rPr lang="en-GB" dirty="0" smtClean="0"/>
              <a:t>Notification </a:t>
            </a:r>
            <a:r>
              <a:rPr lang="en-GB" dirty="0"/>
              <a:t>for new release of any</a:t>
            </a:r>
          </a:p>
          <a:p>
            <a:pPr marL="0" indent="0">
              <a:buNone/>
            </a:pPr>
            <a:r>
              <a:rPr lang="en-GB" dirty="0"/>
              <a:t>Cloud SDK component</a:t>
            </a:r>
          </a:p>
          <a:p>
            <a:pPr marL="0" indent="0">
              <a:buNone/>
            </a:pPr>
            <a:endParaRPr lang="en-GB" dirty="0" smtClean="0"/>
          </a:p>
          <a:p>
            <a:pPr marL="0" indent="0">
              <a:buNone/>
            </a:pPr>
            <a:r>
              <a:rPr lang="en-GB" dirty="0" err="1" smtClean="0"/>
              <a:t>Automatization</a:t>
            </a:r>
            <a:endParaRPr lang="en-GB" dirty="0"/>
          </a:p>
        </p:txBody>
      </p:sp>
      <p:pic>
        <p:nvPicPr>
          <p:cNvPr id="4" name="Picture 3"/>
          <p:cNvPicPr>
            <a:picLocks noChangeAspect="1"/>
          </p:cNvPicPr>
          <p:nvPr/>
        </p:nvPicPr>
        <p:blipFill>
          <a:blip r:embed="rId2"/>
          <a:stretch>
            <a:fillRect/>
          </a:stretch>
        </p:blipFill>
        <p:spPr>
          <a:xfrm>
            <a:off x="-1" y="-1"/>
            <a:ext cx="5603133" cy="6855409"/>
          </a:xfrm>
          <a:prstGeom prst="rect">
            <a:avLst/>
          </a:prstGeom>
        </p:spPr>
      </p:pic>
    </p:spTree>
    <p:extLst>
      <p:ext uri="{BB962C8B-B14F-4D97-AF65-F5344CB8AC3E}">
        <p14:creationId xmlns:p14="http://schemas.microsoft.com/office/powerpoint/2010/main" val="21227558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Storage</a:t>
            </a:r>
            <a:endParaRPr lang="en-GB" dirty="0"/>
          </a:p>
        </p:txBody>
      </p:sp>
      <p:sp>
        <p:nvSpPr>
          <p:cNvPr id="5" name="Text Placeholder 4"/>
          <p:cNvSpPr>
            <a:spLocks noGrp="1"/>
          </p:cNvSpPr>
          <p:nvPr>
            <p:ph type="body" idx="1"/>
          </p:nvPr>
        </p:nvSpPr>
        <p:spPr/>
        <p:txBody>
          <a:bodyPr/>
          <a:lstStyle/>
          <a:p>
            <a:r>
              <a:rPr lang="en-GB" dirty="0" smtClean="0"/>
              <a:t>Storage Services in Google Cloud Platform</a:t>
            </a:r>
            <a:endParaRPr lang="en-GB" dirty="0"/>
          </a:p>
        </p:txBody>
      </p:sp>
      <p:pic>
        <p:nvPicPr>
          <p:cNvPr id="5122" name="Picture 2" descr="gc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225" y="4243083"/>
            <a:ext cx="1075244" cy="1075244"/>
          </a:xfrm>
          <a:prstGeom prst="rect">
            <a:avLst/>
          </a:prstGeom>
          <a:noFill/>
          <a:extLst>
            <a:ext uri="{909E8E84-426E-40dd-AFC4-6F175D3DCCD1}">
              <a14:hiddenFill xmlns:a14="http://schemas.microsoft.com/office/drawing/2010/main" xmlns="">
                <a:solidFill>
                  <a:srgbClr val="FFFFFF"/>
                </a:solidFill>
              </a14:hiddenFill>
            </a:ext>
          </a:extLst>
        </p:spPr>
      </p:pic>
      <p:pic>
        <p:nvPicPr>
          <p:cNvPr id="5124" name="Picture 4" descr="https://cloud.google.com/cloud/images/cloud-sql-icon-54x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0225" y="2247089"/>
            <a:ext cx="1039645" cy="924129"/>
          </a:xfrm>
          <a:prstGeom prst="rect">
            <a:avLst/>
          </a:prstGeom>
          <a:noFill/>
          <a:extLst>
            <a:ext uri="{909E8E84-426E-40dd-AFC4-6F175D3DCCD1}">
              <a14:hiddenFill xmlns:a14="http://schemas.microsoft.com/office/drawing/2010/main" xmlns="">
                <a:solidFill>
                  <a:srgbClr val="FFFFFF"/>
                </a:solidFill>
              </a14:hiddenFill>
            </a:ext>
          </a:extLst>
        </p:spPr>
      </p:pic>
      <p:pic>
        <p:nvPicPr>
          <p:cNvPr id="5126" name="Picture 6" descr="https://cloud.google.com/cloud/images/datastore-icon-54x4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8025" y="3260590"/>
            <a:ext cx="1004761" cy="89312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98419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Cloud SQL</a:t>
            </a:r>
            <a:endParaRPr lang="en-GB" dirty="0"/>
          </a:p>
        </p:txBody>
      </p:sp>
      <p:sp>
        <p:nvSpPr>
          <p:cNvPr id="5" name="Content Placeholder 4"/>
          <p:cNvSpPr>
            <a:spLocks noGrp="1"/>
          </p:cNvSpPr>
          <p:nvPr>
            <p:ph idx="1"/>
          </p:nvPr>
        </p:nvSpPr>
        <p:spPr/>
        <p:txBody>
          <a:bodyPr/>
          <a:lstStyle/>
          <a:p>
            <a:pPr marL="0" indent="0">
              <a:buNone/>
            </a:pPr>
            <a:r>
              <a:rPr lang="en-GB" dirty="0" smtClean="0"/>
              <a:t>It’s MySQL, but managed by Google</a:t>
            </a:r>
          </a:p>
          <a:p>
            <a:pPr marL="0" indent="0">
              <a:buNone/>
            </a:pPr>
            <a:r>
              <a:rPr lang="en-GB" dirty="0" smtClean="0"/>
              <a:t>Relational Data Storage on Google Cloud</a:t>
            </a:r>
          </a:p>
          <a:p>
            <a:pPr marL="0" indent="0">
              <a:buNone/>
            </a:pPr>
            <a:r>
              <a:rPr lang="en-GB" dirty="0" smtClean="0"/>
              <a:t>Use Cases</a:t>
            </a:r>
          </a:p>
          <a:p>
            <a:r>
              <a:rPr lang="en-GB" dirty="0" smtClean="0"/>
              <a:t>LAMP Applications</a:t>
            </a:r>
          </a:p>
          <a:p>
            <a:r>
              <a:rPr lang="en-GB" dirty="0" smtClean="0"/>
              <a:t>Google App Engine</a:t>
            </a:r>
            <a:endParaRPr lang="en-GB" dirty="0"/>
          </a:p>
        </p:txBody>
      </p:sp>
      <p:pic>
        <p:nvPicPr>
          <p:cNvPr id="7170" name="Picture 2" descr="http://www.logoeps.com/wp-content/uploads/2012/03/mysql-vecto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042" y="2456153"/>
            <a:ext cx="2833991" cy="2833991"/>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s://cloud.google.com/cloud/images/cloud-sql-icon-54x4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811" y="1690688"/>
            <a:ext cx="2303464" cy="20475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972922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Cloud </a:t>
            </a:r>
            <a:r>
              <a:rPr lang="en-GB" dirty="0" err="1" smtClean="0"/>
              <a:t>Datastore</a:t>
            </a:r>
            <a:endParaRPr lang="en-GB" dirty="0"/>
          </a:p>
        </p:txBody>
      </p:sp>
      <p:sp>
        <p:nvSpPr>
          <p:cNvPr id="3" name="Content Placeholder 2"/>
          <p:cNvSpPr>
            <a:spLocks noGrp="1"/>
          </p:cNvSpPr>
          <p:nvPr>
            <p:ph idx="1"/>
          </p:nvPr>
        </p:nvSpPr>
        <p:spPr/>
        <p:txBody>
          <a:bodyPr/>
          <a:lstStyle/>
          <a:p>
            <a:pPr marL="0" indent="0">
              <a:buNone/>
            </a:pPr>
            <a:r>
              <a:rPr lang="en-GB" dirty="0" smtClean="0"/>
              <a:t>Non-Relational database (NoSQL)</a:t>
            </a:r>
          </a:p>
          <a:p>
            <a:pPr marL="0" indent="0">
              <a:buNone/>
            </a:pPr>
            <a:r>
              <a:rPr lang="en-GB" dirty="0" smtClean="0"/>
              <a:t>Schema-less data</a:t>
            </a:r>
          </a:p>
          <a:p>
            <a:pPr marL="0" indent="0">
              <a:buNone/>
            </a:pPr>
            <a:r>
              <a:rPr lang="en-GB" dirty="0" smtClean="0"/>
              <a:t>Use Cases</a:t>
            </a:r>
          </a:p>
          <a:p>
            <a:r>
              <a:rPr lang="en-GB" dirty="0" smtClean="0"/>
              <a:t>Highly Scalable application</a:t>
            </a:r>
            <a:endParaRPr lang="en-GB" dirty="0"/>
          </a:p>
        </p:txBody>
      </p:sp>
      <p:pic>
        <p:nvPicPr>
          <p:cNvPr id="4" name="Picture 6" descr="https://cloud.google.com/cloud/images/datastore-icon-54x48.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310" y="2034905"/>
            <a:ext cx="2449318" cy="21771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0145172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Cloud Storage</a:t>
            </a:r>
          </a:p>
        </p:txBody>
      </p:sp>
      <p:sp>
        <p:nvSpPr>
          <p:cNvPr id="3" name="Content Placeholder 2"/>
          <p:cNvSpPr>
            <a:spLocks noGrp="1"/>
          </p:cNvSpPr>
          <p:nvPr>
            <p:ph idx="1"/>
          </p:nvPr>
        </p:nvSpPr>
        <p:spPr/>
        <p:txBody>
          <a:bodyPr>
            <a:normAutofit/>
          </a:bodyPr>
          <a:lstStyle/>
          <a:p>
            <a:pPr marL="0" indent="0">
              <a:buNone/>
            </a:pPr>
            <a:r>
              <a:rPr lang="en-GB" dirty="0"/>
              <a:t>Protected</a:t>
            </a:r>
          </a:p>
          <a:p>
            <a:pPr marL="0" indent="0">
              <a:buNone/>
            </a:pPr>
            <a:r>
              <a:rPr lang="en-GB" sz="2400" dirty="0"/>
              <a:t>Your data is protected at multiple physical locations</a:t>
            </a:r>
          </a:p>
          <a:p>
            <a:pPr marL="0" indent="0">
              <a:buNone/>
            </a:pPr>
            <a:endParaRPr lang="en-GB" dirty="0" smtClean="0"/>
          </a:p>
          <a:p>
            <a:pPr marL="0" indent="0">
              <a:buNone/>
            </a:pPr>
            <a:r>
              <a:rPr lang="en-GB" dirty="0" smtClean="0"/>
              <a:t>Strong</a:t>
            </a:r>
            <a:r>
              <a:rPr lang="en-GB" dirty="0"/>
              <a:t>, configurable security</a:t>
            </a:r>
          </a:p>
          <a:p>
            <a:pPr marL="0" indent="0">
              <a:buNone/>
            </a:pPr>
            <a:r>
              <a:rPr lang="en-GB" sz="2400" dirty="0"/>
              <a:t>OAuth or simple access control on your data</a:t>
            </a:r>
          </a:p>
          <a:p>
            <a:pPr marL="0" indent="0">
              <a:buNone/>
            </a:pPr>
            <a:endParaRPr lang="en-GB" dirty="0" smtClean="0"/>
          </a:p>
          <a:p>
            <a:pPr marL="0" indent="0">
              <a:buNone/>
            </a:pPr>
            <a:r>
              <a:rPr lang="en-GB" dirty="0" smtClean="0"/>
              <a:t>Multiple </a:t>
            </a:r>
            <a:r>
              <a:rPr lang="en-GB" dirty="0"/>
              <a:t>usages</a:t>
            </a:r>
          </a:p>
          <a:p>
            <a:pPr marL="0" indent="0">
              <a:buNone/>
            </a:pPr>
            <a:r>
              <a:rPr lang="en-GB" sz="2400" dirty="0"/>
              <a:t>+ Serve static objects directly</a:t>
            </a:r>
          </a:p>
          <a:p>
            <a:pPr marL="0" indent="0">
              <a:buNone/>
            </a:pPr>
            <a:r>
              <a:rPr lang="en-GB" sz="2400" dirty="0"/>
              <a:t>+ Use with other Google Cloud products (Bridge)</a:t>
            </a:r>
          </a:p>
        </p:txBody>
      </p:sp>
      <p:pic>
        <p:nvPicPr>
          <p:cNvPr id="4" name="Picture 2" descr="gcs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430" y="2130106"/>
            <a:ext cx="2231111" cy="223111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0697665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Google Compute Engine</a:t>
            </a:r>
          </a:p>
        </p:txBody>
      </p:sp>
      <p:sp>
        <p:nvSpPr>
          <p:cNvPr id="5" name="Text Placeholder 4"/>
          <p:cNvSpPr>
            <a:spLocks noGrp="1"/>
          </p:cNvSpPr>
          <p:nvPr>
            <p:ph type="body" idx="1"/>
          </p:nvPr>
        </p:nvSpPr>
        <p:spPr/>
        <p:txBody>
          <a:bodyPr/>
          <a:lstStyle/>
          <a:p>
            <a:r>
              <a:rPr lang="en-GB" dirty="0"/>
              <a:t>Infrastructure-as-a-Service in Google Cloud Platform</a:t>
            </a:r>
          </a:p>
        </p:txBody>
      </p:sp>
      <p:pic>
        <p:nvPicPr>
          <p:cNvPr id="8194" name="Picture 2" descr="http://upload.wikimedia.org/wikipedia/en/1/18/Google_Compute_Engin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0860" y="3011385"/>
            <a:ext cx="1206231" cy="107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0228492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err="1"/>
              <a:t>Infrastucture</a:t>
            </a:r>
            <a:r>
              <a:rPr lang="en-GB" dirty="0"/>
              <a:t>-as-a-Service</a:t>
            </a:r>
          </a:p>
        </p:txBody>
      </p:sp>
      <p:sp>
        <p:nvSpPr>
          <p:cNvPr id="5" name="Content Placeholder 4"/>
          <p:cNvSpPr>
            <a:spLocks noGrp="1"/>
          </p:cNvSpPr>
          <p:nvPr>
            <p:ph idx="1"/>
          </p:nvPr>
        </p:nvSpPr>
        <p:spPr/>
        <p:txBody>
          <a:bodyPr/>
          <a:lstStyle/>
          <a:p>
            <a:pPr marL="0" indent="0">
              <a:buNone/>
            </a:pPr>
            <a:r>
              <a:rPr lang="en-GB" dirty="0"/>
              <a:t>Google has resources</a:t>
            </a:r>
          </a:p>
          <a:p>
            <a:pPr marL="0" indent="0">
              <a:buNone/>
            </a:pPr>
            <a:r>
              <a:rPr lang="en-GB" sz="2400" dirty="0"/>
              <a:t>+ CPU Cores</a:t>
            </a:r>
          </a:p>
          <a:p>
            <a:pPr marL="0" indent="0">
              <a:buNone/>
            </a:pPr>
            <a:r>
              <a:rPr lang="en-GB" sz="2400" dirty="0"/>
              <a:t>+ Memory</a:t>
            </a:r>
          </a:p>
          <a:p>
            <a:pPr marL="0" indent="0">
              <a:buNone/>
            </a:pPr>
            <a:r>
              <a:rPr lang="en-GB" sz="2400" dirty="0"/>
              <a:t>+ Networking</a:t>
            </a:r>
          </a:p>
          <a:p>
            <a:pPr marL="0" indent="0">
              <a:buNone/>
            </a:pPr>
            <a:r>
              <a:rPr lang="en-GB" sz="2400" dirty="0"/>
              <a:t>+ Persistency (Disks, Snapshot, Cloud Storage...)</a:t>
            </a:r>
          </a:p>
          <a:p>
            <a:pPr marL="0" indent="0">
              <a:buNone/>
            </a:pPr>
            <a:r>
              <a:rPr lang="en-GB" sz="2400" dirty="0"/>
              <a:t>+ Well-trained engineering monkeys</a:t>
            </a:r>
          </a:p>
          <a:p>
            <a:pPr marL="0" indent="0">
              <a:buNone/>
            </a:pPr>
            <a:endParaRPr lang="en-GB" dirty="0" smtClean="0"/>
          </a:p>
          <a:p>
            <a:pPr marL="0" indent="0">
              <a:buNone/>
            </a:pPr>
            <a:r>
              <a:rPr lang="en-GB" dirty="0" smtClean="0"/>
              <a:t>You </a:t>
            </a:r>
            <a:r>
              <a:rPr lang="en-GB" dirty="0"/>
              <a:t>have business and be busy</a:t>
            </a:r>
          </a:p>
        </p:txBody>
      </p:sp>
    </p:spTree>
    <p:extLst>
      <p:ext uri="{BB962C8B-B14F-4D97-AF65-F5344CB8AC3E}">
        <p14:creationId xmlns:p14="http://schemas.microsoft.com/office/powerpoint/2010/main" val="26816789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36575" y="1980037"/>
            <a:ext cx="11234738" cy="1297791"/>
          </a:xfrm>
        </p:spPr>
        <p:txBody>
          <a:bodyPr/>
          <a:lstStyle/>
          <a:p>
            <a:r>
              <a:rPr lang="en-US" dirty="0" smtClean="0"/>
              <a:t>Tweet about this session with hashtag </a:t>
            </a:r>
          </a:p>
          <a:p>
            <a:r>
              <a:rPr lang="en-US" dirty="0" smtClean="0"/>
              <a:t>#SYN406 and #</a:t>
            </a:r>
            <a:r>
              <a:rPr lang="en-US" dirty="0" err="1" smtClean="0"/>
              <a:t>citrixsynergy</a:t>
            </a:r>
            <a:endParaRPr lang="en-US" dirty="0"/>
          </a:p>
        </p:txBody>
      </p:sp>
      <p:sp>
        <p:nvSpPr>
          <p:cNvPr id="3" name="Text Placeholder 2"/>
          <p:cNvSpPr>
            <a:spLocks noGrp="1"/>
          </p:cNvSpPr>
          <p:nvPr>
            <p:ph type="body" sz="quarter" idx="11"/>
          </p:nvPr>
        </p:nvSpPr>
        <p:spPr/>
        <p:txBody>
          <a:bodyPr/>
          <a:lstStyle/>
          <a:p>
            <a:r>
              <a:rPr lang="en-US" dirty="0" smtClean="0"/>
              <a:t>Follow me @</a:t>
            </a:r>
            <a:r>
              <a:rPr lang="en-US" dirty="0" err="1" smtClean="0"/>
              <a:t>Peter_Bats</a:t>
            </a:r>
            <a:endParaRPr lang="en-US" dirty="0"/>
          </a:p>
        </p:txBody>
      </p:sp>
    </p:spTree>
    <p:extLst>
      <p:ext uri="{BB962C8B-B14F-4D97-AF65-F5344CB8AC3E}">
        <p14:creationId xmlns:p14="http://schemas.microsoft.com/office/powerpoint/2010/main" val="2651538111"/>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Google Compute Engine</a:t>
            </a:r>
          </a:p>
        </p:txBody>
      </p:sp>
      <p:sp>
        <p:nvSpPr>
          <p:cNvPr id="3" name="Content Placeholder 2"/>
          <p:cNvSpPr>
            <a:spLocks noGrp="1"/>
          </p:cNvSpPr>
          <p:nvPr>
            <p:ph idx="1"/>
          </p:nvPr>
        </p:nvSpPr>
        <p:spPr>
          <a:xfrm>
            <a:off x="838200" y="1371600"/>
            <a:ext cx="10512425" cy="4805363"/>
          </a:xfrm>
        </p:spPr>
        <p:txBody>
          <a:bodyPr>
            <a:normAutofit fontScale="77500" lnSpcReduction="20000"/>
          </a:bodyPr>
          <a:lstStyle/>
          <a:p>
            <a:pPr marL="0" indent="0">
              <a:buNone/>
            </a:pPr>
            <a:r>
              <a:rPr lang="en-GB" sz="3100" dirty="0"/>
              <a:t>High-performance virtual machines</a:t>
            </a:r>
          </a:p>
          <a:p>
            <a:pPr marL="0" indent="0">
              <a:buNone/>
            </a:pPr>
            <a:r>
              <a:rPr lang="en-GB" sz="2100" dirty="0"/>
              <a:t>from micro-VM to large </a:t>
            </a:r>
            <a:r>
              <a:rPr lang="en-GB" sz="2100" dirty="0" smtClean="0"/>
              <a:t>instance</a:t>
            </a:r>
            <a:endParaRPr lang="en-GB" sz="2100" dirty="0"/>
          </a:p>
          <a:p>
            <a:pPr marL="0" indent="0">
              <a:buNone/>
            </a:pPr>
            <a:r>
              <a:rPr lang="en-GB" sz="3100" dirty="0" smtClean="0"/>
              <a:t>Powered </a:t>
            </a:r>
            <a:r>
              <a:rPr lang="en-GB" sz="3100" dirty="0"/>
              <a:t>by Google's global network</a:t>
            </a:r>
          </a:p>
          <a:p>
            <a:pPr marL="0" indent="0">
              <a:buNone/>
            </a:pPr>
            <a:r>
              <a:rPr lang="en-GB" sz="2100" dirty="0"/>
              <a:t>you could build a large cluster with strong and consistent bandwidth, provided by</a:t>
            </a:r>
          </a:p>
          <a:p>
            <a:pPr marL="0" indent="0">
              <a:buNone/>
            </a:pPr>
            <a:r>
              <a:rPr lang="en-GB" sz="2100" dirty="0"/>
              <a:t>Google</a:t>
            </a:r>
          </a:p>
          <a:p>
            <a:pPr marL="0" indent="0">
              <a:buNone/>
            </a:pPr>
            <a:r>
              <a:rPr lang="en-GB" sz="3100" dirty="0" smtClean="0"/>
              <a:t>Load </a:t>
            </a:r>
            <a:r>
              <a:rPr lang="en-GB" sz="3100" dirty="0"/>
              <a:t>Balancing</a:t>
            </a:r>
          </a:p>
          <a:p>
            <a:pPr marL="0" indent="0">
              <a:buNone/>
            </a:pPr>
            <a:r>
              <a:rPr lang="en-GB" sz="2100" dirty="0"/>
              <a:t>spread incoming traffic across instances</a:t>
            </a:r>
          </a:p>
          <a:p>
            <a:pPr marL="0" indent="0">
              <a:buNone/>
            </a:pPr>
            <a:r>
              <a:rPr lang="en-GB" sz="3100" dirty="0" smtClean="0"/>
              <a:t>Fast </a:t>
            </a:r>
            <a:r>
              <a:rPr lang="en-GB" sz="3100" dirty="0"/>
              <a:t>Bullet Reloading</a:t>
            </a:r>
          </a:p>
          <a:p>
            <a:pPr marL="0" indent="0">
              <a:buNone/>
            </a:pPr>
            <a:r>
              <a:rPr lang="en-GB" sz="2100" dirty="0"/>
              <a:t>quick deployment of large VMs</a:t>
            </a:r>
          </a:p>
          <a:p>
            <a:pPr marL="0" indent="0">
              <a:buNone/>
            </a:pPr>
            <a:r>
              <a:rPr lang="en-GB" sz="2100" dirty="0"/>
              <a:t>command-line interface</a:t>
            </a:r>
          </a:p>
          <a:p>
            <a:pPr marL="0" indent="0">
              <a:buNone/>
            </a:pPr>
            <a:r>
              <a:rPr lang="en-GB" sz="2100" dirty="0"/>
              <a:t>web-based console</a:t>
            </a:r>
          </a:p>
          <a:p>
            <a:pPr marL="0" indent="0">
              <a:buNone/>
            </a:pPr>
            <a:r>
              <a:rPr lang="en-GB" sz="3100" dirty="0"/>
              <a:t>Highly secured</a:t>
            </a:r>
          </a:p>
          <a:p>
            <a:pPr marL="0" indent="0">
              <a:buNone/>
            </a:pPr>
            <a:r>
              <a:rPr lang="en-GB" sz="2100" dirty="0"/>
              <a:t>All data written to disk in Compute Engine will be encrypted by high-class</a:t>
            </a:r>
          </a:p>
          <a:p>
            <a:pPr marL="0" indent="0">
              <a:buNone/>
            </a:pPr>
            <a:r>
              <a:rPr lang="en-GB" sz="2100" dirty="0"/>
              <a:t>encryption algorithm</a:t>
            </a:r>
          </a:p>
        </p:txBody>
      </p:sp>
      <p:pic>
        <p:nvPicPr>
          <p:cNvPr id="4" name="Picture 2" descr="http://upload.wikimedia.org/wikipedia/en/1/18/Google_Compute_Engin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1081" y="3011385"/>
            <a:ext cx="1206231" cy="10730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7613553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Instances on GCE</a:t>
            </a:r>
          </a:p>
        </p:txBody>
      </p:sp>
      <p:sp>
        <p:nvSpPr>
          <p:cNvPr id="3" name="Content Placeholder 2"/>
          <p:cNvSpPr>
            <a:spLocks noGrp="1"/>
          </p:cNvSpPr>
          <p:nvPr>
            <p:ph idx="1"/>
          </p:nvPr>
        </p:nvSpPr>
        <p:spPr>
          <a:xfrm>
            <a:off x="838201" y="1825625"/>
            <a:ext cx="5912796" cy="4351338"/>
          </a:xfrm>
        </p:spPr>
        <p:txBody>
          <a:bodyPr/>
          <a:lstStyle/>
          <a:p>
            <a:pPr marL="0" indent="0">
              <a:buNone/>
            </a:pPr>
            <a:r>
              <a:rPr lang="en-GB" dirty="0"/>
              <a:t>KVM-based Virtual machines</a:t>
            </a:r>
          </a:p>
          <a:p>
            <a:pPr marL="0" indent="0">
              <a:buNone/>
            </a:pPr>
            <a:endParaRPr lang="en-GB" dirty="0" smtClean="0"/>
          </a:p>
          <a:p>
            <a:pPr marL="0" indent="0">
              <a:buNone/>
            </a:pPr>
            <a:r>
              <a:rPr lang="en-GB" dirty="0" smtClean="0"/>
              <a:t>Fast </a:t>
            </a:r>
            <a:r>
              <a:rPr lang="en-GB" dirty="0"/>
              <a:t>booting time</a:t>
            </a:r>
          </a:p>
          <a:p>
            <a:pPr marL="0" indent="0">
              <a:buNone/>
            </a:pPr>
            <a:r>
              <a:rPr lang="en-GB" dirty="0"/>
              <a:t>routinely takes less than 30 </a:t>
            </a:r>
            <a:r>
              <a:rPr lang="en-GB" dirty="0" err="1"/>
              <a:t>secs</a:t>
            </a:r>
            <a:endParaRPr lang="en-GB" dirty="0"/>
          </a:p>
          <a:p>
            <a:pPr marL="0" indent="0">
              <a:buNone/>
            </a:pPr>
            <a:endParaRPr lang="en-GB" dirty="0" smtClean="0"/>
          </a:p>
          <a:p>
            <a:pPr marL="0" indent="0">
              <a:buNone/>
            </a:pPr>
            <a:r>
              <a:rPr lang="en-GB" dirty="0" smtClean="0"/>
              <a:t>Various </a:t>
            </a:r>
            <a:r>
              <a:rPr lang="en-GB" dirty="0"/>
              <a:t>OS support</a:t>
            </a:r>
          </a:p>
          <a:p>
            <a:pPr marL="0" indent="0">
              <a:buNone/>
            </a:pPr>
            <a:endParaRPr lang="en-GB" dirty="0" smtClean="0"/>
          </a:p>
          <a:p>
            <a:pPr marL="0" indent="0">
              <a:buNone/>
            </a:pPr>
            <a:r>
              <a:rPr lang="en-GB" dirty="0" smtClean="0"/>
              <a:t>Various </a:t>
            </a:r>
            <a:r>
              <a:rPr lang="en-GB" dirty="0"/>
              <a:t>machine types</a:t>
            </a:r>
          </a:p>
        </p:txBody>
      </p:sp>
      <p:pic>
        <p:nvPicPr>
          <p:cNvPr id="4" name="Picture 3"/>
          <p:cNvPicPr>
            <a:picLocks noChangeAspect="1"/>
          </p:cNvPicPr>
          <p:nvPr/>
        </p:nvPicPr>
        <p:blipFill>
          <a:blip r:embed="rId2"/>
          <a:stretch>
            <a:fillRect/>
          </a:stretch>
        </p:blipFill>
        <p:spPr>
          <a:xfrm>
            <a:off x="6790272" y="1272399"/>
            <a:ext cx="4560353" cy="3657599"/>
          </a:xfrm>
          <a:prstGeom prst="rect">
            <a:avLst/>
          </a:prstGeom>
        </p:spPr>
      </p:pic>
      <p:sp>
        <p:nvSpPr>
          <p:cNvPr id="5" name="Rectangle 4"/>
          <p:cNvSpPr/>
          <p:nvPr/>
        </p:nvSpPr>
        <p:spPr>
          <a:xfrm>
            <a:off x="6790272" y="4355759"/>
            <a:ext cx="4325223" cy="461665"/>
          </a:xfrm>
          <a:prstGeom prst="rect">
            <a:avLst/>
          </a:prstGeom>
        </p:spPr>
        <p:txBody>
          <a:bodyPr wrap="none">
            <a:spAutoFit/>
          </a:bodyPr>
          <a:lstStyle/>
          <a:p>
            <a:r>
              <a:rPr lang="en-GB" sz="2400" dirty="0">
                <a:solidFill>
                  <a:srgbClr val="747C7F"/>
                </a:solidFill>
                <a:latin typeface="OpenSans-Light"/>
              </a:rPr>
              <a:t>http://gce-demos.appspot.com</a:t>
            </a:r>
            <a:endParaRPr lang="en-GB" dirty="0"/>
          </a:p>
        </p:txBody>
      </p:sp>
    </p:spTree>
    <p:extLst>
      <p:ext uri="{BB962C8B-B14F-4D97-AF65-F5344CB8AC3E}">
        <p14:creationId xmlns:p14="http://schemas.microsoft.com/office/powerpoint/2010/main" val="3561583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Operating Systems</a:t>
            </a:r>
            <a:endParaRPr lang="en-GB" dirty="0"/>
          </a:p>
        </p:txBody>
      </p:sp>
      <p:sp>
        <p:nvSpPr>
          <p:cNvPr id="3" name="Content Placeholder 2"/>
          <p:cNvSpPr>
            <a:spLocks noGrp="1"/>
          </p:cNvSpPr>
          <p:nvPr>
            <p:ph idx="1"/>
          </p:nvPr>
        </p:nvSpPr>
        <p:spPr/>
        <p:txBody>
          <a:bodyPr/>
          <a:lstStyle/>
          <a:p>
            <a:r>
              <a:rPr lang="en-GB" dirty="0" smtClean="0"/>
              <a:t>Windows</a:t>
            </a:r>
          </a:p>
          <a:p>
            <a:pPr lvl="1"/>
            <a:r>
              <a:rPr lang="en-GB" dirty="0" smtClean="0"/>
              <a:t>Windows 2008R2 SP1</a:t>
            </a:r>
          </a:p>
          <a:p>
            <a:pPr lvl="1"/>
            <a:r>
              <a:rPr lang="en-GB" dirty="0" smtClean="0"/>
              <a:t>Windows 2012 R2</a:t>
            </a:r>
          </a:p>
          <a:p>
            <a:r>
              <a:rPr lang="en-GB" dirty="0" smtClean="0"/>
              <a:t>Linux</a:t>
            </a:r>
          </a:p>
          <a:p>
            <a:pPr lvl="1"/>
            <a:r>
              <a:rPr lang="en-GB" dirty="0" err="1" smtClean="0"/>
              <a:t>OpenSuse</a:t>
            </a:r>
            <a:endParaRPr lang="en-GB" dirty="0" smtClean="0"/>
          </a:p>
          <a:p>
            <a:pPr lvl="1"/>
            <a:r>
              <a:rPr lang="en-GB" dirty="0" smtClean="0"/>
              <a:t>SLES</a:t>
            </a:r>
          </a:p>
          <a:p>
            <a:pPr lvl="1"/>
            <a:r>
              <a:rPr lang="en-GB" dirty="0" smtClean="0"/>
              <a:t>RHEL</a:t>
            </a:r>
          </a:p>
          <a:p>
            <a:pPr lvl="1"/>
            <a:r>
              <a:rPr lang="en-GB" dirty="0" smtClean="0"/>
              <a:t>CentOS</a:t>
            </a:r>
          </a:p>
          <a:p>
            <a:pPr lvl="1"/>
            <a:r>
              <a:rPr lang="en-GB" dirty="0" err="1" smtClean="0"/>
              <a:t>Debian</a:t>
            </a:r>
            <a:endParaRPr lang="en-GB" dirty="0" smtClean="0"/>
          </a:p>
          <a:p>
            <a:pPr lvl="1"/>
            <a:r>
              <a:rPr lang="en-GB" dirty="0" smtClean="0"/>
              <a:t>Ubuntu</a:t>
            </a:r>
            <a:endParaRPr lang="en-GB"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1825" y="1406769"/>
            <a:ext cx="2150690" cy="190220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3913" y="1445004"/>
            <a:ext cx="1700170" cy="186396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6060" y="3601025"/>
            <a:ext cx="3457575" cy="132397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42286" y="3443910"/>
            <a:ext cx="1857375" cy="24574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80555" y="5339887"/>
            <a:ext cx="2551010" cy="118733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31565" y="4932089"/>
            <a:ext cx="2506364" cy="81559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04018" y="3751495"/>
            <a:ext cx="1569954" cy="1596120"/>
          </a:xfrm>
          <a:prstGeom prst="rect">
            <a:avLst/>
          </a:prstGeom>
        </p:spPr>
      </p:pic>
    </p:spTree>
    <p:extLst>
      <p:ext uri="{BB962C8B-B14F-4D97-AF65-F5344CB8AC3E}">
        <p14:creationId xmlns:p14="http://schemas.microsoft.com/office/powerpoint/2010/main" val="2282628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Google Compute Engine Units (GCEUs)</a:t>
            </a:r>
            <a:endParaRPr lang="en-GB" dirty="0"/>
          </a:p>
        </p:txBody>
      </p:sp>
      <p:sp>
        <p:nvSpPr>
          <p:cNvPr id="3" name="Content Placeholder 2"/>
          <p:cNvSpPr>
            <a:spLocks noGrp="1"/>
          </p:cNvSpPr>
          <p:nvPr>
            <p:ph idx="1"/>
          </p:nvPr>
        </p:nvSpPr>
        <p:spPr/>
        <p:txBody>
          <a:bodyPr/>
          <a:lstStyle/>
          <a:p>
            <a:r>
              <a:rPr lang="en-GB" dirty="0" smtClean="0"/>
              <a:t>A unit of CPU capacity used to describe the compute power of instance types</a:t>
            </a:r>
          </a:p>
          <a:p>
            <a:r>
              <a:rPr lang="en-GB" dirty="0" smtClean="0"/>
              <a:t>2.75 GCEUs = 1 minimum power of 1 logical core on Sandy Bridge platform</a:t>
            </a:r>
            <a:endParaRPr lang="en-GB" dirty="0"/>
          </a:p>
        </p:txBody>
      </p:sp>
      <p:pic>
        <p:nvPicPr>
          <p:cNvPr id="4" name="Picture 3"/>
          <p:cNvPicPr>
            <a:picLocks noChangeAspect="1"/>
          </p:cNvPicPr>
          <p:nvPr/>
        </p:nvPicPr>
        <p:blipFill>
          <a:blip r:embed="rId2"/>
          <a:stretch>
            <a:fillRect/>
          </a:stretch>
        </p:blipFill>
        <p:spPr>
          <a:xfrm>
            <a:off x="2965787" y="4570945"/>
            <a:ext cx="1113844" cy="992391"/>
          </a:xfrm>
          <a:prstGeom prst="rect">
            <a:avLst/>
          </a:prstGeom>
        </p:spPr>
      </p:pic>
      <p:pic>
        <p:nvPicPr>
          <p:cNvPr id="5" name="Picture 4"/>
          <p:cNvPicPr>
            <a:picLocks noChangeAspect="1"/>
          </p:cNvPicPr>
          <p:nvPr/>
        </p:nvPicPr>
        <p:blipFill>
          <a:blip r:embed="rId2"/>
          <a:stretch>
            <a:fillRect/>
          </a:stretch>
        </p:blipFill>
        <p:spPr>
          <a:xfrm>
            <a:off x="4002442" y="3775212"/>
            <a:ext cx="1113844" cy="992391"/>
          </a:xfrm>
          <a:prstGeom prst="rect">
            <a:avLst/>
          </a:prstGeom>
        </p:spPr>
      </p:pic>
      <p:pic>
        <p:nvPicPr>
          <p:cNvPr id="6" name="Picture 5"/>
          <p:cNvPicPr>
            <a:picLocks noChangeAspect="1"/>
          </p:cNvPicPr>
          <p:nvPr/>
        </p:nvPicPr>
        <p:blipFill>
          <a:blip r:embed="rId2"/>
          <a:stretch>
            <a:fillRect/>
          </a:stretch>
        </p:blipFill>
        <p:spPr>
          <a:xfrm>
            <a:off x="5039097" y="4531429"/>
            <a:ext cx="1113844" cy="992391"/>
          </a:xfrm>
          <a:prstGeom prst="rect">
            <a:avLst/>
          </a:prstGeom>
        </p:spPr>
      </p:pic>
      <p:sp>
        <p:nvSpPr>
          <p:cNvPr id="7" name="Rectangle 6"/>
          <p:cNvSpPr/>
          <p:nvPr/>
        </p:nvSpPr>
        <p:spPr>
          <a:xfrm>
            <a:off x="6565454" y="4715651"/>
            <a:ext cx="364202" cy="461665"/>
          </a:xfrm>
          <a:prstGeom prst="rect">
            <a:avLst/>
          </a:prstGeom>
        </p:spPr>
        <p:txBody>
          <a:bodyPr wrap="none">
            <a:spAutoFit/>
          </a:bodyPr>
          <a:lstStyle/>
          <a:p>
            <a:r>
              <a:rPr lang="en-GB" sz="2400" dirty="0">
                <a:solidFill>
                  <a:srgbClr val="C92606"/>
                </a:solidFill>
                <a:latin typeface="OpenSans-Semibold"/>
              </a:rPr>
              <a:t>=</a:t>
            </a:r>
            <a:endParaRPr lang="en-GB" dirty="0"/>
          </a:p>
        </p:txBody>
      </p:sp>
      <p:pic>
        <p:nvPicPr>
          <p:cNvPr id="8" name="Picture 7"/>
          <p:cNvPicPr>
            <a:picLocks noChangeAspect="1"/>
          </p:cNvPicPr>
          <p:nvPr/>
        </p:nvPicPr>
        <p:blipFill>
          <a:blip r:embed="rId3"/>
          <a:stretch>
            <a:fillRect/>
          </a:stretch>
        </p:blipFill>
        <p:spPr>
          <a:xfrm>
            <a:off x="7691813" y="4016275"/>
            <a:ext cx="1668600" cy="1663440"/>
          </a:xfrm>
          <a:prstGeom prst="rect">
            <a:avLst/>
          </a:prstGeom>
        </p:spPr>
      </p:pic>
    </p:spTree>
    <p:extLst>
      <p:ext uri="{BB962C8B-B14F-4D97-AF65-F5344CB8AC3E}">
        <p14:creationId xmlns:p14="http://schemas.microsoft.com/office/powerpoint/2010/main" val="2960570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(Shared-Core)</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90880" y="2413337"/>
            <a:ext cx="6092825" cy="1754326"/>
          </a:xfrm>
          <a:prstGeom prst="rect">
            <a:avLst/>
          </a:prstGeom>
        </p:spPr>
        <p:txBody>
          <a:bodyPr>
            <a:spAutoFit/>
          </a:bodyPr>
          <a:lstStyle/>
          <a:p>
            <a:r>
              <a:rPr lang="en-GB" sz="6000" dirty="0">
                <a:solidFill>
                  <a:srgbClr val="3369E9"/>
                </a:solidFill>
                <a:latin typeface="OpenSans"/>
              </a:rPr>
              <a:t>f1-micro</a:t>
            </a:r>
          </a:p>
          <a:p>
            <a:r>
              <a:rPr lang="en-GB" sz="2400" dirty="0">
                <a:solidFill>
                  <a:srgbClr val="747C7F"/>
                </a:solidFill>
                <a:latin typeface="OpenSans"/>
              </a:rPr>
              <a:t>Shared Core</a:t>
            </a:r>
          </a:p>
          <a:p>
            <a:r>
              <a:rPr lang="en-GB" sz="2400" dirty="0">
                <a:solidFill>
                  <a:srgbClr val="747C7F"/>
                </a:solidFill>
                <a:latin typeface="OpenSans"/>
              </a:rPr>
              <a:t>0.6 GB </a:t>
            </a:r>
            <a:r>
              <a:rPr lang="en-GB" sz="2400" dirty="0" smtClean="0">
                <a:solidFill>
                  <a:srgbClr val="747C7F"/>
                </a:solidFill>
                <a:latin typeface="OpenSans"/>
              </a:rPr>
              <a:t>Memory</a:t>
            </a:r>
            <a:endParaRPr lang="en-GB" sz="2400" dirty="0">
              <a:solidFill>
                <a:srgbClr val="747C7F"/>
              </a:solidFill>
              <a:latin typeface="OpenSans"/>
            </a:endParaRPr>
          </a:p>
        </p:txBody>
      </p:sp>
      <p:sp>
        <p:nvSpPr>
          <p:cNvPr id="5" name="Rectangle 4"/>
          <p:cNvSpPr/>
          <p:nvPr/>
        </p:nvSpPr>
        <p:spPr>
          <a:xfrm>
            <a:off x="5151120" y="2413337"/>
            <a:ext cx="6092825" cy="1846659"/>
          </a:xfrm>
          <a:prstGeom prst="rect">
            <a:avLst/>
          </a:prstGeom>
        </p:spPr>
        <p:txBody>
          <a:bodyPr>
            <a:spAutoFit/>
          </a:bodyPr>
          <a:lstStyle/>
          <a:p>
            <a:r>
              <a:rPr lang="en-GB" sz="5400" dirty="0">
                <a:solidFill>
                  <a:srgbClr val="3369E9"/>
                </a:solidFill>
                <a:latin typeface="OpenSans"/>
              </a:rPr>
              <a:t>g1-small</a:t>
            </a:r>
          </a:p>
          <a:p>
            <a:r>
              <a:rPr lang="en-GB" sz="2000" dirty="0">
                <a:solidFill>
                  <a:srgbClr val="747C7F"/>
                </a:solidFill>
                <a:latin typeface="OpenSans"/>
              </a:rPr>
              <a:t>1 Core</a:t>
            </a:r>
          </a:p>
          <a:p>
            <a:r>
              <a:rPr lang="en-GB" sz="2000" dirty="0">
                <a:solidFill>
                  <a:srgbClr val="747C7F"/>
                </a:solidFill>
                <a:latin typeface="OpenSans"/>
              </a:rPr>
              <a:t>1.7 GB Memory</a:t>
            </a:r>
          </a:p>
          <a:p>
            <a:r>
              <a:rPr lang="en-GB" sz="2000" dirty="0">
                <a:solidFill>
                  <a:srgbClr val="009A39"/>
                </a:solidFill>
                <a:latin typeface="OpenSans"/>
              </a:rPr>
              <a:t>1.38 GCEUs</a:t>
            </a:r>
            <a:endParaRPr lang="en-GB" dirty="0"/>
          </a:p>
        </p:txBody>
      </p:sp>
    </p:spTree>
    <p:extLst>
      <p:ext uri="{BB962C8B-B14F-4D97-AF65-F5344CB8AC3E}">
        <p14:creationId xmlns:p14="http://schemas.microsoft.com/office/powerpoint/2010/main" val="125035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(Standard)</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47039349"/>
              </p:ext>
            </p:extLst>
          </p:nvPr>
        </p:nvGraphicFramePr>
        <p:xfrm>
          <a:off x="5801360" y="2336799"/>
          <a:ext cx="6016624" cy="256032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1</a:t>
                      </a:r>
                      <a:endParaRPr lang="en-GB" dirty="0"/>
                    </a:p>
                  </a:txBody>
                  <a:tcPr/>
                </a:tc>
                <a:tc>
                  <a:txBody>
                    <a:bodyPr/>
                    <a:lstStyle/>
                    <a:p>
                      <a:pPr algn="ctr"/>
                      <a:r>
                        <a:rPr lang="en-GB" dirty="0" smtClean="0"/>
                        <a:t>1</a:t>
                      </a:r>
                      <a:endParaRPr lang="en-GB" dirty="0"/>
                    </a:p>
                  </a:txBody>
                  <a:tcPr/>
                </a:tc>
                <a:tc>
                  <a:txBody>
                    <a:bodyPr/>
                    <a:lstStyle/>
                    <a:p>
                      <a:pPr algn="ctr"/>
                      <a:r>
                        <a:rPr lang="en-GB" dirty="0" smtClean="0"/>
                        <a:t>3.75GB</a:t>
                      </a:r>
                      <a:endParaRPr lang="en-GB" dirty="0"/>
                    </a:p>
                  </a:txBody>
                  <a:tcPr/>
                </a:tc>
                <a:tc>
                  <a:txBody>
                    <a:bodyPr/>
                    <a:lstStyle/>
                    <a:p>
                      <a:pPr algn="ctr"/>
                      <a:r>
                        <a:rPr lang="en-GB" dirty="0" smtClean="0"/>
                        <a:t>2.75</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7.50GB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15GB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30GB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60GB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120GB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a:solidFill>
                  <a:srgbClr val="3369E9"/>
                </a:solidFill>
                <a:latin typeface="OpenSans"/>
              </a:rPr>
              <a:t>n1-standard-n</a:t>
            </a:r>
          </a:p>
          <a:p>
            <a:r>
              <a:rPr lang="en-GB" sz="2400" dirty="0">
                <a:solidFill>
                  <a:srgbClr val="747C7F"/>
                </a:solidFill>
                <a:latin typeface="OpenSans"/>
              </a:rPr>
              <a:t>Starts from 1 Core</a:t>
            </a:r>
          </a:p>
          <a:p>
            <a:r>
              <a:rPr lang="en-GB" sz="2400" dirty="0">
                <a:solidFill>
                  <a:srgbClr val="747C7F"/>
                </a:solidFill>
                <a:latin typeface="OpenSans"/>
              </a:rPr>
              <a:t>Start from 3.75 GB Memory</a:t>
            </a:r>
            <a:endParaRPr lang="en-GB" dirty="0"/>
          </a:p>
        </p:txBody>
      </p:sp>
    </p:spTree>
    <p:extLst>
      <p:ext uri="{BB962C8B-B14F-4D97-AF65-F5344CB8AC3E}">
        <p14:creationId xmlns:p14="http://schemas.microsoft.com/office/powerpoint/2010/main" val="588111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(High Memory)</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28090333"/>
              </p:ext>
            </p:extLst>
          </p:nvPr>
        </p:nvGraphicFramePr>
        <p:xfrm>
          <a:off x="5801360" y="2336799"/>
          <a:ext cx="6016624" cy="219456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13GB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26GB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52GB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104GB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208GB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smtClean="0">
                <a:solidFill>
                  <a:srgbClr val="FF0000"/>
                </a:solidFill>
                <a:latin typeface="OpenSans"/>
              </a:rPr>
              <a:t>n1-highmem-n</a:t>
            </a:r>
            <a:endParaRPr lang="en-GB" sz="6000" dirty="0">
              <a:solidFill>
                <a:srgbClr val="FF0000"/>
              </a:solidFill>
              <a:latin typeface="OpenSans"/>
            </a:endParaRPr>
          </a:p>
          <a:p>
            <a:r>
              <a:rPr lang="en-GB" sz="2400" dirty="0">
                <a:solidFill>
                  <a:srgbClr val="747C7F"/>
                </a:solidFill>
                <a:latin typeface="OpenSans"/>
              </a:rPr>
              <a:t>Starts from </a:t>
            </a:r>
            <a:r>
              <a:rPr lang="en-GB" sz="2400" dirty="0" smtClean="0">
                <a:solidFill>
                  <a:srgbClr val="747C7F"/>
                </a:solidFill>
                <a:latin typeface="OpenSans"/>
              </a:rPr>
              <a:t>2 </a:t>
            </a:r>
            <a:r>
              <a:rPr lang="en-GB" sz="2400" dirty="0">
                <a:solidFill>
                  <a:srgbClr val="747C7F"/>
                </a:solidFill>
                <a:latin typeface="OpenSans"/>
              </a:rPr>
              <a:t>Core</a:t>
            </a:r>
          </a:p>
          <a:p>
            <a:r>
              <a:rPr lang="en-GB" sz="2400" dirty="0">
                <a:solidFill>
                  <a:srgbClr val="747C7F"/>
                </a:solidFill>
                <a:latin typeface="OpenSans"/>
              </a:rPr>
              <a:t>Start from </a:t>
            </a:r>
            <a:r>
              <a:rPr lang="en-GB" sz="2400" dirty="0" smtClean="0">
                <a:solidFill>
                  <a:srgbClr val="747C7F"/>
                </a:solidFill>
                <a:latin typeface="OpenSans"/>
              </a:rPr>
              <a:t>13 </a:t>
            </a:r>
            <a:r>
              <a:rPr lang="en-GB" sz="2400" dirty="0">
                <a:solidFill>
                  <a:srgbClr val="747C7F"/>
                </a:solidFill>
                <a:latin typeface="OpenSans"/>
              </a:rPr>
              <a:t>GB Memory</a:t>
            </a:r>
            <a:endParaRPr lang="en-GB" dirty="0"/>
          </a:p>
        </p:txBody>
      </p:sp>
    </p:spTree>
    <p:extLst>
      <p:ext uri="{BB962C8B-B14F-4D97-AF65-F5344CB8AC3E}">
        <p14:creationId xmlns:p14="http://schemas.microsoft.com/office/powerpoint/2010/main" val="15758914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(High CPU)</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1930613"/>
              </p:ext>
            </p:extLst>
          </p:nvPr>
        </p:nvGraphicFramePr>
        <p:xfrm>
          <a:off x="5801360" y="2336799"/>
          <a:ext cx="6016624" cy="219456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1.80GB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3.60GB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7.20GB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14.4GB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28.2GB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smtClean="0">
                <a:solidFill>
                  <a:schemeClr val="accent6"/>
                </a:solidFill>
                <a:latin typeface="OpenSans"/>
              </a:rPr>
              <a:t>n1-highcpu-n</a:t>
            </a:r>
            <a:endParaRPr lang="en-GB" sz="6000" dirty="0">
              <a:solidFill>
                <a:schemeClr val="accent6"/>
              </a:solidFill>
              <a:latin typeface="OpenSans"/>
            </a:endParaRPr>
          </a:p>
          <a:p>
            <a:r>
              <a:rPr lang="en-GB" sz="2400" dirty="0">
                <a:solidFill>
                  <a:srgbClr val="747C7F"/>
                </a:solidFill>
                <a:latin typeface="OpenSans"/>
              </a:rPr>
              <a:t>Starts from </a:t>
            </a:r>
            <a:r>
              <a:rPr lang="en-GB" sz="2400" dirty="0" smtClean="0">
                <a:solidFill>
                  <a:srgbClr val="747C7F"/>
                </a:solidFill>
                <a:latin typeface="OpenSans"/>
              </a:rPr>
              <a:t>2 </a:t>
            </a:r>
            <a:r>
              <a:rPr lang="en-GB" sz="2400" dirty="0">
                <a:solidFill>
                  <a:srgbClr val="747C7F"/>
                </a:solidFill>
                <a:latin typeface="OpenSans"/>
              </a:rPr>
              <a:t>Core</a:t>
            </a:r>
          </a:p>
          <a:p>
            <a:r>
              <a:rPr lang="en-GB" sz="2400" dirty="0">
                <a:solidFill>
                  <a:srgbClr val="747C7F"/>
                </a:solidFill>
                <a:latin typeface="OpenSans"/>
              </a:rPr>
              <a:t>Start from </a:t>
            </a:r>
            <a:r>
              <a:rPr lang="en-GB" sz="2400" dirty="0" smtClean="0">
                <a:solidFill>
                  <a:srgbClr val="747C7F"/>
                </a:solidFill>
                <a:latin typeface="OpenSans"/>
              </a:rPr>
              <a:t>13 </a:t>
            </a:r>
            <a:r>
              <a:rPr lang="en-GB" sz="2400" dirty="0">
                <a:solidFill>
                  <a:srgbClr val="747C7F"/>
                </a:solidFill>
                <a:latin typeface="OpenSans"/>
              </a:rPr>
              <a:t>GB Memory</a:t>
            </a:r>
            <a:endParaRPr lang="en-GB" dirty="0"/>
          </a:p>
        </p:txBody>
      </p:sp>
    </p:spTree>
    <p:extLst>
      <p:ext uri="{BB962C8B-B14F-4D97-AF65-F5344CB8AC3E}">
        <p14:creationId xmlns:p14="http://schemas.microsoft.com/office/powerpoint/2010/main" val="357602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Regions and Zones</a:t>
            </a:r>
            <a:endParaRPr lang="en-GB" dirty="0"/>
          </a:p>
        </p:txBody>
      </p:sp>
      <p:pic>
        <p:nvPicPr>
          <p:cNvPr id="6" name="Picture 5"/>
          <p:cNvPicPr>
            <a:picLocks noChangeAspect="1"/>
          </p:cNvPicPr>
          <p:nvPr/>
        </p:nvPicPr>
        <p:blipFill>
          <a:blip r:embed="rId2"/>
          <a:stretch>
            <a:fillRect/>
          </a:stretch>
        </p:blipFill>
        <p:spPr>
          <a:xfrm>
            <a:off x="725375" y="1447278"/>
            <a:ext cx="11197353" cy="4943361"/>
          </a:xfrm>
          <a:prstGeom prst="rect">
            <a:avLst/>
          </a:prstGeom>
        </p:spPr>
      </p:pic>
      <p:sp>
        <p:nvSpPr>
          <p:cNvPr id="7" name="Oval 6"/>
          <p:cNvSpPr/>
          <p:nvPr/>
        </p:nvSpPr>
        <p:spPr>
          <a:xfrm>
            <a:off x="2153920" y="2407920"/>
            <a:ext cx="1137920" cy="95504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66546" y="2568104"/>
            <a:ext cx="967902" cy="577081"/>
          </a:xfrm>
          <a:prstGeom prst="rect">
            <a:avLst/>
          </a:prstGeom>
          <a:noFill/>
        </p:spPr>
        <p:txBody>
          <a:bodyPr wrap="square" rtlCol="0">
            <a:spAutoFit/>
          </a:bodyPr>
          <a:lstStyle/>
          <a:p>
            <a:r>
              <a:rPr lang="en-GB" sz="1050" dirty="0" smtClean="0">
                <a:solidFill>
                  <a:schemeClr val="bg1"/>
                </a:solidFill>
              </a:rPr>
              <a:t>us-central1-a</a:t>
            </a:r>
          </a:p>
          <a:p>
            <a:r>
              <a:rPr lang="en-GB" sz="1050" dirty="0" smtClean="0">
                <a:solidFill>
                  <a:schemeClr val="bg1"/>
                </a:solidFill>
              </a:rPr>
              <a:t>us-central1-b</a:t>
            </a:r>
          </a:p>
          <a:p>
            <a:r>
              <a:rPr lang="en-GB" sz="1050" dirty="0">
                <a:solidFill>
                  <a:schemeClr val="bg1"/>
                </a:solidFill>
              </a:rPr>
              <a:t>u</a:t>
            </a:r>
            <a:r>
              <a:rPr lang="en-GB" sz="1050" dirty="0" smtClean="0">
                <a:solidFill>
                  <a:schemeClr val="bg1"/>
                </a:solidFill>
              </a:rPr>
              <a:t>s-central1-c</a:t>
            </a:r>
            <a:endParaRPr lang="en-GB" sz="1050" dirty="0">
              <a:solidFill>
                <a:schemeClr val="bg1"/>
              </a:solidFill>
            </a:endParaRPr>
          </a:p>
        </p:txBody>
      </p:sp>
      <p:sp>
        <p:nvSpPr>
          <p:cNvPr id="9" name="Oval 8"/>
          <p:cNvSpPr/>
          <p:nvPr/>
        </p:nvSpPr>
        <p:spPr>
          <a:xfrm>
            <a:off x="5740166" y="1942614"/>
            <a:ext cx="1137920" cy="95504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5783094" y="2112521"/>
            <a:ext cx="1094992" cy="577081"/>
          </a:xfrm>
          <a:prstGeom prst="rect">
            <a:avLst/>
          </a:prstGeom>
          <a:noFill/>
        </p:spPr>
        <p:txBody>
          <a:bodyPr wrap="square" rtlCol="0">
            <a:spAutoFit/>
          </a:bodyPr>
          <a:lstStyle/>
          <a:p>
            <a:r>
              <a:rPr lang="en-GB" sz="1050" dirty="0" smtClean="0">
                <a:solidFill>
                  <a:schemeClr val="bg1"/>
                </a:solidFill>
              </a:rPr>
              <a:t>europe-west1-b</a:t>
            </a:r>
          </a:p>
          <a:p>
            <a:r>
              <a:rPr lang="en-GB" sz="1050" dirty="0" smtClean="0">
                <a:solidFill>
                  <a:schemeClr val="bg1"/>
                </a:solidFill>
              </a:rPr>
              <a:t>europe-west1-c</a:t>
            </a:r>
          </a:p>
          <a:p>
            <a:r>
              <a:rPr lang="en-GB" sz="1050" dirty="0">
                <a:solidFill>
                  <a:schemeClr val="bg1"/>
                </a:solidFill>
              </a:rPr>
              <a:t>e</a:t>
            </a:r>
            <a:r>
              <a:rPr lang="en-GB" sz="1050" dirty="0" smtClean="0">
                <a:solidFill>
                  <a:schemeClr val="bg1"/>
                </a:solidFill>
              </a:rPr>
              <a:t>urope-west1-d</a:t>
            </a:r>
            <a:endParaRPr lang="en-GB" sz="1050" dirty="0">
              <a:solidFill>
                <a:schemeClr val="bg1"/>
              </a:solidFill>
            </a:endParaRPr>
          </a:p>
        </p:txBody>
      </p:sp>
      <p:sp>
        <p:nvSpPr>
          <p:cNvPr id="11" name="Oval 10"/>
          <p:cNvSpPr/>
          <p:nvPr/>
        </p:nvSpPr>
        <p:spPr>
          <a:xfrm>
            <a:off x="9151321" y="2955911"/>
            <a:ext cx="873033" cy="764918"/>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194249" y="3125818"/>
            <a:ext cx="1094992" cy="415498"/>
          </a:xfrm>
          <a:prstGeom prst="rect">
            <a:avLst/>
          </a:prstGeom>
          <a:noFill/>
        </p:spPr>
        <p:txBody>
          <a:bodyPr wrap="square" rtlCol="0">
            <a:spAutoFit/>
          </a:bodyPr>
          <a:lstStyle/>
          <a:p>
            <a:r>
              <a:rPr lang="en-GB" sz="1050" dirty="0" err="1" smtClean="0">
                <a:solidFill>
                  <a:schemeClr val="bg1"/>
                </a:solidFill>
              </a:rPr>
              <a:t>asia</a:t>
            </a:r>
            <a:r>
              <a:rPr lang="en-GB" sz="1050" dirty="0" smtClean="0">
                <a:solidFill>
                  <a:schemeClr val="bg1"/>
                </a:solidFill>
              </a:rPr>
              <a:t>-east-a</a:t>
            </a:r>
          </a:p>
          <a:p>
            <a:r>
              <a:rPr lang="en-GB" sz="1050" dirty="0" err="1" smtClean="0">
                <a:solidFill>
                  <a:schemeClr val="bg1"/>
                </a:solidFill>
              </a:rPr>
              <a:t>asia</a:t>
            </a:r>
            <a:r>
              <a:rPr lang="en-GB" sz="1050" dirty="0" smtClean="0">
                <a:solidFill>
                  <a:schemeClr val="bg1"/>
                </a:solidFill>
              </a:rPr>
              <a:t>-east-b</a:t>
            </a:r>
          </a:p>
        </p:txBody>
      </p:sp>
      <p:sp>
        <p:nvSpPr>
          <p:cNvPr id="13" name="Oval 12"/>
          <p:cNvSpPr/>
          <p:nvPr/>
        </p:nvSpPr>
        <p:spPr>
          <a:xfrm>
            <a:off x="8845677" y="3730883"/>
            <a:ext cx="755524" cy="675747"/>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8845676" y="3900790"/>
            <a:ext cx="1094992" cy="253916"/>
          </a:xfrm>
          <a:prstGeom prst="rect">
            <a:avLst/>
          </a:prstGeom>
          <a:noFill/>
        </p:spPr>
        <p:txBody>
          <a:bodyPr wrap="square" rtlCol="0">
            <a:spAutoFit/>
          </a:bodyPr>
          <a:lstStyle/>
          <a:p>
            <a:r>
              <a:rPr lang="en-GB" sz="1050" dirty="0" smtClean="0">
                <a:solidFill>
                  <a:schemeClr val="bg1"/>
                </a:solidFill>
              </a:rPr>
              <a:t>Singapore?</a:t>
            </a:r>
          </a:p>
        </p:txBody>
      </p:sp>
    </p:spTree>
    <p:extLst>
      <p:ext uri="{BB962C8B-B14F-4D97-AF65-F5344CB8AC3E}">
        <p14:creationId xmlns:p14="http://schemas.microsoft.com/office/powerpoint/2010/main" val="3878673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Live Migration</a:t>
            </a:r>
            <a:endParaRPr lang="en-GB" dirty="0"/>
          </a:p>
        </p:txBody>
      </p:sp>
      <p:sp>
        <p:nvSpPr>
          <p:cNvPr id="4" name="Content Placeholder 3"/>
          <p:cNvSpPr>
            <a:spLocks noGrp="1"/>
          </p:cNvSpPr>
          <p:nvPr>
            <p:ph idx="1"/>
          </p:nvPr>
        </p:nvSpPr>
        <p:spPr/>
        <p:txBody>
          <a:bodyPr/>
          <a:lstStyle/>
          <a:p>
            <a:r>
              <a:rPr lang="en-GB" dirty="0" smtClean="0"/>
              <a:t>Transparent Maintenance</a:t>
            </a:r>
          </a:p>
          <a:p>
            <a:r>
              <a:rPr lang="en-GB" dirty="0" smtClean="0"/>
              <a:t>Auto restart instances shutdown by system events</a:t>
            </a:r>
          </a:p>
          <a:p>
            <a:r>
              <a:rPr lang="en-GB" dirty="0" smtClean="0"/>
              <a:t>During transparent maintenance, you could set GCE to your instances in two ways:</a:t>
            </a:r>
          </a:p>
          <a:p>
            <a:pPr lvl="1"/>
            <a:r>
              <a:rPr lang="en-GB" dirty="0" smtClean="0"/>
              <a:t>Live Migrate</a:t>
            </a:r>
            <a:br>
              <a:rPr lang="en-GB" dirty="0" smtClean="0"/>
            </a:br>
            <a:r>
              <a:rPr lang="en-GB" dirty="0" smtClean="0"/>
              <a:t>Affect performance in some degree</a:t>
            </a:r>
            <a:br>
              <a:rPr lang="en-GB" dirty="0" smtClean="0"/>
            </a:br>
            <a:r>
              <a:rPr lang="en-GB" dirty="0" smtClean="0"/>
              <a:t>but your instances remain online (no downtime)</a:t>
            </a:r>
          </a:p>
          <a:p>
            <a:pPr lvl="1"/>
            <a:r>
              <a:rPr lang="en-GB" dirty="0" smtClean="0"/>
              <a:t>Terminate and reboot</a:t>
            </a:r>
          </a:p>
        </p:txBody>
      </p:sp>
    </p:spTree>
    <p:extLst>
      <p:ext uri="{BB962C8B-B14F-4D97-AF65-F5344CB8AC3E}">
        <p14:creationId xmlns:p14="http://schemas.microsoft.com/office/powerpoint/2010/main" val="10046816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title"/>
          </p:nvPr>
        </p:nvSpPr>
        <p:spPr/>
        <p:txBody>
          <a:bodyPr/>
          <a:lstStyle/>
          <a:p>
            <a:endParaRPr lang="en-US" dirty="0" smtClean="0"/>
          </a:p>
        </p:txBody>
      </p:sp>
      <p:sp>
        <p:nvSpPr>
          <p:cNvPr id="3" name="Slide Number Placeholder 2"/>
          <p:cNvSpPr>
            <a:spLocks noGrp="1"/>
          </p:cNvSpPr>
          <p:nvPr>
            <p:ph type="sldNum" sz="quarter" idx="12"/>
          </p:nvPr>
        </p:nvSpPr>
        <p:spPr/>
        <p:txBody>
          <a:bodyPr/>
          <a:lstStyle/>
          <a:p>
            <a:fld id="{6E8C7BDD-EF70-493B-802D-5E1A4C88F269}" type="slidenum">
              <a:rPr lang="en-US" smtClean="0"/>
              <a:pPr/>
              <a:t>3</a:t>
            </a:fld>
            <a:endParaRPr lang="en-US"/>
          </a:p>
        </p:txBody>
      </p:sp>
      <p:sp>
        <p:nvSpPr>
          <p:cNvPr id="5121" name="Content Placeholder 5120"/>
          <p:cNvSpPr>
            <a:spLocks noGrp="1"/>
          </p:cNvSpPr>
          <p:nvPr>
            <p:ph sz="quarter" idx="13"/>
          </p:nvPr>
        </p:nvSpPr>
        <p:spPr/>
        <p:txBody>
          <a:bodyPr/>
          <a:lstStyle/>
          <a:p>
            <a:r>
              <a:rPr lang="en-US" dirty="0" smtClean="0"/>
              <a:t>Proudly Dutch</a:t>
            </a:r>
          </a:p>
          <a:p>
            <a:endParaRPr lang="en-US" dirty="0"/>
          </a:p>
          <a:p>
            <a:endParaRPr lang="en-US" dirty="0" smtClean="0"/>
          </a:p>
          <a:p>
            <a:r>
              <a:rPr lang="en-US" dirty="0" smtClean="0"/>
              <a:t>Lives in Italy – Turin / </a:t>
            </a:r>
            <a:r>
              <a:rPr lang="en-US" dirty="0" err="1" smtClean="0"/>
              <a:t>Alpes</a:t>
            </a:r>
            <a:endParaRPr lang="en-US" dirty="0" smtClean="0"/>
          </a:p>
          <a:p>
            <a:endParaRPr lang="en-US" dirty="0"/>
          </a:p>
          <a:p>
            <a:endParaRPr lang="en-US" dirty="0" smtClean="0"/>
          </a:p>
          <a:p>
            <a:r>
              <a:rPr lang="en-US" dirty="0" smtClean="0"/>
              <a:t>VMS Ambassador, Windows NT Wizard,  </a:t>
            </a:r>
            <a:r>
              <a:rPr lang="en-US" dirty="0" err="1" smtClean="0"/>
              <a:t>XenGuru</a:t>
            </a:r>
            <a:endParaRPr lang="en-US" dirty="0" smtClean="0"/>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0900" y="1236704"/>
            <a:ext cx="1688660" cy="17775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5087" y="1204963"/>
            <a:ext cx="2412372" cy="184102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42226" y="1178431"/>
            <a:ext cx="2549738" cy="1835811"/>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3907" y="3292162"/>
            <a:ext cx="1616547" cy="1320180"/>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016600" y="2469144"/>
            <a:ext cx="1753835" cy="1315376"/>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39748" y="3292161"/>
            <a:ext cx="2177711" cy="129936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05142" y="5217342"/>
            <a:ext cx="1876139" cy="125137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248762" y="3899649"/>
            <a:ext cx="1904504" cy="1117309"/>
          </a:xfrm>
          <a:prstGeom prst="rect">
            <a:avLst/>
          </a:prstGeom>
        </p:spPr>
      </p:pic>
    </p:spTree>
    <p:extLst>
      <p:ext uri="{BB962C8B-B14F-4D97-AF65-F5344CB8AC3E}">
        <p14:creationId xmlns:p14="http://schemas.microsoft.com/office/powerpoint/2010/main" val="215096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Persistent Disk</a:t>
            </a:r>
            <a:endParaRPr lang="en-GB" dirty="0"/>
          </a:p>
        </p:txBody>
      </p:sp>
      <p:sp>
        <p:nvSpPr>
          <p:cNvPr id="3" name="Content Placeholder 2"/>
          <p:cNvSpPr>
            <a:spLocks noGrp="1"/>
          </p:cNvSpPr>
          <p:nvPr>
            <p:ph idx="1"/>
          </p:nvPr>
        </p:nvSpPr>
        <p:spPr/>
        <p:txBody>
          <a:bodyPr/>
          <a:lstStyle/>
          <a:p>
            <a:r>
              <a:rPr lang="en-GB" dirty="0" smtClean="0"/>
              <a:t>Virtual SCSI device</a:t>
            </a:r>
          </a:p>
          <a:p>
            <a:r>
              <a:rPr lang="en-GB" dirty="0" smtClean="0"/>
              <a:t>Block Storage</a:t>
            </a:r>
          </a:p>
          <a:p>
            <a:r>
              <a:rPr lang="en-GB" dirty="0" smtClean="0"/>
              <a:t>Persistent until deleted</a:t>
            </a:r>
          </a:p>
          <a:p>
            <a:r>
              <a:rPr lang="en-GB" dirty="0" smtClean="0"/>
              <a:t>Hot-Plug to GCE instances (attach/detach)</a:t>
            </a:r>
            <a:endParaRPr lang="en-GB" dirty="0"/>
          </a:p>
        </p:txBody>
      </p:sp>
    </p:spTree>
    <p:extLst>
      <p:ext uri="{BB962C8B-B14F-4D97-AF65-F5344CB8AC3E}">
        <p14:creationId xmlns:p14="http://schemas.microsoft.com/office/powerpoint/2010/main" val="11651612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Load Balancing</a:t>
            </a:r>
            <a:endParaRPr lang="en-GB" dirty="0"/>
          </a:p>
        </p:txBody>
      </p:sp>
      <p:sp>
        <p:nvSpPr>
          <p:cNvPr id="3" name="Content Placeholder 2"/>
          <p:cNvSpPr>
            <a:spLocks noGrp="1"/>
          </p:cNvSpPr>
          <p:nvPr>
            <p:ph idx="1"/>
          </p:nvPr>
        </p:nvSpPr>
        <p:spPr/>
        <p:txBody>
          <a:bodyPr/>
          <a:lstStyle/>
          <a:p>
            <a:r>
              <a:rPr lang="en-GB" dirty="0" smtClean="0"/>
              <a:t>Target Pools</a:t>
            </a:r>
          </a:p>
          <a:p>
            <a:r>
              <a:rPr lang="en-GB" dirty="0" smtClean="0"/>
              <a:t>Health Checking</a:t>
            </a:r>
          </a:p>
          <a:p>
            <a:r>
              <a:rPr lang="en-GB" dirty="0" smtClean="0"/>
              <a:t>Forwarding Rules</a:t>
            </a:r>
            <a:endParaRPr lang="en-GB" dirty="0"/>
          </a:p>
        </p:txBody>
      </p:sp>
    </p:spTree>
    <p:extLst>
      <p:ext uri="{BB962C8B-B14F-4D97-AF65-F5344CB8AC3E}">
        <p14:creationId xmlns:p14="http://schemas.microsoft.com/office/powerpoint/2010/main" val="17602780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Persistent IP Addresses</a:t>
            </a:r>
            <a:endParaRPr lang="en-GB" dirty="0"/>
          </a:p>
        </p:txBody>
      </p:sp>
      <p:sp>
        <p:nvSpPr>
          <p:cNvPr id="3" name="Content Placeholder 2"/>
          <p:cNvSpPr>
            <a:spLocks noGrp="1"/>
          </p:cNvSpPr>
          <p:nvPr>
            <p:ph idx="1"/>
          </p:nvPr>
        </p:nvSpPr>
        <p:spPr/>
        <p:txBody>
          <a:bodyPr/>
          <a:lstStyle/>
          <a:p>
            <a:r>
              <a:rPr lang="en-GB" dirty="0" smtClean="0"/>
              <a:t>GCE reserved IP for instance, won’t change with the reboot of VMs</a:t>
            </a:r>
          </a:p>
          <a:p>
            <a:r>
              <a:rPr lang="en-GB" dirty="0" smtClean="0"/>
              <a:t>You can promote ephemeral IP to persistent IP</a:t>
            </a:r>
          </a:p>
          <a:p>
            <a:r>
              <a:rPr lang="en-GB" dirty="0" smtClean="0"/>
              <a:t>No DNS changing </a:t>
            </a:r>
            <a:r>
              <a:rPr lang="en-GB" dirty="0" err="1" smtClean="0"/>
              <a:t>anymor</a:t>
            </a:r>
            <a:endParaRPr lang="en-GB" dirty="0"/>
          </a:p>
        </p:txBody>
      </p:sp>
    </p:spTree>
    <p:extLst>
      <p:ext uri="{BB962C8B-B14F-4D97-AF65-F5344CB8AC3E}">
        <p14:creationId xmlns:p14="http://schemas.microsoft.com/office/powerpoint/2010/main" val="6213586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Architecture</a:t>
            </a:r>
            <a:endParaRPr lang="en-US" dirty="0"/>
          </a:p>
        </p:txBody>
      </p:sp>
      <p:sp>
        <p:nvSpPr>
          <p:cNvPr id="3" name="Text Placeholder 2"/>
          <p:cNvSpPr>
            <a:spLocks noGrp="1"/>
          </p:cNvSpPr>
          <p:nvPr>
            <p:ph sz="quarter" idx="20"/>
          </p:nvPr>
        </p:nvSpPr>
        <p:spPr/>
        <p:txBody>
          <a:bodyPr/>
          <a:lstStyle/>
          <a:p>
            <a:endParaRPr lang="en-US" smtClean="0"/>
          </a:p>
          <a:p>
            <a:r>
              <a:rPr lang="en-US" smtClean="0"/>
              <a:t>Basic architecture (quick jumpstart topology)</a:t>
            </a:r>
          </a:p>
          <a:p>
            <a:r>
              <a:rPr lang="en-US" smtClean="0"/>
              <a:t>Simple GCE only</a:t>
            </a:r>
          </a:p>
          <a:p>
            <a:r>
              <a:rPr lang="en-US" smtClean="0"/>
              <a:t>Simple Hybrid</a:t>
            </a:r>
          </a:p>
          <a:p>
            <a:endParaRPr lang="en-US" smtClean="0"/>
          </a:p>
          <a:p>
            <a:r>
              <a:rPr lang="en-US" smtClean="0"/>
              <a:t>Extended architecture </a:t>
            </a:r>
          </a:p>
          <a:p>
            <a:r>
              <a:rPr lang="en-US" smtClean="0"/>
              <a:t>Scale</a:t>
            </a:r>
          </a:p>
          <a:p>
            <a:r>
              <a:rPr lang="en-US" smtClean="0"/>
              <a:t>Availability</a:t>
            </a:r>
          </a:p>
          <a:p>
            <a:endParaRPr lang="en-US" dirty="0" smtClean="0"/>
          </a:p>
        </p:txBody>
      </p:sp>
    </p:spTree>
    <p:extLst>
      <p:ext uri="{BB962C8B-B14F-4D97-AF65-F5344CB8AC3E}">
        <p14:creationId xmlns:p14="http://schemas.microsoft.com/office/powerpoint/2010/main" val="653945741"/>
      </p:ext>
    </p:extLst>
  </p:cSld>
  <p:clrMapOvr>
    <a:masterClrMapping/>
  </p:clrMapOvr>
  <p:transition spd="med">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3111236" y="1972697"/>
            <a:ext cx="6791988" cy="3147589"/>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2" name="Title 1"/>
          <p:cNvSpPr>
            <a:spLocks noGrp="1"/>
          </p:cNvSpPr>
          <p:nvPr>
            <p:ph type="title"/>
          </p:nvPr>
        </p:nvSpPr>
        <p:spPr/>
        <p:txBody>
          <a:bodyPr/>
          <a:lstStyle/>
          <a:p>
            <a:r>
              <a:rPr lang="en-US" dirty="0" smtClean="0"/>
              <a:t>Simple Citrix deployment on GCE</a:t>
            </a:r>
            <a:endParaRPr lang="en-US" dirty="0"/>
          </a:p>
        </p:txBody>
      </p:sp>
      <p:sp>
        <p:nvSpPr>
          <p:cNvPr id="9" name="Content Placeholder 8"/>
          <p:cNvSpPr>
            <a:spLocks noGrp="1"/>
          </p:cNvSpPr>
          <p:nvPr>
            <p:ph sz="quarter" idx="20"/>
          </p:nvPr>
        </p:nvSpPr>
        <p:spPr/>
        <p:txBody>
          <a:bodyPr/>
          <a:lstStyle/>
          <a:p>
            <a:endParaRPr lang="en-GB"/>
          </a:p>
        </p:txBody>
      </p:sp>
      <p:sp>
        <p:nvSpPr>
          <p:cNvPr id="11" name="Rectangle 6"/>
          <p:cNvSpPr>
            <a:spLocks noChangeArrowheads="1"/>
          </p:cNvSpPr>
          <p:nvPr/>
        </p:nvSpPr>
        <p:spPr bwMode="auto">
          <a:xfrm>
            <a:off x="8550274" y="5347312"/>
            <a:ext cx="1395624" cy="241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Virtual Network</a:t>
            </a:r>
            <a:endParaRPr lang="en-US" sz="1372" dirty="0">
              <a:latin typeface="Segoe UI"/>
            </a:endParaRP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7511" y="5351475"/>
            <a:ext cx="290258" cy="290258"/>
          </a:xfrm>
          <a:prstGeom prst="rect">
            <a:avLst/>
          </a:prstGeom>
        </p:spPr>
      </p:pic>
      <p:grpSp>
        <p:nvGrpSpPr>
          <p:cNvPr id="5" name="Group 4"/>
          <p:cNvGrpSpPr/>
          <p:nvPr/>
        </p:nvGrpSpPr>
        <p:grpSpPr>
          <a:xfrm>
            <a:off x="7585830" y="3595802"/>
            <a:ext cx="1039067" cy="1016422"/>
            <a:chOff x="6769485" y="3034281"/>
            <a:chExt cx="1060179" cy="1037074"/>
          </a:xfrm>
        </p:grpSpPr>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3034281"/>
              <a:ext cx="780290" cy="780290"/>
            </a:xfrm>
            <a:prstGeom prst="rect">
              <a:avLst/>
            </a:prstGeom>
          </p:spPr>
        </p:pic>
        <p:sp>
          <p:nvSpPr>
            <p:cNvPr id="48" name="TextBox 47"/>
            <p:cNvSpPr txBox="1"/>
            <p:nvPr/>
          </p:nvSpPr>
          <p:spPr>
            <a:xfrm>
              <a:off x="6769485" y="3792523"/>
              <a:ext cx="1060179" cy="278832"/>
            </a:xfrm>
            <a:prstGeom prst="rect">
              <a:avLst/>
            </a:prstGeom>
            <a:noFill/>
          </p:spPr>
          <p:txBody>
            <a:bodyPr wrap="none" rtlCol="0">
              <a:spAutoFit/>
            </a:bodyPr>
            <a:lstStyle/>
            <a:p>
              <a:pPr algn="r"/>
              <a:r>
                <a:rPr lang="en-US" sz="1176" dirty="0">
                  <a:solidFill>
                    <a:srgbClr val="000000">
                      <a:lumMod val="65000"/>
                    </a:srgbClr>
                  </a:solidFill>
                </a:rPr>
                <a:t>XD VDI Host</a:t>
              </a:r>
            </a:p>
          </p:txBody>
        </p:sp>
      </p:grpSp>
      <p:grpSp>
        <p:nvGrpSpPr>
          <p:cNvPr id="6" name="Group 5"/>
          <p:cNvGrpSpPr/>
          <p:nvPr/>
        </p:nvGrpSpPr>
        <p:grpSpPr>
          <a:xfrm>
            <a:off x="7384796" y="2530464"/>
            <a:ext cx="1314784" cy="1021161"/>
            <a:chOff x="6616662" y="1947297"/>
            <a:chExt cx="1341498" cy="1041909"/>
          </a:xfrm>
        </p:grpSpPr>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947297"/>
              <a:ext cx="780290" cy="780290"/>
            </a:xfrm>
            <a:prstGeom prst="rect">
              <a:avLst/>
            </a:prstGeom>
          </p:spPr>
        </p:pic>
        <p:sp>
          <p:nvSpPr>
            <p:cNvPr id="49" name="TextBox 48"/>
            <p:cNvSpPr txBox="1"/>
            <p:nvPr/>
          </p:nvSpPr>
          <p:spPr>
            <a:xfrm>
              <a:off x="6616662" y="2710374"/>
              <a:ext cx="1341498" cy="278832"/>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grpSp>
        <p:nvGrpSpPr>
          <p:cNvPr id="7" name="Group 6"/>
          <p:cNvGrpSpPr/>
          <p:nvPr/>
        </p:nvGrpSpPr>
        <p:grpSpPr>
          <a:xfrm>
            <a:off x="8699580" y="2969220"/>
            <a:ext cx="1082350" cy="1008959"/>
            <a:chOff x="8026100" y="3040062"/>
            <a:chExt cx="1104341" cy="1029459"/>
          </a:xfrm>
        </p:grpSpPr>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0" name="TextBox 49"/>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sp>
        <p:nvSpPr>
          <p:cNvPr id="53" name="Rectangle 52"/>
          <p:cNvSpPr/>
          <p:nvPr/>
        </p:nvSpPr>
        <p:spPr>
          <a:xfrm>
            <a:off x="2954324" y="1860061"/>
            <a:ext cx="7098267" cy="341399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54" name="TextBox 53"/>
          <p:cNvSpPr txBox="1"/>
          <p:nvPr/>
        </p:nvSpPr>
        <p:spPr>
          <a:xfrm>
            <a:off x="8592502" y="4800391"/>
            <a:ext cx="1162498" cy="273280"/>
          </a:xfrm>
          <a:prstGeom prst="rect">
            <a:avLst/>
          </a:prstGeom>
          <a:noFill/>
        </p:spPr>
        <p:txBody>
          <a:bodyPr wrap="none" rtlCol="0">
            <a:spAutoFit/>
          </a:bodyPr>
          <a:lstStyle/>
          <a:p>
            <a:pPr algn="r"/>
            <a:r>
              <a:rPr lang="en-US" sz="1176" dirty="0">
                <a:solidFill>
                  <a:srgbClr val="000000">
                    <a:lumMod val="65000"/>
                  </a:srgbClr>
                </a:solidFill>
              </a:rPr>
              <a:t>Single Subnet </a:t>
            </a:r>
          </a:p>
        </p:txBody>
      </p:sp>
      <p:sp>
        <p:nvSpPr>
          <p:cNvPr id="89" name="Rounded Rectangle 88"/>
          <p:cNvSpPr/>
          <p:nvPr/>
        </p:nvSpPr>
        <p:spPr bwMode="auto">
          <a:xfrm>
            <a:off x="5079556" y="2264332"/>
            <a:ext cx="2350419" cy="2557223"/>
          </a:xfrm>
          <a:prstGeom prst="roundRect">
            <a:avLst/>
          </a:prstGeom>
          <a:solidFill>
            <a:schemeClr val="tx2">
              <a:lumMod val="9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90" name="Group 89"/>
          <p:cNvGrpSpPr/>
          <p:nvPr/>
        </p:nvGrpSpPr>
        <p:grpSpPr>
          <a:xfrm>
            <a:off x="6393088" y="3045347"/>
            <a:ext cx="970138" cy="1010758"/>
            <a:chOff x="3716011" y="3040062"/>
            <a:chExt cx="989850" cy="1031295"/>
          </a:xfrm>
        </p:grpSpPr>
        <p:pic>
          <p:nvPicPr>
            <p:cNvPr id="91" name="Picture 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92" name="TextBox 91"/>
            <p:cNvSpPr txBox="1"/>
            <p:nvPr/>
          </p:nvSpPr>
          <p:spPr>
            <a:xfrm>
              <a:off x="3716011" y="3792524"/>
              <a:ext cx="989850" cy="278833"/>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56" name="Rounded Rectangle 55"/>
          <p:cNvSpPr/>
          <p:nvPr/>
        </p:nvSpPr>
        <p:spPr bwMode="auto">
          <a:xfrm>
            <a:off x="3619333" y="2264332"/>
            <a:ext cx="1429522" cy="2557223"/>
          </a:xfrm>
          <a:prstGeom prst="roundRect">
            <a:avLst/>
          </a:prstGeom>
          <a:solidFill>
            <a:schemeClr val="tx2">
              <a:lumMod val="9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3" name="Group 2"/>
          <p:cNvGrpSpPr/>
          <p:nvPr/>
        </p:nvGrpSpPr>
        <p:grpSpPr>
          <a:xfrm>
            <a:off x="3647053" y="2530463"/>
            <a:ext cx="1295547" cy="1017824"/>
            <a:chOff x="3552017" y="1947297"/>
            <a:chExt cx="1321869" cy="1038504"/>
          </a:xfrm>
        </p:grpSpPr>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9" name="TextBox 38"/>
            <p:cNvSpPr txBox="1"/>
            <p:nvPr/>
          </p:nvSpPr>
          <p:spPr>
            <a:xfrm>
              <a:off x="3552017" y="2706969"/>
              <a:ext cx="1321869" cy="278832"/>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grpSp>
        <p:nvGrpSpPr>
          <p:cNvPr id="4" name="Group 3"/>
          <p:cNvGrpSpPr/>
          <p:nvPr/>
        </p:nvGrpSpPr>
        <p:grpSpPr>
          <a:xfrm>
            <a:off x="3761983" y="3601468"/>
            <a:ext cx="1119217" cy="1010757"/>
            <a:chOff x="3669284" y="3040062"/>
            <a:chExt cx="1141957" cy="1031294"/>
          </a:xfrm>
        </p:grpSpPr>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40" name="TextBox 39"/>
            <p:cNvSpPr txBox="1"/>
            <p:nvPr/>
          </p:nvSpPr>
          <p:spPr>
            <a:xfrm>
              <a:off x="3669284" y="3792524"/>
              <a:ext cx="1141957" cy="278832"/>
            </a:xfrm>
            <a:prstGeom prst="rect">
              <a:avLst/>
            </a:prstGeom>
            <a:noFill/>
          </p:spPr>
          <p:txBody>
            <a:bodyPr wrap="none" rtlCol="0">
              <a:spAutoFit/>
            </a:bodyPr>
            <a:lstStyle/>
            <a:p>
              <a:pPr algn="r"/>
              <a:r>
                <a:rPr lang="en-US" sz="1176" dirty="0">
                  <a:solidFill>
                    <a:srgbClr val="000000">
                      <a:lumMod val="65000"/>
                    </a:srgbClr>
                  </a:solidFill>
                </a:rPr>
                <a:t>Web Interface</a:t>
              </a:r>
            </a:p>
          </p:txBody>
        </p:sp>
      </p:grpSp>
      <p:grpSp>
        <p:nvGrpSpPr>
          <p:cNvPr id="41" name="Group 40"/>
          <p:cNvGrpSpPr/>
          <p:nvPr/>
        </p:nvGrpSpPr>
        <p:grpSpPr>
          <a:xfrm>
            <a:off x="5073935" y="2530465"/>
            <a:ext cx="1415860" cy="1016028"/>
            <a:chOff x="3523868" y="1947297"/>
            <a:chExt cx="1444627" cy="1036671"/>
          </a:xfrm>
        </p:grpSpPr>
        <p:pic>
          <p:nvPicPr>
            <p:cNvPr id="42" name="Picture 4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43" name="TextBox 42"/>
            <p:cNvSpPr txBox="1"/>
            <p:nvPr/>
          </p:nvSpPr>
          <p:spPr>
            <a:xfrm>
              <a:off x="3523868" y="2706969"/>
              <a:ext cx="1444627" cy="276999"/>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44" name="Group 43"/>
          <p:cNvGrpSpPr/>
          <p:nvPr/>
        </p:nvGrpSpPr>
        <p:grpSpPr>
          <a:xfrm>
            <a:off x="5156575" y="3601468"/>
            <a:ext cx="1186543" cy="1010758"/>
            <a:chOff x="3608187" y="3040062"/>
            <a:chExt cx="1210651" cy="1031295"/>
          </a:xfrm>
        </p:grpSpPr>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46" name="TextBox 45"/>
            <p:cNvSpPr txBox="1"/>
            <p:nvPr/>
          </p:nvSpPr>
          <p:spPr>
            <a:xfrm>
              <a:off x="3608187" y="3792524"/>
              <a:ext cx="1210651" cy="278833"/>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29" name="Group 28"/>
          <p:cNvGrpSpPr/>
          <p:nvPr/>
        </p:nvGrpSpPr>
        <p:grpSpPr>
          <a:xfrm>
            <a:off x="2957741" y="1759568"/>
            <a:ext cx="764752" cy="764752"/>
            <a:chOff x="10158481" y="4325152"/>
            <a:chExt cx="780290" cy="780290"/>
          </a:xfrm>
        </p:grpSpPr>
        <p:sp>
          <p:nvSpPr>
            <p:cNvPr id="30" name="Oval 2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1" name="Oval 3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38" name="Group 37"/>
          <p:cNvGrpSpPr/>
          <p:nvPr/>
        </p:nvGrpSpPr>
        <p:grpSpPr>
          <a:xfrm>
            <a:off x="231281" y="1785983"/>
            <a:ext cx="1416967" cy="1983772"/>
            <a:chOff x="962479" y="1214093"/>
            <a:chExt cx="1445757" cy="2024078"/>
          </a:xfrm>
        </p:grpSpPr>
        <p:pic>
          <p:nvPicPr>
            <p:cNvPr id="47" name="Picture 46"/>
            <p:cNvPicPr>
              <a:picLocks noChangeAspect="1"/>
            </p:cNvPicPr>
            <p:nvPr/>
          </p:nvPicPr>
          <p:blipFill>
            <a:blip r:embed="rId6" cstate="print">
              <a:duotone>
                <a:prstClr val="black"/>
                <a:srgbClr val="D9C3A5">
                  <a:tint val="50000"/>
                  <a:satMod val="180000"/>
                </a:srgbClr>
              </a:duotone>
              <a:extLst>
                <a:ext uri="{BEBA8EAE-BF5A-486C-A8C5-ECC9F3942E4B}">
                  <a14:imgProps xmlns:a14="http://schemas.microsoft.com/office/drawing/2010/main">
                    <a14:imgLayer r:embed="rId7">
                      <a14:imgEffect>
                        <a14:artisticPhotocopy/>
                      </a14:imgEffect>
                    </a14:imgLayer>
                  </a14:imgProps>
                </a:ext>
                <a:ext uri="{28A0092B-C50C-407E-A947-70E740481C1C}">
                  <a14:useLocalDpi xmlns:a14="http://schemas.microsoft.com/office/drawing/2010/main" val="0"/>
                </a:ext>
              </a:extLst>
            </a:blip>
            <a:stretch>
              <a:fillRect/>
            </a:stretch>
          </p:blipFill>
          <p:spPr>
            <a:xfrm>
              <a:off x="1112838" y="1214093"/>
              <a:ext cx="1142998" cy="1364877"/>
            </a:xfrm>
            <a:prstGeom prst="rect">
              <a:avLst/>
            </a:prstGeom>
            <a:solidFill>
              <a:schemeClr val="accent1"/>
            </a:solidFill>
          </p:spPr>
        </p:pic>
        <p:sp>
          <p:nvSpPr>
            <p:cNvPr id="51" name="TextBox 50"/>
            <p:cNvSpPr txBox="1"/>
            <p:nvPr/>
          </p:nvSpPr>
          <p:spPr>
            <a:xfrm flipH="1">
              <a:off x="962479" y="2578970"/>
              <a:ext cx="1445757" cy="659201"/>
            </a:xfrm>
            <a:prstGeom prst="rect">
              <a:avLst/>
            </a:prstGeom>
            <a:noFill/>
          </p:spPr>
          <p:txBody>
            <a:bodyPr wrap="square" rtlCol="0">
              <a:spAutoFit/>
            </a:bodyPr>
            <a:lstStyle/>
            <a:p>
              <a:r>
                <a:rPr lang="en-US" sz="1799" dirty="0"/>
                <a:t>User Access </a:t>
              </a:r>
            </a:p>
            <a:p>
              <a:r>
                <a:rPr lang="en-US" sz="1799" dirty="0"/>
                <a:t>via Internet</a:t>
              </a:r>
            </a:p>
          </p:txBody>
        </p:sp>
      </p:grpSp>
      <p:cxnSp>
        <p:nvCxnSpPr>
          <p:cNvPr id="55" name="Straight Arrow Connector 54"/>
          <p:cNvCxnSpPr/>
          <p:nvPr/>
        </p:nvCxnSpPr>
        <p:spPr>
          <a:xfrm>
            <a:off x="1613455" y="2169576"/>
            <a:ext cx="1266186" cy="0"/>
          </a:xfrm>
          <a:prstGeom prst="straightConnector1">
            <a:avLst/>
          </a:prstGeom>
          <a:ln w="38100">
            <a:solidFill>
              <a:schemeClr val="accent1">
                <a:alpha val="50000"/>
              </a:schemeClr>
            </a:solidFill>
            <a:headEnd type="none"/>
            <a:tailEnd type="triangle"/>
          </a:ln>
        </p:spPr>
        <p:style>
          <a:lnRef idx="3">
            <a:schemeClr val="accent3"/>
          </a:lnRef>
          <a:fillRef idx="0">
            <a:schemeClr val="accent3"/>
          </a:fillRef>
          <a:effectRef idx="2">
            <a:schemeClr val="accent3"/>
          </a:effectRef>
          <a:fontRef idx="minor">
            <a:schemeClr val="tx1"/>
          </a:fontRef>
        </p:style>
      </p:cxnSp>
      <p:sp>
        <p:nvSpPr>
          <p:cNvPr id="57" name="TextBox 56"/>
          <p:cNvSpPr txBox="1"/>
          <p:nvPr/>
        </p:nvSpPr>
        <p:spPr>
          <a:xfrm>
            <a:off x="1573565" y="2205362"/>
            <a:ext cx="1388305" cy="755848"/>
          </a:xfrm>
          <a:prstGeom prst="rect">
            <a:avLst/>
          </a:prstGeom>
          <a:noFill/>
        </p:spPr>
        <p:txBody>
          <a:bodyPr wrap="square" rtlCol="0">
            <a:spAutoFit/>
          </a:bodyPr>
          <a:lstStyle/>
          <a:p>
            <a:r>
              <a:rPr lang="en-US" sz="1078" dirty="0"/>
              <a:t>Connect Via  </a:t>
            </a:r>
            <a:r>
              <a:rPr lang="en-US" sz="1078" dirty="0" smtClean="0"/>
              <a:t>go.gcexencloud</a:t>
            </a:r>
            <a:r>
              <a:rPr lang="en-US" sz="1078" dirty="0"/>
              <a:t>.</a:t>
            </a:r>
            <a:r>
              <a:rPr lang="en-US" sz="1078" dirty="0" smtClean="0"/>
              <a:t>net </a:t>
            </a:r>
            <a:r>
              <a:rPr lang="en-US" sz="1078" dirty="0"/>
              <a:t>port 443 endpoint on Secure Gateway</a:t>
            </a:r>
          </a:p>
        </p:txBody>
      </p:sp>
    </p:spTree>
    <p:extLst>
      <p:ext uri="{BB962C8B-B14F-4D97-AF65-F5344CB8AC3E}">
        <p14:creationId xmlns:p14="http://schemas.microsoft.com/office/powerpoint/2010/main" val="14680007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56" grpId="0" animBg="1"/>
      <p:bldP spid="5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p:cNvSpPr>
            <a:spLocks noGrp="1"/>
          </p:cNvSpPr>
          <p:nvPr>
            <p:ph type="title"/>
          </p:nvPr>
        </p:nvSpPr>
        <p:spPr/>
        <p:txBody>
          <a:bodyPr/>
          <a:lstStyle/>
          <a:p>
            <a:r>
              <a:rPr lang="en-US" dirty="0" smtClean="0"/>
              <a:t>Simple hybrid deployment</a:t>
            </a:r>
            <a:endParaRPr lang="en-US" dirty="0"/>
          </a:p>
        </p:txBody>
      </p:sp>
      <p:sp>
        <p:nvSpPr>
          <p:cNvPr id="2" name="Content Placeholder 1"/>
          <p:cNvSpPr>
            <a:spLocks noGrp="1"/>
          </p:cNvSpPr>
          <p:nvPr>
            <p:ph sz="quarter" idx="20"/>
          </p:nvPr>
        </p:nvSpPr>
        <p:spPr/>
        <p:txBody>
          <a:bodyPr/>
          <a:lstStyle/>
          <a:p>
            <a:endParaRPr lang="en-GB"/>
          </a:p>
        </p:txBody>
      </p:sp>
      <p:sp>
        <p:nvSpPr>
          <p:cNvPr id="38" name="Rectangle 37"/>
          <p:cNvSpPr/>
          <p:nvPr/>
        </p:nvSpPr>
        <p:spPr>
          <a:xfrm>
            <a:off x="8740560" y="1976035"/>
            <a:ext cx="2091113" cy="3147589"/>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47" name="Rectangle 46"/>
          <p:cNvSpPr/>
          <p:nvPr/>
        </p:nvSpPr>
        <p:spPr>
          <a:xfrm>
            <a:off x="8640744" y="1860061"/>
            <a:ext cx="2290748" cy="341399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51" name="Rectangle 6"/>
          <p:cNvSpPr>
            <a:spLocks noChangeArrowheads="1"/>
          </p:cNvSpPr>
          <p:nvPr/>
        </p:nvSpPr>
        <p:spPr bwMode="auto">
          <a:xfrm>
            <a:off x="9105569" y="5351996"/>
            <a:ext cx="1856957" cy="241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On-Premise Network</a:t>
            </a:r>
            <a:endParaRPr lang="en-US" sz="1372" dirty="0">
              <a:latin typeface="Segoe UI"/>
            </a:endParaRPr>
          </a:p>
        </p:txBody>
      </p:sp>
      <p:pic>
        <p:nvPicPr>
          <p:cNvPr id="55" name="Picture 5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743" y="5356160"/>
            <a:ext cx="290258" cy="290258"/>
          </a:xfrm>
          <a:prstGeom prst="rect">
            <a:avLst/>
          </a:prstGeom>
        </p:spPr>
      </p:pic>
      <p:grpSp>
        <p:nvGrpSpPr>
          <p:cNvPr id="57" name="Group 56"/>
          <p:cNvGrpSpPr/>
          <p:nvPr/>
        </p:nvGrpSpPr>
        <p:grpSpPr>
          <a:xfrm>
            <a:off x="9189526" y="2308761"/>
            <a:ext cx="1082350" cy="1008959"/>
            <a:chOff x="8026100" y="3040062"/>
            <a:chExt cx="1104341" cy="1029459"/>
          </a:xfrm>
        </p:grpSpPr>
        <p:pic>
          <p:nvPicPr>
            <p:cNvPr id="58" name="Picture 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9" name="TextBox 58"/>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sp>
        <p:nvSpPr>
          <p:cNvPr id="63" name="Rectangle 62"/>
          <p:cNvSpPr/>
          <p:nvPr/>
        </p:nvSpPr>
        <p:spPr>
          <a:xfrm>
            <a:off x="954164" y="1972697"/>
            <a:ext cx="6791988" cy="3147589"/>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64" name="Rectangle 6"/>
          <p:cNvSpPr>
            <a:spLocks noChangeArrowheads="1"/>
          </p:cNvSpPr>
          <p:nvPr/>
        </p:nvSpPr>
        <p:spPr bwMode="auto">
          <a:xfrm>
            <a:off x="6393202" y="5347312"/>
            <a:ext cx="1395624" cy="2413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Virtual Network</a:t>
            </a:r>
            <a:endParaRPr lang="en-US" sz="1372" dirty="0">
              <a:latin typeface="Segoe UI"/>
            </a:endParaRPr>
          </a:p>
        </p:txBody>
      </p:sp>
      <p:pic>
        <p:nvPicPr>
          <p:cNvPr id="65" name="Picture 6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439" y="5351475"/>
            <a:ext cx="290258" cy="290258"/>
          </a:xfrm>
          <a:prstGeom prst="rect">
            <a:avLst/>
          </a:prstGeom>
        </p:spPr>
      </p:pic>
      <p:grpSp>
        <p:nvGrpSpPr>
          <p:cNvPr id="66" name="Group 65"/>
          <p:cNvGrpSpPr/>
          <p:nvPr/>
        </p:nvGrpSpPr>
        <p:grpSpPr>
          <a:xfrm>
            <a:off x="5428758" y="3595802"/>
            <a:ext cx="1039067" cy="1016422"/>
            <a:chOff x="6769485" y="3034281"/>
            <a:chExt cx="1060179" cy="1037074"/>
          </a:xfrm>
        </p:grpSpPr>
        <p:pic>
          <p:nvPicPr>
            <p:cNvPr id="67" name="Picture 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3034281"/>
              <a:ext cx="780290" cy="780290"/>
            </a:xfrm>
            <a:prstGeom prst="rect">
              <a:avLst/>
            </a:prstGeom>
          </p:spPr>
        </p:pic>
        <p:sp>
          <p:nvSpPr>
            <p:cNvPr id="68" name="TextBox 67"/>
            <p:cNvSpPr txBox="1"/>
            <p:nvPr/>
          </p:nvSpPr>
          <p:spPr>
            <a:xfrm>
              <a:off x="6769485" y="3792523"/>
              <a:ext cx="1060179" cy="278832"/>
            </a:xfrm>
            <a:prstGeom prst="rect">
              <a:avLst/>
            </a:prstGeom>
            <a:noFill/>
          </p:spPr>
          <p:txBody>
            <a:bodyPr wrap="none" rtlCol="0">
              <a:spAutoFit/>
            </a:bodyPr>
            <a:lstStyle/>
            <a:p>
              <a:pPr algn="r"/>
              <a:r>
                <a:rPr lang="en-US" sz="1176" dirty="0">
                  <a:solidFill>
                    <a:srgbClr val="000000">
                      <a:lumMod val="65000"/>
                    </a:srgbClr>
                  </a:solidFill>
                </a:rPr>
                <a:t>XD VDI Host</a:t>
              </a:r>
            </a:p>
          </p:txBody>
        </p:sp>
      </p:grpSp>
      <p:grpSp>
        <p:nvGrpSpPr>
          <p:cNvPr id="69" name="Group 68"/>
          <p:cNvGrpSpPr/>
          <p:nvPr/>
        </p:nvGrpSpPr>
        <p:grpSpPr>
          <a:xfrm>
            <a:off x="5227723" y="2530464"/>
            <a:ext cx="1314784" cy="1021161"/>
            <a:chOff x="6616662" y="1947297"/>
            <a:chExt cx="1341498" cy="1041909"/>
          </a:xfrm>
        </p:grpSpPr>
        <p:pic>
          <p:nvPicPr>
            <p:cNvPr id="70" name="Picture 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947297"/>
              <a:ext cx="780290" cy="780290"/>
            </a:xfrm>
            <a:prstGeom prst="rect">
              <a:avLst/>
            </a:prstGeom>
          </p:spPr>
        </p:pic>
        <p:sp>
          <p:nvSpPr>
            <p:cNvPr id="71" name="TextBox 70"/>
            <p:cNvSpPr txBox="1"/>
            <p:nvPr/>
          </p:nvSpPr>
          <p:spPr>
            <a:xfrm>
              <a:off x="6616662" y="2710374"/>
              <a:ext cx="1341498" cy="278832"/>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75" name="Rectangle 74"/>
          <p:cNvSpPr/>
          <p:nvPr/>
        </p:nvSpPr>
        <p:spPr>
          <a:xfrm>
            <a:off x="797252" y="1860061"/>
            <a:ext cx="7098267" cy="3413991"/>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76" name="TextBox 75"/>
          <p:cNvSpPr txBox="1"/>
          <p:nvPr/>
        </p:nvSpPr>
        <p:spPr>
          <a:xfrm>
            <a:off x="6435430" y="4800391"/>
            <a:ext cx="1162498" cy="273280"/>
          </a:xfrm>
          <a:prstGeom prst="rect">
            <a:avLst/>
          </a:prstGeom>
          <a:noFill/>
        </p:spPr>
        <p:txBody>
          <a:bodyPr wrap="none" rtlCol="0">
            <a:spAutoFit/>
          </a:bodyPr>
          <a:lstStyle/>
          <a:p>
            <a:pPr algn="r"/>
            <a:r>
              <a:rPr lang="en-US" sz="1176" dirty="0">
                <a:solidFill>
                  <a:srgbClr val="000000">
                    <a:lumMod val="65000"/>
                  </a:srgbClr>
                </a:solidFill>
              </a:rPr>
              <a:t>Single Subnet </a:t>
            </a:r>
          </a:p>
        </p:txBody>
      </p:sp>
      <p:sp>
        <p:nvSpPr>
          <p:cNvPr id="77" name="Rounded Rectangle 76"/>
          <p:cNvSpPr/>
          <p:nvPr/>
        </p:nvSpPr>
        <p:spPr bwMode="auto">
          <a:xfrm>
            <a:off x="2922484" y="2264332"/>
            <a:ext cx="2350419" cy="2557223"/>
          </a:xfrm>
          <a:prstGeom prst="roundRect">
            <a:avLst/>
          </a:prstGeom>
          <a:solidFill>
            <a:schemeClr val="tx2">
              <a:lumMod val="9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78" name="Group 77"/>
          <p:cNvGrpSpPr/>
          <p:nvPr/>
        </p:nvGrpSpPr>
        <p:grpSpPr>
          <a:xfrm>
            <a:off x="4236016" y="3045347"/>
            <a:ext cx="970138" cy="1010758"/>
            <a:chOff x="3716011" y="3040062"/>
            <a:chExt cx="989850" cy="1031295"/>
          </a:xfrm>
        </p:grpSpPr>
        <p:pic>
          <p:nvPicPr>
            <p:cNvPr id="79" name="Picture 7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80" name="TextBox 79"/>
            <p:cNvSpPr txBox="1"/>
            <p:nvPr/>
          </p:nvSpPr>
          <p:spPr>
            <a:xfrm>
              <a:off x="3716011" y="3792524"/>
              <a:ext cx="989850" cy="278833"/>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81" name="Rounded Rectangle 80"/>
          <p:cNvSpPr/>
          <p:nvPr/>
        </p:nvSpPr>
        <p:spPr bwMode="auto">
          <a:xfrm>
            <a:off x="1462261" y="2264332"/>
            <a:ext cx="1429522" cy="2557223"/>
          </a:xfrm>
          <a:prstGeom prst="roundRect">
            <a:avLst/>
          </a:prstGeom>
          <a:solidFill>
            <a:schemeClr val="tx2">
              <a:lumMod val="90000"/>
            </a:schemeClr>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82" name="Group 81"/>
          <p:cNvGrpSpPr/>
          <p:nvPr/>
        </p:nvGrpSpPr>
        <p:grpSpPr>
          <a:xfrm>
            <a:off x="1489981" y="2530463"/>
            <a:ext cx="1295547" cy="1017824"/>
            <a:chOff x="3552017" y="1947297"/>
            <a:chExt cx="1321869" cy="1038504"/>
          </a:xfrm>
        </p:grpSpPr>
        <p:pic>
          <p:nvPicPr>
            <p:cNvPr id="83" name="Picture 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84" name="TextBox 83"/>
            <p:cNvSpPr txBox="1"/>
            <p:nvPr/>
          </p:nvSpPr>
          <p:spPr>
            <a:xfrm>
              <a:off x="3552017" y="2706969"/>
              <a:ext cx="1321869" cy="278832"/>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grpSp>
        <p:nvGrpSpPr>
          <p:cNvPr id="85" name="Group 84"/>
          <p:cNvGrpSpPr/>
          <p:nvPr/>
        </p:nvGrpSpPr>
        <p:grpSpPr>
          <a:xfrm>
            <a:off x="1604911" y="3601468"/>
            <a:ext cx="1119217" cy="1010757"/>
            <a:chOff x="3669284" y="3040062"/>
            <a:chExt cx="1141957" cy="1031294"/>
          </a:xfrm>
        </p:grpSpPr>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87" name="TextBox 86"/>
            <p:cNvSpPr txBox="1"/>
            <p:nvPr/>
          </p:nvSpPr>
          <p:spPr>
            <a:xfrm>
              <a:off x="3669284" y="3792524"/>
              <a:ext cx="1141957" cy="278832"/>
            </a:xfrm>
            <a:prstGeom prst="rect">
              <a:avLst/>
            </a:prstGeom>
            <a:noFill/>
          </p:spPr>
          <p:txBody>
            <a:bodyPr wrap="none" rtlCol="0">
              <a:spAutoFit/>
            </a:bodyPr>
            <a:lstStyle/>
            <a:p>
              <a:pPr algn="r"/>
              <a:r>
                <a:rPr lang="en-US" sz="1176" dirty="0">
                  <a:solidFill>
                    <a:srgbClr val="000000">
                      <a:lumMod val="65000"/>
                    </a:srgbClr>
                  </a:solidFill>
                </a:rPr>
                <a:t>Web Interface</a:t>
              </a:r>
            </a:p>
          </p:txBody>
        </p:sp>
      </p:grpSp>
      <p:grpSp>
        <p:nvGrpSpPr>
          <p:cNvPr id="88" name="Group 87"/>
          <p:cNvGrpSpPr/>
          <p:nvPr/>
        </p:nvGrpSpPr>
        <p:grpSpPr>
          <a:xfrm>
            <a:off x="2916863" y="2530465"/>
            <a:ext cx="1415860" cy="1016028"/>
            <a:chOff x="3523868" y="1947297"/>
            <a:chExt cx="1444627" cy="1036671"/>
          </a:xfrm>
        </p:grpSpPr>
        <p:pic>
          <p:nvPicPr>
            <p:cNvPr id="89" name="Picture 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90" name="TextBox 89"/>
            <p:cNvSpPr txBox="1"/>
            <p:nvPr/>
          </p:nvSpPr>
          <p:spPr>
            <a:xfrm>
              <a:off x="3523868" y="2706969"/>
              <a:ext cx="1444627" cy="276999"/>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91" name="Group 90"/>
          <p:cNvGrpSpPr/>
          <p:nvPr/>
        </p:nvGrpSpPr>
        <p:grpSpPr>
          <a:xfrm>
            <a:off x="2999503" y="3601468"/>
            <a:ext cx="1186543" cy="1010758"/>
            <a:chOff x="3608187" y="3040062"/>
            <a:chExt cx="1210651" cy="1031295"/>
          </a:xfrm>
        </p:grpSpPr>
        <p:pic>
          <p:nvPicPr>
            <p:cNvPr id="92" name="Picture 9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93" name="TextBox 92"/>
            <p:cNvSpPr txBox="1"/>
            <p:nvPr/>
          </p:nvSpPr>
          <p:spPr>
            <a:xfrm>
              <a:off x="3608187" y="3792524"/>
              <a:ext cx="1210651" cy="278833"/>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94" name="Group 93"/>
          <p:cNvGrpSpPr/>
          <p:nvPr/>
        </p:nvGrpSpPr>
        <p:grpSpPr>
          <a:xfrm>
            <a:off x="800669" y="1759568"/>
            <a:ext cx="764752" cy="764752"/>
            <a:chOff x="10158481" y="4325152"/>
            <a:chExt cx="780290" cy="780290"/>
          </a:xfrm>
        </p:grpSpPr>
        <p:sp>
          <p:nvSpPr>
            <p:cNvPr id="95" name="Oval 94"/>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96" name="Oval 95"/>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97" name="Picture 9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98" name="Group 97"/>
          <p:cNvGrpSpPr/>
          <p:nvPr/>
        </p:nvGrpSpPr>
        <p:grpSpPr>
          <a:xfrm>
            <a:off x="6542508" y="2969220"/>
            <a:ext cx="1082350" cy="1008959"/>
            <a:chOff x="8026100" y="3040062"/>
            <a:chExt cx="1104341" cy="1029459"/>
          </a:xfrm>
        </p:grpSpPr>
        <p:pic>
          <p:nvPicPr>
            <p:cNvPr id="99" name="Picture 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100" name="TextBox 99"/>
            <p:cNvSpPr txBox="1"/>
            <p:nvPr/>
          </p:nvSpPr>
          <p:spPr>
            <a:xfrm>
              <a:off x="8026100" y="3792522"/>
              <a:ext cx="1104341" cy="276999"/>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pic>
        <p:nvPicPr>
          <p:cNvPr id="3" name="Picture 2"/>
          <p:cNvPicPr>
            <a:picLocks noChangeAspect="1"/>
          </p:cNvPicPr>
          <p:nvPr/>
        </p:nvPicPr>
        <p:blipFill>
          <a:blip r:embed="rId6"/>
          <a:stretch>
            <a:fillRect/>
          </a:stretch>
        </p:blipFill>
        <p:spPr>
          <a:xfrm>
            <a:off x="7624857" y="3303508"/>
            <a:ext cx="1306143" cy="201114"/>
          </a:xfrm>
          <a:prstGeom prst="rect">
            <a:avLst/>
          </a:prstGeom>
        </p:spPr>
      </p:pic>
      <p:sp>
        <p:nvSpPr>
          <p:cNvPr id="48" name="TextBox 47"/>
          <p:cNvSpPr txBox="1"/>
          <p:nvPr/>
        </p:nvSpPr>
        <p:spPr>
          <a:xfrm>
            <a:off x="7685891" y="3279635"/>
            <a:ext cx="1099981" cy="243143"/>
          </a:xfrm>
          <a:prstGeom prst="rect">
            <a:avLst/>
          </a:prstGeom>
          <a:noFill/>
        </p:spPr>
        <p:txBody>
          <a:bodyPr wrap="none" rtlCol="0">
            <a:spAutoFit/>
          </a:bodyPr>
          <a:lstStyle/>
          <a:p>
            <a:pPr algn="r"/>
            <a:r>
              <a:rPr lang="en-US" sz="980" dirty="0">
                <a:solidFill>
                  <a:srgbClr val="000000">
                    <a:lumMod val="65000"/>
                  </a:srgbClr>
                </a:solidFill>
              </a:rPr>
              <a:t>Site-to-Site VPN</a:t>
            </a:r>
            <a:endParaRPr lang="en-US" sz="1176" dirty="0">
              <a:solidFill>
                <a:srgbClr val="000000">
                  <a:lumMod val="65000"/>
                </a:srgbClr>
              </a:solidFill>
            </a:endParaRPr>
          </a:p>
        </p:txBody>
      </p:sp>
      <p:sp>
        <p:nvSpPr>
          <p:cNvPr id="50" name="Freeform 140"/>
          <p:cNvSpPr>
            <a:spLocks noEditPoints="1"/>
          </p:cNvSpPr>
          <p:nvPr/>
        </p:nvSpPr>
        <p:spPr bwMode="auto">
          <a:xfrm>
            <a:off x="8857669" y="4366221"/>
            <a:ext cx="336072" cy="500996"/>
          </a:xfrm>
          <a:custGeom>
            <a:avLst/>
            <a:gdLst>
              <a:gd name="T0" fmla="*/ 248 w 496"/>
              <a:gd name="T1" fmla="*/ 716 h 735"/>
              <a:gd name="T2" fmla="*/ 0 w 496"/>
              <a:gd name="T3" fmla="*/ 672 h 735"/>
              <a:gd name="T4" fmla="*/ 0 w 496"/>
              <a:gd name="T5" fmla="*/ 693 h 735"/>
              <a:gd name="T6" fmla="*/ 248 w 496"/>
              <a:gd name="T7" fmla="*/ 735 h 735"/>
              <a:gd name="T8" fmla="*/ 496 w 496"/>
              <a:gd name="T9" fmla="*/ 693 h 735"/>
              <a:gd name="T10" fmla="*/ 496 w 496"/>
              <a:gd name="T11" fmla="*/ 672 h 735"/>
              <a:gd name="T12" fmla="*/ 248 w 496"/>
              <a:gd name="T13" fmla="*/ 716 h 735"/>
              <a:gd name="T14" fmla="*/ 248 w 496"/>
              <a:gd name="T15" fmla="*/ 118 h 735"/>
              <a:gd name="T16" fmla="*/ 496 w 496"/>
              <a:gd name="T17" fmla="*/ 76 h 735"/>
              <a:gd name="T18" fmla="*/ 381 w 496"/>
              <a:gd name="T19" fmla="*/ 39 h 735"/>
              <a:gd name="T20" fmla="*/ 381 w 496"/>
              <a:gd name="T21" fmla="*/ 23 h 735"/>
              <a:gd name="T22" fmla="*/ 248 w 496"/>
              <a:gd name="T23" fmla="*/ 0 h 735"/>
              <a:gd name="T24" fmla="*/ 115 w 496"/>
              <a:gd name="T25" fmla="*/ 23 h 735"/>
              <a:gd name="T26" fmla="*/ 115 w 496"/>
              <a:gd name="T27" fmla="*/ 39 h 735"/>
              <a:gd name="T28" fmla="*/ 0 w 496"/>
              <a:gd name="T29" fmla="*/ 76 h 735"/>
              <a:gd name="T30" fmla="*/ 248 w 496"/>
              <a:gd name="T31" fmla="*/ 118 h 735"/>
              <a:gd name="T32" fmla="*/ 248 w 496"/>
              <a:gd name="T33" fmla="*/ 138 h 735"/>
              <a:gd name="T34" fmla="*/ 0 w 496"/>
              <a:gd name="T35" fmla="*/ 94 h 735"/>
              <a:gd name="T36" fmla="*/ 0 w 496"/>
              <a:gd name="T37" fmla="*/ 252 h 735"/>
              <a:gd name="T38" fmla="*/ 25 w 496"/>
              <a:gd name="T39" fmla="*/ 300 h 735"/>
              <a:gd name="T40" fmla="*/ 248 w 496"/>
              <a:gd name="T41" fmla="*/ 324 h 735"/>
              <a:gd name="T42" fmla="*/ 471 w 496"/>
              <a:gd name="T43" fmla="*/ 300 h 735"/>
              <a:gd name="T44" fmla="*/ 496 w 496"/>
              <a:gd name="T45" fmla="*/ 252 h 735"/>
              <a:gd name="T46" fmla="*/ 496 w 496"/>
              <a:gd name="T47" fmla="*/ 94 h 735"/>
              <a:gd name="T48" fmla="*/ 248 w 496"/>
              <a:gd name="T49" fmla="*/ 138 h 735"/>
              <a:gd name="T50" fmla="*/ 248 w 496"/>
              <a:gd name="T51" fmla="*/ 344 h 735"/>
              <a:gd name="T52" fmla="*/ 0 w 496"/>
              <a:gd name="T53" fmla="*/ 301 h 735"/>
              <a:gd name="T54" fmla="*/ 0 w 496"/>
              <a:gd name="T55" fmla="*/ 439 h 735"/>
              <a:gd name="T56" fmla="*/ 25 w 496"/>
              <a:gd name="T57" fmla="*/ 487 h 735"/>
              <a:gd name="T58" fmla="*/ 248 w 496"/>
              <a:gd name="T59" fmla="*/ 511 h 735"/>
              <a:gd name="T60" fmla="*/ 471 w 496"/>
              <a:gd name="T61" fmla="*/ 487 h 735"/>
              <a:gd name="T62" fmla="*/ 496 w 496"/>
              <a:gd name="T63" fmla="*/ 439 h 735"/>
              <a:gd name="T64" fmla="*/ 496 w 496"/>
              <a:gd name="T65" fmla="*/ 301 h 735"/>
              <a:gd name="T66" fmla="*/ 248 w 496"/>
              <a:gd name="T67" fmla="*/ 344 h 735"/>
              <a:gd name="T68" fmla="*/ 248 w 496"/>
              <a:gd name="T69" fmla="*/ 530 h 735"/>
              <a:gd name="T70" fmla="*/ 0 w 496"/>
              <a:gd name="T71" fmla="*/ 487 h 735"/>
              <a:gd name="T72" fmla="*/ 0 w 496"/>
              <a:gd name="T73" fmla="*/ 625 h 735"/>
              <a:gd name="T74" fmla="*/ 25 w 496"/>
              <a:gd name="T75" fmla="*/ 673 h 735"/>
              <a:gd name="T76" fmla="*/ 248 w 496"/>
              <a:gd name="T77" fmla="*/ 698 h 735"/>
              <a:gd name="T78" fmla="*/ 471 w 496"/>
              <a:gd name="T79" fmla="*/ 673 h 735"/>
              <a:gd name="T80" fmla="*/ 496 w 496"/>
              <a:gd name="T81" fmla="*/ 625 h 735"/>
              <a:gd name="T82" fmla="*/ 496 w 496"/>
              <a:gd name="T83" fmla="*/ 487 h 735"/>
              <a:gd name="T84" fmla="*/ 248 w 496"/>
              <a:gd name="T85" fmla="*/ 530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6" h="735">
                <a:moveTo>
                  <a:pt x="248" y="716"/>
                </a:moveTo>
                <a:cubicBezTo>
                  <a:pt x="111" y="716"/>
                  <a:pt x="0" y="697"/>
                  <a:pt x="0" y="672"/>
                </a:cubicBezTo>
                <a:cubicBezTo>
                  <a:pt x="0" y="693"/>
                  <a:pt x="0" y="693"/>
                  <a:pt x="0" y="693"/>
                </a:cubicBezTo>
                <a:cubicBezTo>
                  <a:pt x="0" y="716"/>
                  <a:pt x="111" y="735"/>
                  <a:pt x="248" y="735"/>
                </a:cubicBezTo>
                <a:cubicBezTo>
                  <a:pt x="385" y="735"/>
                  <a:pt x="496" y="716"/>
                  <a:pt x="496" y="693"/>
                </a:cubicBezTo>
                <a:cubicBezTo>
                  <a:pt x="496" y="672"/>
                  <a:pt x="496" y="672"/>
                  <a:pt x="496" y="672"/>
                </a:cubicBezTo>
                <a:cubicBezTo>
                  <a:pt x="496" y="697"/>
                  <a:pt x="385" y="716"/>
                  <a:pt x="248" y="716"/>
                </a:cubicBezTo>
                <a:close/>
                <a:moveTo>
                  <a:pt x="248" y="118"/>
                </a:moveTo>
                <a:cubicBezTo>
                  <a:pt x="385" y="118"/>
                  <a:pt x="496" y="99"/>
                  <a:pt x="496" y="76"/>
                </a:cubicBezTo>
                <a:cubicBezTo>
                  <a:pt x="496" y="60"/>
                  <a:pt x="450" y="46"/>
                  <a:pt x="381" y="39"/>
                </a:cubicBezTo>
                <a:cubicBezTo>
                  <a:pt x="381" y="23"/>
                  <a:pt x="381" y="23"/>
                  <a:pt x="381" y="23"/>
                </a:cubicBezTo>
                <a:cubicBezTo>
                  <a:pt x="381" y="10"/>
                  <a:pt x="322" y="0"/>
                  <a:pt x="248" y="0"/>
                </a:cubicBezTo>
                <a:cubicBezTo>
                  <a:pt x="174" y="0"/>
                  <a:pt x="115" y="10"/>
                  <a:pt x="115" y="23"/>
                </a:cubicBezTo>
                <a:cubicBezTo>
                  <a:pt x="115" y="39"/>
                  <a:pt x="115" y="39"/>
                  <a:pt x="115" y="39"/>
                </a:cubicBezTo>
                <a:cubicBezTo>
                  <a:pt x="46" y="46"/>
                  <a:pt x="0" y="60"/>
                  <a:pt x="0" y="76"/>
                </a:cubicBezTo>
                <a:cubicBezTo>
                  <a:pt x="0" y="99"/>
                  <a:pt x="111" y="118"/>
                  <a:pt x="248" y="118"/>
                </a:cubicBezTo>
                <a:close/>
                <a:moveTo>
                  <a:pt x="248" y="138"/>
                </a:moveTo>
                <a:cubicBezTo>
                  <a:pt x="111" y="138"/>
                  <a:pt x="0" y="118"/>
                  <a:pt x="0" y="94"/>
                </a:cubicBezTo>
                <a:cubicBezTo>
                  <a:pt x="0" y="252"/>
                  <a:pt x="0" y="252"/>
                  <a:pt x="0" y="252"/>
                </a:cubicBezTo>
                <a:cubicBezTo>
                  <a:pt x="25" y="300"/>
                  <a:pt x="25" y="300"/>
                  <a:pt x="25" y="300"/>
                </a:cubicBezTo>
                <a:cubicBezTo>
                  <a:pt x="66" y="314"/>
                  <a:pt x="150" y="324"/>
                  <a:pt x="248" y="324"/>
                </a:cubicBezTo>
                <a:cubicBezTo>
                  <a:pt x="346" y="324"/>
                  <a:pt x="430" y="314"/>
                  <a:pt x="471" y="300"/>
                </a:cubicBezTo>
                <a:cubicBezTo>
                  <a:pt x="496" y="252"/>
                  <a:pt x="496" y="252"/>
                  <a:pt x="496" y="252"/>
                </a:cubicBezTo>
                <a:cubicBezTo>
                  <a:pt x="496" y="94"/>
                  <a:pt x="496" y="94"/>
                  <a:pt x="496" y="94"/>
                </a:cubicBezTo>
                <a:cubicBezTo>
                  <a:pt x="496" y="118"/>
                  <a:pt x="385" y="138"/>
                  <a:pt x="248" y="138"/>
                </a:cubicBezTo>
                <a:close/>
                <a:moveTo>
                  <a:pt x="248" y="344"/>
                </a:moveTo>
                <a:cubicBezTo>
                  <a:pt x="111" y="344"/>
                  <a:pt x="0" y="324"/>
                  <a:pt x="0" y="301"/>
                </a:cubicBezTo>
                <a:cubicBezTo>
                  <a:pt x="0" y="439"/>
                  <a:pt x="0" y="439"/>
                  <a:pt x="0" y="439"/>
                </a:cubicBezTo>
                <a:cubicBezTo>
                  <a:pt x="25" y="487"/>
                  <a:pt x="25" y="487"/>
                  <a:pt x="25" y="487"/>
                </a:cubicBezTo>
                <a:cubicBezTo>
                  <a:pt x="66" y="501"/>
                  <a:pt x="150" y="511"/>
                  <a:pt x="248" y="511"/>
                </a:cubicBezTo>
                <a:cubicBezTo>
                  <a:pt x="346" y="511"/>
                  <a:pt x="430" y="501"/>
                  <a:pt x="471" y="487"/>
                </a:cubicBezTo>
                <a:cubicBezTo>
                  <a:pt x="496" y="439"/>
                  <a:pt x="496" y="439"/>
                  <a:pt x="496" y="439"/>
                </a:cubicBezTo>
                <a:cubicBezTo>
                  <a:pt x="496" y="301"/>
                  <a:pt x="496" y="301"/>
                  <a:pt x="496" y="301"/>
                </a:cubicBezTo>
                <a:cubicBezTo>
                  <a:pt x="496" y="324"/>
                  <a:pt x="385" y="344"/>
                  <a:pt x="248" y="344"/>
                </a:cubicBezTo>
                <a:close/>
                <a:moveTo>
                  <a:pt x="248" y="530"/>
                </a:moveTo>
                <a:cubicBezTo>
                  <a:pt x="111" y="530"/>
                  <a:pt x="0" y="511"/>
                  <a:pt x="0" y="487"/>
                </a:cubicBezTo>
                <a:cubicBezTo>
                  <a:pt x="0" y="625"/>
                  <a:pt x="0" y="625"/>
                  <a:pt x="0" y="625"/>
                </a:cubicBezTo>
                <a:cubicBezTo>
                  <a:pt x="25" y="673"/>
                  <a:pt x="25" y="673"/>
                  <a:pt x="25" y="673"/>
                </a:cubicBezTo>
                <a:cubicBezTo>
                  <a:pt x="66" y="687"/>
                  <a:pt x="150" y="698"/>
                  <a:pt x="248" y="698"/>
                </a:cubicBezTo>
                <a:cubicBezTo>
                  <a:pt x="346" y="698"/>
                  <a:pt x="430" y="687"/>
                  <a:pt x="471" y="673"/>
                </a:cubicBezTo>
                <a:cubicBezTo>
                  <a:pt x="496" y="625"/>
                  <a:pt x="496" y="625"/>
                  <a:pt x="496" y="625"/>
                </a:cubicBezTo>
                <a:cubicBezTo>
                  <a:pt x="496" y="487"/>
                  <a:pt x="496" y="487"/>
                  <a:pt x="496" y="487"/>
                </a:cubicBezTo>
                <a:cubicBezTo>
                  <a:pt x="496" y="511"/>
                  <a:pt x="385" y="530"/>
                  <a:pt x="248" y="530"/>
                </a:cubicBezTo>
                <a:close/>
              </a:path>
            </a:pathLst>
          </a:custGeom>
          <a:solidFill>
            <a:srgbClr val="00AEEF"/>
          </a:solidFill>
          <a:ln w="0">
            <a:solidFill>
              <a:srgbClr val="000000"/>
            </a:solidFill>
            <a:prstDash val="solid"/>
            <a:round/>
            <a:headEnd/>
            <a:tailEnd/>
          </a:ln>
        </p:spPr>
        <p:txBody>
          <a:bodyPr vert="horz" wrap="square" lIns="89619" tIns="44810" rIns="89619" bIns="44810" numCol="1" anchor="t" anchorCtr="0" compatLnSpc="1">
            <a:prstTxWarp prst="textNoShape">
              <a:avLst/>
            </a:prstTxWarp>
          </a:bodyPr>
          <a:lstStyle/>
          <a:p>
            <a:endParaRPr lang="en-US" sz="2058">
              <a:solidFill>
                <a:srgbClr val="FFFFFF"/>
              </a:solidFill>
            </a:endParaRPr>
          </a:p>
        </p:txBody>
      </p:sp>
      <p:sp>
        <p:nvSpPr>
          <p:cNvPr id="52" name="TextBox 51"/>
          <p:cNvSpPr txBox="1"/>
          <p:nvPr/>
        </p:nvSpPr>
        <p:spPr>
          <a:xfrm>
            <a:off x="9185721" y="4399874"/>
            <a:ext cx="1645953" cy="452472"/>
          </a:xfrm>
          <a:prstGeom prst="rect">
            <a:avLst/>
          </a:prstGeom>
          <a:noFill/>
        </p:spPr>
        <p:txBody>
          <a:bodyPr wrap="square" rtlCol="0">
            <a:spAutoFit/>
          </a:bodyPr>
          <a:lstStyle/>
          <a:p>
            <a:r>
              <a:rPr lang="en-US" sz="1176" dirty="0">
                <a:solidFill>
                  <a:srgbClr val="000000">
                    <a:lumMod val="65000"/>
                  </a:srgbClr>
                </a:solidFill>
              </a:rPr>
              <a:t>Company resources and Applications Data</a:t>
            </a:r>
          </a:p>
        </p:txBody>
      </p:sp>
    </p:spTree>
    <p:extLst>
      <p:ext uri="{BB962C8B-B14F-4D97-AF65-F5344CB8AC3E}">
        <p14:creationId xmlns:p14="http://schemas.microsoft.com/office/powerpoint/2010/main" val="800163290"/>
      </p:ext>
    </p:extLst>
  </p:cSld>
  <p:clrMapOvr>
    <a:masterClrMapping/>
  </p:clrMapOvr>
  <p:transition spd="med">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2" name="Group 421"/>
          <p:cNvGrpSpPr/>
          <p:nvPr/>
        </p:nvGrpSpPr>
        <p:grpSpPr>
          <a:xfrm>
            <a:off x="1571259" y="-45809"/>
            <a:ext cx="10515555" cy="5224399"/>
            <a:chOff x="893971" y="182681"/>
            <a:chExt cx="11466349" cy="5922843"/>
          </a:xfrm>
        </p:grpSpPr>
        <p:sp>
          <p:nvSpPr>
            <p:cNvPr id="333" name="Rectangle 332"/>
            <p:cNvSpPr/>
            <p:nvPr/>
          </p:nvSpPr>
          <p:spPr>
            <a:xfrm>
              <a:off x="1619454" y="449064"/>
              <a:ext cx="10393255" cy="3581598"/>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pic>
          <p:nvPicPr>
            <p:cNvPr id="336" name="Picture 3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2064165" y="5809369"/>
              <a:ext cx="296155" cy="296155"/>
            </a:xfrm>
            <a:prstGeom prst="rect">
              <a:avLst/>
            </a:prstGeom>
          </p:spPr>
        </p:pic>
        <p:sp>
          <p:nvSpPr>
            <p:cNvPr id="338" name="TextBox 337"/>
            <p:cNvSpPr txBox="1"/>
            <p:nvPr/>
          </p:nvSpPr>
          <p:spPr>
            <a:xfrm>
              <a:off x="11032276" y="460145"/>
              <a:ext cx="1078998" cy="309844"/>
            </a:xfrm>
            <a:prstGeom prst="rect">
              <a:avLst/>
            </a:prstGeom>
            <a:noFill/>
          </p:spPr>
          <p:txBody>
            <a:bodyPr wrap="none" rtlCol="0">
              <a:spAutoFit/>
            </a:bodyPr>
            <a:lstStyle/>
            <a:p>
              <a:pPr algn="r"/>
              <a:r>
                <a:rPr lang="en-US" sz="1176" dirty="0">
                  <a:solidFill>
                    <a:srgbClr val="000000">
                      <a:lumMod val="65000"/>
                    </a:srgbClr>
                  </a:solidFill>
                </a:rPr>
                <a:t>Single </a:t>
              </a:r>
              <a:r>
                <a:rPr lang="en-US" sz="1176" dirty="0" smtClean="0">
                  <a:solidFill>
                    <a:srgbClr val="000000">
                      <a:lumMod val="65000"/>
                    </a:srgbClr>
                  </a:solidFill>
                </a:rPr>
                <a:t>Zone </a:t>
              </a:r>
              <a:endParaRPr lang="en-US" sz="1176" dirty="0">
                <a:solidFill>
                  <a:srgbClr val="000000">
                    <a:lumMod val="65000"/>
                  </a:srgbClr>
                </a:solidFill>
              </a:endParaRPr>
            </a:p>
          </p:txBody>
        </p:sp>
        <p:grpSp>
          <p:nvGrpSpPr>
            <p:cNvPr id="352" name="Group 351"/>
            <p:cNvGrpSpPr/>
            <p:nvPr/>
          </p:nvGrpSpPr>
          <p:grpSpPr>
            <a:xfrm>
              <a:off x="3369614" y="1018163"/>
              <a:ext cx="1549028" cy="1069486"/>
              <a:chOff x="3419467" y="1947297"/>
              <a:chExt cx="1549028" cy="1069486"/>
            </a:xfrm>
          </p:grpSpPr>
          <p:pic>
            <p:nvPicPr>
              <p:cNvPr id="353" name="Picture 3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54" name="TextBox 353"/>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55" name="Group 354"/>
            <p:cNvGrpSpPr/>
            <p:nvPr/>
          </p:nvGrpSpPr>
          <p:grpSpPr>
            <a:xfrm>
              <a:off x="5634274" y="2100160"/>
              <a:ext cx="1293827" cy="1062276"/>
              <a:chOff x="3525011" y="3040062"/>
              <a:chExt cx="1293827" cy="1062276"/>
            </a:xfrm>
          </p:grpSpPr>
          <p:pic>
            <p:nvPicPr>
              <p:cNvPr id="356" name="Picture 3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57" name="TextBox 356"/>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358" name="Group 357"/>
            <p:cNvGrpSpPr/>
            <p:nvPr/>
          </p:nvGrpSpPr>
          <p:grpSpPr>
            <a:xfrm>
              <a:off x="5714605" y="1008164"/>
              <a:ext cx="1185455" cy="1062274"/>
              <a:chOff x="7944986" y="3040062"/>
              <a:chExt cx="1185455" cy="1062274"/>
            </a:xfrm>
          </p:grpSpPr>
          <p:pic>
            <p:nvPicPr>
              <p:cNvPr id="359" name="Picture 3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360" name="TextBox 359"/>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361" name="Group 360"/>
            <p:cNvGrpSpPr/>
            <p:nvPr/>
          </p:nvGrpSpPr>
          <p:grpSpPr>
            <a:xfrm>
              <a:off x="3369614" y="2100160"/>
              <a:ext cx="1549028" cy="1069486"/>
              <a:chOff x="3419467" y="1947297"/>
              <a:chExt cx="1549028" cy="1069486"/>
            </a:xfrm>
          </p:grpSpPr>
          <p:pic>
            <p:nvPicPr>
              <p:cNvPr id="362" name="Picture 3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63" name="TextBox 362"/>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64" name="Group 363"/>
            <p:cNvGrpSpPr/>
            <p:nvPr/>
          </p:nvGrpSpPr>
          <p:grpSpPr>
            <a:xfrm>
              <a:off x="4714551" y="1013237"/>
              <a:ext cx="1057856" cy="1062276"/>
              <a:chOff x="3625130" y="3040062"/>
              <a:chExt cx="1057856" cy="1062276"/>
            </a:xfrm>
          </p:grpSpPr>
          <p:pic>
            <p:nvPicPr>
              <p:cNvPr id="365" name="Picture 3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6" name="TextBox 365"/>
              <p:cNvSpPr txBox="1"/>
              <p:nvPr/>
            </p:nvSpPr>
            <p:spPr>
              <a:xfrm>
                <a:off x="3625130" y="3792524"/>
                <a:ext cx="1057856"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367" name="Group 366"/>
            <p:cNvGrpSpPr/>
            <p:nvPr/>
          </p:nvGrpSpPr>
          <p:grpSpPr>
            <a:xfrm>
              <a:off x="4696449" y="2093043"/>
              <a:ext cx="1057856" cy="1062276"/>
              <a:chOff x="3625130" y="3040062"/>
              <a:chExt cx="1057856" cy="1062276"/>
            </a:xfrm>
          </p:grpSpPr>
          <p:pic>
            <p:nvPicPr>
              <p:cNvPr id="368" name="Picture 3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9" name="TextBox 368"/>
              <p:cNvSpPr txBox="1"/>
              <p:nvPr/>
            </p:nvSpPr>
            <p:spPr>
              <a:xfrm>
                <a:off x="3625130" y="3792524"/>
                <a:ext cx="1057856"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370" name="Rectangle 369"/>
            <p:cNvSpPr/>
            <p:nvPr/>
          </p:nvSpPr>
          <p:spPr bwMode="auto">
            <a:xfrm>
              <a:off x="3369614" y="776182"/>
              <a:ext cx="3558487" cy="2513561"/>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1" name="Group 370"/>
            <p:cNvGrpSpPr/>
            <p:nvPr/>
          </p:nvGrpSpPr>
          <p:grpSpPr>
            <a:xfrm>
              <a:off x="893971" y="182681"/>
              <a:ext cx="2859460" cy="780290"/>
              <a:chOff x="10308442" y="4276228"/>
              <a:chExt cx="2859460" cy="780290"/>
            </a:xfrm>
          </p:grpSpPr>
          <p:sp>
            <p:nvSpPr>
              <p:cNvPr id="372" name="Oval 371"/>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73" name="Oval 372"/>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74" name="Picture 3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7612" y="4276228"/>
                <a:ext cx="780290" cy="780290"/>
              </a:xfrm>
              <a:prstGeom prst="rect">
                <a:avLst/>
              </a:prstGeom>
            </p:spPr>
          </p:pic>
        </p:grpSp>
        <p:grpSp>
          <p:nvGrpSpPr>
            <p:cNvPr id="375" name="Group 374"/>
            <p:cNvGrpSpPr/>
            <p:nvPr/>
          </p:nvGrpSpPr>
          <p:grpSpPr>
            <a:xfrm>
              <a:off x="6888830" y="227874"/>
              <a:ext cx="1694880" cy="3066530"/>
              <a:chOff x="6961757" y="1790180"/>
              <a:chExt cx="1694880" cy="3066530"/>
            </a:xfrm>
          </p:grpSpPr>
          <p:grpSp>
            <p:nvGrpSpPr>
              <p:cNvPr id="376" name="Group 375"/>
              <p:cNvGrpSpPr/>
              <p:nvPr/>
            </p:nvGrpSpPr>
            <p:grpSpPr>
              <a:xfrm>
                <a:off x="7244399" y="3517278"/>
                <a:ext cx="1133017" cy="1110027"/>
                <a:chOff x="6696647" y="2976998"/>
                <a:chExt cx="1133017" cy="1110027"/>
              </a:xfrm>
            </p:grpSpPr>
            <p:pic>
              <p:nvPicPr>
                <p:cNvPr id="383" name="Picture 3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384" name="TextBox 383"/>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377" name="Picture 3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378" name="Rectangle 377"/>
              <p:cNvSpPr/>
              <p:nvPr/>
            </p:nvSpPr>
            <p:spPr bwMode="auto">
              <a:xfrm>
                <a:off x="7153596" y="2343148"/>
                <a:ext cx="1503041" cy="2513562"/>
              </a:xfrm>
              <a:prstGeom prst="rect">
                <a:avLst/>
              </a:prstGeom>
              <a:noFill/>
              <a:ln w="19050">
                <a:solidFill>
                  <a:srgbClr val="008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9" name="Group 378"/>
              <p:cNvGrpSpPr/>
              <p:nvPr/>
            </p:nvGrpSpPr>
            <p:grpSpPr>
              <a:xfrm>
                <a:off x="6961757" y="1790180"/>
                <a:ext cx="780290" cy="780290"/>
                <a:chOff x="10158481" y="4325152"/>
                <a:chExt cx="780290" cy="780290"/>
              </a:xfrm>
            </p:grpSpPr>
            <p:sp>
              <p:nvSpPr>
                <p:cNvPr id="380" name="Oval 37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81" name="Oval 38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82" name="Picture 3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nvGrpSpPr>
            <p:cNvPr id="385" name="Group 384"/>
            <p:cNvGrpSpPr/>
            <p:nvPr/>
          </p:nvGrpSpPr>
          <p:grpSpPr>
            <a:xfrm>
              <a:off x="10153140" y="253418"/>
              <a:ext cx="1557857" cy="3035547"/>
              <a:chOff x="10197544" y="1793512"/>
              <a:chExt cx="1557857" cy="3035547"/>
            </a:xfrm>
          </p:grpSpPr>
          <p:pic>
            <p:nvPicPr>
              <p:cNvPr id="386" name="Picture 3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207" y="2503834"/>
                <a:ext cx="780290" cy="780290"/>
              </a:xfrm>
              <a:prstGeom prst="rect">
                <a:avLst/>
              </a:prstGeom>
            </p:spPr>
          </p:pic>
          <p:grpSp>
            <p:nvGrpSpPr>
              <p:cNvPr id="387" name="Group 386"/>
              <p:cNvGrpSpPr/>
              <p:nvPr/>
            </p:nvGrpSpPr>
            <p:grpSpPr>
              <a:xfrm>
                <a:off x="10199003" y="3456428"/>
                <a:ext cx="1433664" cy="1137553"/>
                <a:chOff x="6524496" y="1831190"/>
                <a:chExt cx="1433664" cy="1137553"/>
              </a:xfrm>
            </p:grpSpPr>
            <p:pic>
              <p:nvPicPr>
                <p:cNvPr id="393" name="Picture 3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394" name="TextBox 393"/>
                <p:cNvSpPr txBox="1"/>
                <p:nvPr/>
              </p:nvSpPr>
              <p:spPr>
                <a:xfrm>
                  <a:off x="6524496" y="2658928"/>
                  <a:ext cx="1433664"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388" name="Rectangle 387"/>
              <p:cNvSpPr/>
              <p:nvPr/>
            </p:nvSpPr>
            <p:spPr bwMode="auto">
              <a:xfrm>
                <a:off x="10252360" y="2315497"/>
                <a:ext cx="1503041" cy="2513562"/>
              </a:xfrm>
              <a:prstGeom prst="rect">
                <a:avLst/>
              </a:prstGeom>
              <a:noFill/>
              <a:ln w="19050">
                <a:solidFill>
                  <a:srgbClr val="0000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89" name="Group 388"/>
              <p:cNvGrpSpPr/>
              <p:nvPr/>
            </p:nvGrpSpPr>
            <p:grpSpPr>
              <a:xfrm>
                <a:off x="10197544" y="1793512"/>
                <a:ext cx="780290" cy="780290"/>
                <a:chOff x="10158481" y="4325152"/>
                <a:chExt cx="780290" cy="780290"/>
              </a:xfrm>
            </p:grpSpPr>
            <p:sp>
              <p:nvSpPr>
                <p:cNvPr id="390" name="Oval 38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91" name="Oval 39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92" name="Picture 3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395" name="Rectangle 394"/>
            <p:cNvSpPr/>
            <p:nvPr/>
          </p:nvSpPr>
          <p:spPr bwMode="auto">
            <a:xfrm>
              <a:off x="3378819" y="3370604"/>
              <a:ext cx="3590701" cy="551676"/>
            </a:xfrm>
            <a:prstGeom prst="rect">
              <a:avLst/>
            </a:prstGeom>
            <a:solidFill>
              <a:srgbClr val="FF0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Infrastructure</a:t>
              </a:r>
              <a:endParaRPr lang="en-US" sz="1960" dirty="0">
                <a:gradFill>
                  <a:gsLst>
                    <a:gs pos="0">
                      <a:srgbClr val="FFFFFF"/>
                    </a:gs>
                    <a:gs pos="100000">
                      <a:srgbClr val="FFFFFF"/>
                    </a:gs>
                  </a:gsLst>
                  <a:lin ang="5400000" scaled="0"/>
                </a:gradFill>
              </a:endParaRPr>
            </a:p>
          </p:txBody>
        </p:sp>
        <p:sp>
          <p:nvSpPr>
            <p:cNvPr id="396" name="Rectangle 395"/>
            <p:cNvSpPr/>
            <p:nvPr/>
          </p:nvSpPr>
          <p:spPr bwMode="auto">
            <a:xfrm>
              <a:off x="10211439" y="3356099"/>
              <a:ext cx="1499558" cy="551676"/>
            </a:xfrm>
            <a:prstGeom prst="rect">
              <a:avLst/>
            </a:prstGeom>
            <a:solidFill>
              <a:srgbClr val="0000FF"/>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397" name="Rectangle 396"/>
            <p:cNvSpPr/>
            <p:nvPr/>
          </p:nvSpPr>
          <p:spPr bwMode="auto">
            <a:xfrm>
              <a:off x="7091364" y="3357108"/>
              <a:ext cx="3061775" cy="551676"/>
            </a:xfrm>
            <a:prstGeom prst="rect">
              <a:avLst/>
            </a:prstGeom>
            <a:solidFill>
              <a:srgbClr val="008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400" name="TextBox 399"/>
            <p:cNvSpPr txBox="1"/>
            <p:nvPr/>
          </p:nvSpPr>
          <p:spPr>
            <a:xfrm>
              <a:off x="11160809" y="2991663"/>
              <a:ext cx="201434" cy="309815"/>
            </a:xfrm>
            <a:prstGeom prst="rect">
              <a:avLst/>
            </a:prstGeom>
            <a:noFill/>
          </p:spPr>
          <p:txBody>
            <a:bodyPr wrap="none" rtlCol="0">
              <a:spAutoFit/>
            </a:bodyPr>
            <a:lstStyle/>
            <a:p>
              <a:pPr algn="r"/>
              <a:endParaRPr lang="en-US" sz="1176" dirty="0">
                <a:solidFill>
                  <a:srgbClr val="000000">
                    <a:lumMod val="65000"/>
                  </a:srgbClr>
                </a:solidFill>
              </a:endParaRPr>
            </a:p>
          </p:txBody>
        </p:sp>
        <p:cxnSp>
          <p:nvCxnSpPr>
            <p:cNvPr id="401" name="Straight Connector 400"/>
            <p:cNvCxnSpPr>
              <a:stCxn id="377" idx="2"/>
              <a:endCxn id="383" idx="0"/>
            </p:cNvCxnSpPr>
            <p:nvPr/>
          </p:nvCxnSpPr>
          <p:spPr>
            <a:xfrm>
              <a:off x="7759316" y="1747509"/>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9362677" y="1744662"/>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10945043" y="1736457"/>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06" name="Rectangle 405"/>
            <p:cNvSpPr/>
            <p:nvPr/>
          </p:nvSpPr>
          <p:spPr bwMode="auto">
            <a:xfrm>
              <a:off x="3538707" y="897588"/>
              <a:ext cx="1318678" cy="2271604"/>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409" name="Group 408"/>
            <p:cNvGrpSpPr/>
            <p:nvPr/>
          </p:nvGrpSpPr>
          <p:grpSpPr>
            <a:xfrm>
              <a:off x="8461743" y="227359"/>
              <a:ext cx="1694880" cy="3066530"/>
              <a:chOff x="6961757" y="1790180"/>
              <a:chExt cx="1694880" cy="3066530"/>
            </a:xfrm>
          </p:grpSpPr>
          <p:grpSp>
            <p:nvGrpSpPr>
              <p:cNvPr id="410" name="Group 409"/>
              <p:cNvGrpSpPr/>
              <p:nvPr/>
            </p:nvGrpSpPr>
            <p:grpSpPr>
              <a:xfrm>
                <a:off x="7244399" y="3515834"/>
                <a:ext cx="1133017" cy="1110494"/>
                <a:chOff x="6696647" y="2975554"/>
                <a:chExt cx="1133017" cy="1110494"/>
              </a:xfrm>
            </p:grpSpPr>
            <p:pic>
              <p:nvPicPr>
                <p:cNvPr id="417" name="Picture 4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418" name="TextBox 417"/>
                <p:cNvSpPr txBox="1"/>
                <p:nvPr/>
              </p:nvSpPr>
              <p:spPr>
                <a:xfrm>
                  <a:off x="6696647" y="3776234"/>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411" name="Picture 4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412" name="Rectangle 411"/>
              <p:cNvSpPr/>
              <p:nvPr/>
            </p:nvSpPr>
            <p:spPr bwMode="auto">
              <a:xfrm>
                <a:off x="7153596" y="2343148"/>
                <a:ext cx="1503041" cy="2513562"/>
              </a:xfrm>
              <a:prstGeom prst="rect">
                <a:avLst/>
              </a:prstGeom>
              <a:noFill/>
              <a:ln w="19050">
                <a:solidFill>
                  <a:srgbClr val="008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413" name="Group 412"/>
              <p:cNvGrpSpPr/>
              <p:nvPr/>
            </p:nvGrpSpPr>
            <p:grpSpPr>
              <a:xfrm>
                <a:off x="6961757" y="1790180"/>
                <a:ext cx="780290" cy="780290"/>
                <a:chOff x="10158481" y="4325152"/>
                <a:chExt cx="780290" cy="780290"/>
              </a:xfrm>
            </p:grpSpPr>
            <p:sp>
              <p:nvSpPr>
                <p:cNvPr id="414" name="Oval 41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415" name="Oval 41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416" name="Picture 4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grpSp>
        <p:nvGrpSpPr>
          <p:cNvPr id="513" name="Group 512"/>
          <p:cNvGrpSpPr/>
          <p:nvPr/>
        </p:nvGrpSpPr>
        <p:grpSpPr>
          <a:xfrm>
            <a:off x="709842" y="-311952"/>
            <a:ext cx="11376976" cy="7078884"/>
            <a:chOff x="-54539" y="-3994591"/>
            <a:chExt cx="12405658" cy="8025253"/>
          </a:xfrm>
        </p:grpSpPr>
        <p:sp>
          <p:nvSpPr>
            <p:cNvPr id="514" name="Rectangle 513"/>
            <p:cNvSpPr/>
            <p:nvPr/>
          </p:nvSpPr>
          <p:spPr>
            <a:xfrm>
              <a:off x="1610249" y="449064"/>
              <a:ext cx="10402460" cy="3581598"/>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grpSp>
          <p:nvGrpSpPr>
            <p:cNvPr id="515" name="Group 514"/>
            <p:cNvGrpSpPr/>
            <p:nvPr/>
          </p:nvGrpSpPr>
          <p:grpSpPr>
            <a:xfrm rot="5400000">
              <a:off x="10629257" y="-533509"/>
              <a:ext cx="3147567" cy="296156"/>
              <a:chOff x="6552377" y="5395993"/>
              <a:chExt cx="3147567" cy="296156"/>
            </a:xfrm>
          </p:grpSpPr>
          <p:sp>
            <p:nvSpPr>
              <p:cNvPr id="601" name="Rectangle 6"/>
              <p:cNvSpPr>
                <a:spLocks noChangeArrowheads="1"/>
              </p:cNvSpPr>
              <p:nvPr/>
            </p:nvSpPr>
            <p:spPr bwMode="auto">
              <a:xfrm>
                <a:off x="8116633" y="5395993"/>
                <a:ext cx="1583311" cy="26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latin typeface="Segoe UI"/>
                  </a:rPr>
                  <a:t>Virtual Network</a:t>
                </a:r>
                <a:endParaRPr lang="en-US" sz="1372" dirty="0">
                  <a:latin typeface="Segoe UI"/>
                </a:endParaRPr>
              </a:p>
            </p:txBody>
          </p:sp>
          <p:pic>
            <p:nvPicPr>
              <p:cNvPr id="602" name="Picture 6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2377" y="5395994"/>
                <a:ext cx="296155" cy="296155"/>
              </a:xfrm>
              <a:prstGeom prst="rect">
                <a:avLst/>
              </a:prstGeom>
            </p:spPr>
          </p:pic>
        </p:grpSp>
        <p:sp>
          <p:nvSpPr>
            <p:cNvPr id="517" name="TextBox 516"/>
            <p:cNvSpPr txBox="1"/>
            <p:nvPr/>
          </p:nvSpPr>
          <p:spPr>
            <a:xfrm>
              <a:off x="11032276" y="460145"/>
              <a:ext cx="1078998" cy="309844"/>
            </a:xfrm>
            <a:prstGeom prst="rect">
              <a:avLst/>
            </a:prstGeom>
            <a:noFill/>
          </p:spPr>
          <p:txBody>
            <a:bodyPr wrap="none" rtlCol="0">
              <a:spAutoFit/>
            </a:bodyPr>
            <a:lstStyle/>
            <a:p>
              <a:pPr algn="r"/>
              <a:r>
                <a:rPr lang="en-US" sz="1176" dirty="0">
                  <a:solidFill>
                    <a:srgbClr val="000000">
                      <a:lumMod val="65000"/>
                    </a:srgbClr>
                  </a:solidFill>
                </a:rPr>
                <a:t>Single </a:t>
              </a:r>
              <a:r>
                <a:rPr lang="en-US" sz="1176" dirty="0" smtClean="0">
                  <a:solidFill>
                    <a:srgbClr val="000000">
                      <a:lumMod val="65000"/>
                    </a:srgbClr>
                  </a:solidFill>
                </a:rPr>
                <a:t>Zone </a:t>
              </a:r>
              <a:endParaRPr lang="en-US" sz="1176" dirty="0">
                <a:solidFill>
                  <a:srgbClr val="000000">
                    <a:lumMod val="65000"/>
                  </a:srgbClr>
                </a:solidFill>
              </a:endParaRPr>
            </a:p>
          </p:txBody>
        </p:sp>
        <p:pic>
          <p:nvPicPr>
            <p:cNvPr id="522" name="Picture 521"/>
            <p:cNvPicPr>
              <a:picLocks noChangeAspect="1"/>
            </p:cNvPicPr>
            <p:nvPr/>
          </p:nvPicPr>
          <p:blipFill>
            <a:blip r:embed="rId6"/>
            <a:stretch>
              <a:fillRect/>
            </a:stretch>
          </p:blipFill>
          <p:spPr>
            <a:xfrm rot="16200000">
              <a:off x="-73439" y="-3823948"/>
              <a:ext cx="604797" cy="566997"/>
            </a:xfrm>
            <a:prstGeom prst="rect">
              <a:avLst/>
            </a:prstGeom>
          </p:spPr>
        </p:pic>
        <p:grpSp>
          <p:nvGrpSpPr>
            <p:cNvPr id="523" name="Group 522"/>
            <p:cNvGrpSpPr/>
            <p:nvPr/>
          </p:nvGrpSpPr>
          <p:grpSpPr>
            <a:xfrm>
              <a:off x="3369614" y="1018163"/>
              <a:ext cx="1549028" cy="1069486"/>
              <a:chOff x="3419467" y="1947297"/>
              <a:chExt cx="1549028" cy="1069486"/>
            </a:xfrm>
          </p:grpSpPr>
          <p:pic>
            <p:nvPicPr>
              <p:cNvPr id="591" name="Picture 5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92" name="TextBox 591"/>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4" name="Group 523"/>
            <p:cNvGrpSpPr/>
            <p:nvPr/>
          </p:nvGrpSpPr>
          <p:grpSpPr>
            <a:xfrm>
              <a:off x="5634274" y="2100160"/>
              <a:ext cx="1293827" cy="1062276"/>
              <a:chOff x="3525011" y="3040062"/>
              <a:chExt cx="1293827" cy="1062276"/>
            </a:xfrm>
          </p:grpSpPr>
          <p:pic>
            <p:nvPicPr>
              <p:cNvPr id="589" name="Picture 5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90" name="TextBox 589"/>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525" name="Group 524"/>
            <p:cNvGrpSpPr/>
            <p:nvPr/>
          </p:nvGrpSpPr>
          <p:grpSpPr>
            <a:xfrm>
              <a:off x="5714605" y="1008164"/>
              <a:ext cx="1185455" cy="1062274"/>
              <a:chOff x="7944986" y="3040062"/>
              <a:chExt cx="1185455" cy="1062274"/>
            </a:xfrm>
          </p:grpSpPr>
          <p:pic>
            <p:nvPicPr>
              <p:cNvPr id="587" name="Picture 5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88" name="TextBox 587"/>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526" name="Group 525"/>
            <p:cNvGrpSpPr/>
            <p:nvPr/>
          </p:nvGrpSpPr>
          <p:grpSpPr>
            <a:xfrm>
              <a:off x="3369614" y="2100160"/>
              <a:ext cx="1549028" cy="1069486"/>
              <a:chOff x="3419467" y="1947297"/>
              <a:chExt cx="1549028" cy="1069486"/>
            </a:xfrm>
          </p:grpSpPr>
          <p:pic>
            <p:nvPicPr>
              <p:cNvPr id="585" name="Picture 5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86" name="TextBox 585"/>
              <p:cNvSpPr txBox="1"/>
              <p:nvPr/>
            </p:nvSpPr>
            <p:spPr>
              <a:xfrm>
                <a:off x="3419467" y="2706969"/>
                <a:ext cx="1549028" cy="309814"/>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7" name="Group 526"/>
            <p:cNvGrpSpPr/>
            <p:nvPr/>
          </p:nvGrpSpPr>
          <p:grpSpPr>
            <a:xfrm>
              <a:off x="4714551" y="1013237"/>
              <a:ext cx="1057856" cy="1062276"/>
              <a:chOff x="3625130" y="3040062"/>
              <a:chExt cx="1057856" cy="1062276"/>
            </a:xfrm>
          </p:grpSpPr>
          <p:pic>
            <p:nvPicPr>
              <p:cNvPr id="583" name="Picture 5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4" name="TextBox 583"/>
              <p:cNvSpPr txBox="1"/>
              <p:nvPr/>
            </p:nvSpPr>
            <p:spPr>
              <a:xfrm>
                <a:off x="3625130" y="3792524"/>
                <a:ext cx="1057856"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528" name="Group 527"/>
            <p:cNvGrpSpPr/>
            <p:nvPr/>
          </p:nvGrpSpPr>
          <p:grpSpPr>
            <a:xfrm>
              <a:off x="4696449" y="2093043"/>
              <a:ext cx="1057856" cy="1062276"/>
              <a:chOff x="3625130" y="3040062"/>
              <a:chExt cx="1057856" cy="1062276"/>
            </a:xfrm>
          </p:grpSpPr>
          <p:pic>
            <p:nvPicPr>
              <p:cNvPr id="581" name="Picture 5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2" name="TextBox 581"/>
              <p:cNvSpPr txBox="1"/>
              <p:nvPr/>
            </p:nvSpPr>
            <p:spPr>
              <a:xfrm>
                <a:off x="3625130" y="3792524"/>
                <a:ext cx="1057856"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529" name="Rectangle 528"/>
            <p:cNvSpPr/>
            <p:nvPr/>
          </p:nvSpPr>
          <p:spPr bwMode="auto">
            <a:xfrm>
              <a:off x="3369614" y="776182"/>
              <a:ext cx="3558487" cy="2513562"/>
            </a:xfrm>
            <a:prstGeom prst="rect">
              <a:avLst/>
            </a:prstGeom>
            <a:noFill/>
            <a:ln w="1905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30" name="Group 529"/>
            <p:cNvGrpSpPr/>
            <p:nvPr/>
          </p:nvGrpSpPr>
          <p:grpSpPr>
            <a:xfrm>
              <a:off x="893971" y="292065"/>
              <a:ext cx="2856583" cy="780290"/>
              <a:chOff x="10308442" y="4385612"/>
              <a:chExt cx="2856583" cy="780290"/>
            </a:xfrm>
          </p:grpSpPr>
          <p:sp>
            <p:nvSpPr>
              <p:cNvPr id="578" name="Oval 577"/>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80" name="Picture 5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384735" y="4385612"/>
                <a:ext cx="780290" cy="780290"/>
              </a:xfrm>
              <a:prstGeom prst="rect">
                <a:avLst/>
              </a:prstGeom>
            </p:spPr>
          </p:pic>
        </p:grpSp>
        <p:grpSp>
          <p:nvGrpSpPr>
            <p:cNvPr id="531" name="Group 530"/>
            <p:cNvGrpSpPr/>
            <p:nvPr/>
          </p:nvGrpSpPr>
          <p:grpSpPr>
            <a:xfrm>
              <a:off x="6888830" y="227874"/>
              <a:ext cx="1694880" cy="3066530"/>
              <a:chOff x="6961757" y="1790180"/>
              <a:chExt cx="1694880" cy="3066530"/>
            </a:xfrm>
          </p:grpSpPr>
          <p:grpSp>
            <p:nvGrpSpPr>
              <p:cNvPr id="569" name="Group 568"/>
              <p:cNvGrpSpPr/>
              <p:nvPr/>
            </p:nvGrpSpPr>
            <p:grpSpPr>
              <a:xfrm>
                <a:off x="7244399" y="3517278"/>
                <a:ext cx="1133017" cy="1110027"/>
                <a:chOff x="6696647" y="2976998"/>
                <a:chExt cx="1133017" cy="1110027"/>
              </a:xfrm>
            </p:grpSpPr>
            <p:pic>
              <p:nvPicPr>
                <p:cNvPr id="576" name="Picture 5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577" name="TextBox 576"/>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70" name="Picture 5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571" name="Rectangle 570"/>
              <p:cNvSpPr/>
              <p:nvPr/>
            </p:nvSpPr>
            <p:spPr bwMode="auto">
              <a:xfrm>
                <a:off x="7153596" y="2343148"/>
                <a:ext cx="1503041" cy="2513562"/>
              </a:xfrm>
              <a:prstGeom prst="rect">
                <a:avLst/>
              </a:prstGeom>
              <a:noFill/>
              <a:ln w="19050">
                <a:solidFill>
                  <a:srgbClr val="008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72" name="Group 571"/>
              <p:cNvGrpSpPr/>
              <p:nvPr/>
            </p:nvGrpSpPr>
            <p:grpSpPr>
              <a:xfrm>
                <a:off x="6961757" y="1790180"/>
                <a:ext cx="780290" cy="780290"/>
                <a:chOff x="10158481" y="4325152"/>
                <a:chExt cx="780290" cy="780290"/>
              </a:xfrm>
            </p:grpSpPr>
            <p:sp>
              <p:nvSpPr>
                <p:cNvPr id="573" name="Oval 572"/>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75" name="Picture 5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nvGrpSpPr>
            <p:cNvPr id="532" name="Group 531"/>
            <p:cNvGrpSpPr/>
            <p:nvPr/>
          </p:nvGrpSpPr>
          <p:grpSpPr>
            <a:xfrm>
              <a:off x="10153140" y="253418"/>
              <a:ext cx="1557857" cy="3035547"/>
              <a:chOff x="10197544" y="1793512"/>
              <a:chExt cx="1557857" cy="3035547"/>
            </a:xfrm>
          </p:grpSpPr>
          <p:pic>
            <p:nvPicPr>
              <p:cNvPr id="560" name="Picture 5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207" y="2503834"/>
                <a:ext cx="780290" cy="780290"/>
              </a:xfrm>
              <a:prstGeom prst="rect">
                <a:avLst/>
              </a:prstGeom>
            </p:spPr>
          </p:pic>
          <p:grpSp>
            <p:nvGrpSpPr>
              <p:cNvPr id="561" name="Group 560"/>
              <p:cNvGrpSpPr/>
              <p:nvPr/>
            </p:nvGrpSpPr>
            <p:grpSpPr>
              <a:xfrm>
                <a:off x="10199003" y="3456428"/>
                <a:ext cx="1433664" cy="1137553"/>
                <a:chOff x="6524496" y="1831190"/>
                <a:chExt cx="1433664" cy="1137553"/>
              </a:xfrm>
            </p:grpSpPr>
            <p:pic>
              <p:nvPicPr>
                <p:cNvPr id="567" name="Picture 5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568" name="TextBox 567"/>
                <p:cNvSpPr txBox="1"/>
                <p:nvPr/>
              </p:nvSpPr>
              <p:spPr>
                <a:xfrm>
                  <a:off x="6524496" y="2658928"/>
                  <a:ext cx="1433664"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562" name="Rectangle 561"/>
              <p:cNvSpPr/>
              <p:nvPr/>
            </p:nvSpPr>
            <p:spPr bwMode="auto">
              <a:xfrm>
                <a:off x="10252360" y="2315497"/>
                <a:ext cx="1503041" cy="2513562"/>
              </a:xfrm>
              <a:prstGeom prst="rect">
                <a:avLst/>
              </a:prstGeom>
              <a:noFill/>
              <a:ln w="19050">
                <a:solidFill>
                  <a:srgbClr val="0000FF"/>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63" name="Group 562"/>
              <p:cNvGrpSpPr/>
              <p:nvPr/>
            </p:nvGrpSpPr>
            <p:grpSpPr>
              <a:xfrm>
                <a:off x="10197544" y="1793512"/>
                <a:ext cx="780290" cy="780290"/>
                <a:chOff x="10158481" y="4325152"/>
                <a:chExt cx="780290" cy="780290"/>
              </a:xfrm>
            </p:grpSpPr>
            <p:sp>
              <p:nvSpPr>
                <p:cNvPr id="564" name="Oval 56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65" name="Oval 56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66" name="Picture 5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533" name="Rectangle 532"/>
            <p:cNvSpPr/>
            <p:nvPr/>
          </p:nvSpPr>
          <p:spPr bwMode="auto">
            <a:xfrm>
              <a:off x="3369614" y="3370604"/>
              <a:ext cx="3599907" cy="551676"/>
            </a:xfrm>
            <a:prstGeom prst="rect">
              <a:avLst/>
            </a:prstGeom>
            <a:solidFill>
              <a:srgbClr val="FF0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Infrastructure</a:t>
              </a:r>
              <a:endParaRPr lang="en-US" sz="1960" dirty="0">
                <a:gradFill>
                  <a:gsLst>
                    <a:gs pos="0">
                      <a:srgbClr val="FFFFFF"/>
                    </a:gs>
                    <a:gs pos="100000">
                      <a:srgbClr val="FFFFFF"/>
                    </a:gs>
                  </a:gsLst>
                  <a:lin ang="5400000" scaled="0"/>
                </a:gradFill>
              </a:endParaRPr>
            </a:p>
          </p:txBody>
        </p:sp>
        <p:sp>
          <p:nvSpPr>
            <p:cNvPr id="534" name="Rectangle 533"/>
            <p:cNvSpPr/>
            <p:nvPr/>
          </p:nvSpPr>
          <p:spPr bwMode="auto">
            <a:xfrm>
              <a:off x="10211439" y="3356099"/>
              <a:ext cx="1499558" cy="551676"/>
            </a:xfrm>
            <a:prstGeom prst="rect">
              <a:avLst/>
            </a:prstGeom>
            <a:solidFill>
              <a:srgbClr val="0072C6"/>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535" name="Rectangle 534"/>
            <p:cNvSpPr/>
            <p:nvPr/>
          </p:nvSpPr>
          <p:spPr bwMode="auto">
            <a:xfrm>
              <a:off x="7091364" y="3357108"/>
              <a:ext cx="3061775" cy="551676"/>
            </a:xfrm>
            <a:prstGeom prst="rect">
              <a:avLst/>
            </a:prstGeom>
            <a:solidFill>
              <a:srgbClr val="0080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538" name="TextBox 537"/>
            <p:cNvSpPr txBox="1"/>
            <p:nvPr/>
          </p:nvSpPr>
          <p:spPr>
            <a:xfrm>
              <a:off x="11160809" y="2991663"/>
              <a:ext cx="201434" cy="309815"/>
            </a:xfrm>
            <a:prstGeom prst="rect">
              <a:avLst/>
            </a:prstGeom>
            <a:noFill/>
          </p:spPr>
          <p:txBody>
            <a:bodyPr wrap="none" rtlCol="0">
              <a:spAutoFit/>
            </a:bodyPr>
            <a:lstStyle/>
            <a:p>
              <a:pPr algn="r"/>
              <a:endParaRPr lang="en-US" sz="1176" dirty="0">
                <a:solidFill>
                  <a:srgbClr val="000000">
                    <a:lumMod val="65000"/>
                  </a:srgbClr>
                </a:solidFill>
              </a:endParaRPr>
            </a:p>
          </p:txBody>
        </p:sp>
        <p:cxnSp>
          <p:nvCxnSpPr>
            <p:cNvPr id="539" name="Straight Connector 538"/>
            <p:cNvCxnSpPr>
              <a:stCxn id="570" idx="2"/>
              <a:endCxn id="576" idx="0"/>
            </p:cNvCxnSpPr>
            <p:nvPr/>
          </p:nvCxnSpPr>
          <p:spPr>
            <a:xfrm>
              <a:off x="7759316" y="1747509"/>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9362677" y="1744662"/>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0945043" y="1736457"/>
              <a:ext cx="0" cy="207463"/>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44" name="Rectangle 543"/>
            <p:cNvSpPr/>
            <p:nvPr/>
          </p:nvSpPr>
          <p:spPr bwMode="auto">
            <a:xfrm>
              <a:off x="3538707" y="897588"/>
              <a:ext cx="1318678" cy="2271604"/>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cxnSp>
          <p:nvCxnSpPr>
            <p:cNvPr id="545" name="Straight Arrow Connector 544"/>
            <p:cNvCxnSpPr>
              <a:stCxn id="522" idx="2"/>
            </p:cNvCxnSpPr>
            <p:nvPr/>
          </p:nvCxnSpPr>
          <p:spPr>
            <a:xfrm flipV="1">
              <a:off x="512458" y="-3994591"/>
              <a:ext cx="356014" cy="454141"/>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46" name="Straight Arrow Connector 545"/>
            <p:cNvCxnSpPr>
              <a:stCxn id="522" idx="2"/>
            </p:cNvCxnSpPr>
            <p:nvPr/>
          </p:nvCxnSpPr>
          <p:spPr>
            <a:xfrm>
              <a:off x="512458" y="-3540450"/>
              <a:ext cx="336747" cy="435000"/>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547" name="Group 546"/>
            <p:cNvGrpSpPr/>
            <p:nvPr/>
          </p:nvGrpSpPr>
          <p:grpSpPr>
            <a:xfrm>
              <a:off x="8461743" y="227359"/>
              <a:ext cx="1694880" cy="3066530"/>
              <a:chOff x="6961757" y="1790180"/>
              <a:chExt cx="1694880" cy="3066530"/>
            </a:xfrm>
          </p:grpSpPr>
          <p:grpSp>
            <p:nvGrpSpPr>
              <p:cNvPr id="551" name="Group 550"/>
              <p:cNvGrpSpPr/>
              <p:nvPr/>
            </p:nvGrpSpPr>
            <p:grpSpPr>
              <a:xfrm>
                <a:off x="7244399" y="3515834"/>
                <a:ext cx="1133017" cy="1110494"/>
                <a:chOff x="6696647" y="2975554"/>
                <a:chExt cx="1133017" cy="1110494"/>
              </a:xfrm>
            </p:grpSpPr>
            <p:pic>
              <p:nvPicPr>
                <p:cNvPr id="558" name="Picture 5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559" name="TextBox 558"/>
                <p:cNvSpPr txBox="1"/>
                <p:nvPr/>
              </p:nvSpPr>
              <p:spPr>
                <a:xfrm>
                  <a:off x="6696647" y="3776234"/>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52" name="Picture 5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553" name="Rectangle 552"/>
              <p:cNvSpPr/>
              <p:nvPr/>
            </p:nvSpPr>
            <p:spPr bwMode="auto">
              <a:xfrm>
                <a:off x="7153596" y="2343148"/>
                <a:ext cx="1503041" cy="2513562"/>
              </a:xfrm>
              <a:prstGeom prst="rect">
                <a:avLst/>
              </a:prstGeom>
              <a:noFill/>
              <a:ln w="19050">
                <a:solidFill>
                  <a:srgbClr val="008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54" name="Group 553"/>
              <p:cNvGrpSpPr/>
              <p:nvPr/>
            </p:nvGrpSpPr>
            <p:grpSpPr>
              <a:xfrm>
                <a:off x="6961757" y="1790180"/>
                <a:ext cx="780290" cy="780290"/>
                <a:chOff x="10158481" y="4325152"/>
                <a:chExt cx="780290" cy="780290"/>
              </a:xfrm>
            </p:grpSpPr>
            <p:sp>
              <p:nvSpPr>
                <p:cNvPr id="555" name="Oval 554"/>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56" name="Oval 555"/>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57" name="Picture 5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pic>
        <p:nvPicPr>
          <p:cNvPr id="608" name="Picture 607"/>
          <p:cNvPicPr>
            <a:picLocks noChangeAspect="1"/>
          </p:cNvPicPr>
          <p:nvPr/>
        </p:nvPicPr>
        <p:blipFill>
          <a:blip r:embed="rId7"/>
          <a:stretch>
            <a:fillRect/>
          </a:stretch>
        </p:blipFill>
        <p:spPr>
          <a:xfrm>
            <a:off x="60770" y="-192534"/>
            <a:ext cx="587347" cy="587347"/>
          </a:xfrm>
          <a:prstGeom prst="rect">
            <a:avLst/>
          </a:prstGeom>
        </p:spPr>
      </p:pic>
      <p:sp>
        <p:nvSpPr>
          <p:cNvPr id="180" name="Rectangle 179"/>
          <p:cNvSpPr/>
          <p:nvPr/>
        </p:nvSpPr>
        <p:spPr bwMode="auto">
          <a:xfrm>
            <a:off x="2372666" y="3904290"/>
            <a:ext cx="1378408" cy="2217153"/>
          </a:xfrm>
          <a:prstGeom prst="rect">
            <a:avLst/>
          </a:prstGeom>
          <a:noFill/>
          <a:ln w="190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181" name="Rectangle 180"/>
          <p:cNvSpPr/>
          <p:nvPr/>
        </p:nvSpPr>
        <p:spPr bwMode="auto">
          <a:xfrm>
            <a:off x="2375860" y="6180660"/>
            <a:ext cx="1375214" cy="486620"/>
          </a:xfrm>
          <a:prstGeom prst="rect">
            <a:avLst/>
          </a:prstGeom>
          <a:solidFill>
            <a:srgbClr val="FFFF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VPN</a:t>
            </a:r>
            <a:endParaRPr lang="en-US" sz="1372" dirty="0">
              <a:gradFill>
                <a:gsLst>
                  <a:gs pos="0">
                    <a:srgbClr val="FFFFFF"/>
                  </a:gs>
                  <a:gs pos="100000">
                    <a:srgbClr val="FFFFFF"/>
                  </a:gs>
                </a:gsLst>
                <a:lin ang="5400000" scaled="0"/>
              </a:gradFill>
            </a:endParaRPr>
          </a:p>
        </p:txBody>
      </p:sp>
      <p:pic>
        <p:nvPicPr>
          <p:cNvPr id="182" name="Picture 18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88" y="4708909"/>
            <a:ext cx="715588" cy="688275"/>
          </a:xfrm>
          <a:prstGeom prst="rect">
            <a:avLst/>
          </a:prstGeom>
        </p:spPr>
      </p:pic>
      <p:sp>
        <p:nvSpPr>
          <p:cNvPr id="183" name="TextBox 182"/>
          <p:cNvSpPr txBox="1"/>
          <p:nvPr/>
        </p:nvSpPr>
        <p:spPr>
          <a:xfrm>
            <a:off x="2421523" y="5333733"/>
            <a:ext cx="1282605" cy="273306"/>
          </a:xfrm>
          <a:prstGeom prst="rect">
            <a:avLst/>
          </a:prstGeom>
          <a:noFill/>
        </p:spPr>
        <p:txBody>
          <a:bodyPr wrap="none" rtlCol="0">
            <a:spAutoFit/>
          </a:bodyPr>
          <a:lstStyle/>
          <a:p>
            <a:pPr algn="r"/>
            <a:r>
              <a:rPr lang="en-US" sz="1176" dirty="0" smtClean="0">
                <a:solidFill>
                  <a:srgbClr val="000000">
                    <a:lumMod val="65000"/>
                  </a:srgbClr>
                </a:solidFill>
              </a:rPr>
              <a:t>Site-to-Site VPN</a:t>
            </a:r>
            <a:endParaRPr lang="en-US" sz="1176" dirty="0">
              <a:solidFill>
                <a:srgbClr val="000000">
                  <a:lumMod val="65000"/>
                </a:srgbClr>
              </a:solidFill>
            </a:endParaRPr>
          </a:p>
        </p:txBody>
      </p:sp>
      <p:sp>
        <p:nvSpPr>
          <p:cNvPr id="184" name="Rectangle 183"/>
          <p:cNvSpPr/>
          <p:nvPr/>
        </p:nvSpPr>
        <p:spPr bwMode="auto">
          <a:xfrm>
            <a:off x="2372666" y="468468"/>
            <a:ext cx="1378408" cy="2217153"/>
          </a:xfrm>
          <a:prstGeom prst="rect">
            <a:avLst/>
          </a:prstGeom>
          <a:noFill/>
          <a:ln w="19050">
            <a:solidFill>
              <a:srgbClr val="FFFF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185" name="Rectangle 184"/>
          <p:cNvSpPr/>
          <p:nvPr/>
        </p:nvSpPr>
        <p:spPr bwMode="auto">
          <a:xfrm>
            <a:off x="2375860" y="2744838"/>
            <a:ext cx="1375214" cy="486620"/>
          </a:xfrm>
          <a:prstGeom prst="rect">
            <a:avLst/>
          </a:prstGeom>
          <a:solidFill>
            <a:srgbClr val="FFFF0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VPN</a:t>
            </a:r>
            <a:endParaRPr lang="en-US" sz="1372" dirty="0">
              <a:gradFill>
                <a:gsLst>
                  <a:gs pos="0">
                    <a:srgbClr val="FFFFFF"/>
                  </a:gs>
                  <a:gs pos="100000">
                    <a:srgbClr val="FFFFFF"/>
                  </a:gs>
                </a:gsLst>
                <a:lin ang="5400000" scaled="0"/>
              </a:gradFill>
            </a:endParaRPr>
          </a:p>
        </p:txBody>
      </p:sp>
      <p:pic>
        <p:nvPicPr>
          <p:cNvPr id="186" name="Picture 1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2388" y="1273087"/>
            <a:ext cx="715588" cy="688275"/>
          </a:xfrm>
          <a:prstGeom prst="rect">
            <a:avLst/>
          </a:prstGeom>
        </p:spPr>
      </p:pic>
      <p:pic>
        <p:nvPicPr>
          <p:cNvPr id="187" name="Picture 186" descr="Box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9167" y="2619775"/>
            <a:ext cx="1866677" cy="711167"/>
          </a:xfrm>
          <a:prstGeom prst="rect">
            <a:avLst/>
          </a:prstGeom>
          <a:noFill/>
          <a:ln>
            <a:noFill/>
          </a:ln>
        </p:spPr>
      </p:pic>
      <p:pic>
        <p:nvPicPr>
          <p:cNvPr id="188" name="Picture 187" descr="Box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7609" y="3056545"/>
            <a:ext cx="1866677" cy="711167"/>
          </a:xfrm>
          <a:prstGeom prst="rect">
            <a:avLst/>
          </a:prstGeom>
          <a:noFill/>
          <a:ln>
            <a:noFill/>
          </a:ln>
        </p:spPr>
      </p:pic>
    </p:spTree>
    <p:extLst>
      <p:ext uri="{BB962C8B-B14F-4D97-AF65-F5344CB8AC3E}">
        <p14:creationId xmlns:p14="http://schemas.microsoft.com/office/powerpoint/2010/main" val="10081738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7"/>
                                        </p:tgtEl>
                                        <p:attrNameLst>
                                          <p:attrName>style.visibility</p:attrName>
                                        </p:attrNameLst>
                                      </p:cBhvr>
                                      <p:to>
                                        <p:strVal val="visible"/>
                                      </p:to>
                                    </p:set>
                                    <p:animEffect transition="in" filter="fade">
                                      <p:cBhvr>
                                        <p:cTn id="7" dur="500"/>
                                        <p:tgtEl>
                                          <p:spTgt spid="187"/>
                                        </p:tgtEl>
                                      </p:cBhvr>
                                    </p:animEffect>
                                  </p:childTnLst>
                                </p:cTn>
                              </p:par>
                              <p:par>
                                <p:cTn id="8" presetID="10" presetClass="entr" presetSubtype="0" fill="hold" nodeType="withEffect">
                                  <p:stCondLst>
                                    <p:cond delay="0"/>
                                  </p:stCondLst>
                                  <p:childTnLst>
                                    <p:set>
                                      <p:cBhvr>
                                        <p:cTn id="9" dur="1" fill="hold">
                                          <p:stCondLst>
                                            <p:cond delay="0"/>
                                          </p:stCondLst>
                                        </p:cTn>
                                        <p:tgtEl>
                                          <p:spTgt spid="188"/>
                                        </p:tgtEl>
                                        <p:attrNameLst>
                                          <p:attrName>style.visibility</p:attrName>
                                        </p:attrNameLst>
                                      </p:cBhvr>
                                      <p:to>
                                        <p:strVal val="visible"/>
                                      </p:to>
                                    </p:set>
                                    <p:animEffect transition="in" filter="fade">
                                      <p:cBhvr>
                                        <p:cTn id="10"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6"/>
          </p:nvPr>
        </p:nvSpPr>
        <p:spPr/>
        <p:txBody>
          <a:bodyPr/>
          <a:lstStyle/>
          <a:p>
            <a:r>
              <a:rPr lang="en-US" dirty="0" smtClean="0"/>
              <a:t>Environment Walkthrough</a:t>
            </a:r>
            <a:endParaRPr lang="en-US" dirty="0"/>
          </a:p>
        </p:txBody>
      </p:sp>
    </p:spTree>
    <p:extLst>
      <p:ext uri="{BB962C8B-B14F-4D97-AF65-F5344CB8AC3E}">
        <p14:creationId xmlns:p14="http://schemas.microsoft.com/office/powerpoint/2010/main" val="3965747658"/>
      </p:ext>
    </p:extLst>
  </p:cSld>
  <p:clrMapOvr>
    <a:masterClrMapping/>
  </p:clrMapOvr>
  <p:transition spd="med">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How do I do this?</a:t>
            </a:r>
            <a:endParaRPr lang="en-US" dirty="0"/>
          </a:p>
        </p:txBody>
      </p:sp>
    </p:spTree>
    <p:extLst>
      <p:ext uri="{BB962C8B-B14F-4D97-AF65-F5344CB8AC3E}">
        <p14:creationId xmlns:p14="http://schemas.microsoft.com/office/powerpoint/2010/main" val="3575566844"/>
      </p:ext>
    </p:extLst>
  </p:cSld>
  <p:clrMapOvr>
    <a:masterClrMapping/>
  </p:clrMapOvr>
  <p:transition spd="med">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success</a:t>
            </a:r>
            <a:endParaRPr lang="en-US" dirty="0"/>
          </a:p>
        </p:txBody>
      </p:sp>
      <p:sp>
        <p:nvSpPr>
          <p:cNvPr id="3" name="Text Placeholder 2"/>
          <p:cNvSpPr>
            <a:spLocks noGrp="1"/>
          </p:cNvSpPr>
          <p:nvPr>
            <p:ph sz="quarter" idx="20"/>
          </p:nvPr>
        </p:nvSpPr>
        <p:spPr/>
        <p:txBody>
          <a:bodyPr/>
          <a:lstStyle/>
          <a:p>
            <a:r>
              <a:rPr lang="en-US" dirty="0" smtClean="0"/>
              <a:t>Deploy your Google Cloud Engine (GCE) components</a:t>
            </a:r>
          </a:p>
          <a:p>
            <a:r>
              <a:rPr lang="en-US" dirty="0"/>
              <a:t>Install and </a:t>
            </a:r>
            <a:r>
              <a:rPr lang="en-US" dirty="0" smtClean="0"/>
              <a:t>configure the </a:t>
            </a:r>
            <a:r>
              <a:rPr lang="en-US" dirty="0"/>
              <a:t>Citrix components</a:t>
            </a:r>
            <a:endParaRPr lang="en-US" dirty="0" smtClean="0"/>
          </a:p>
          <a:p>
            <a:r>
              <a:rPr lang="en-US" dirty="0" smtClean="0"/>
              <a:t>Prepare your golden image</a:t>
            </a:r>
          </a:p>
          <a:p>
            <a:r>
              <a:rPr lang="en-US" dirty="0" smtClean="0"/>
              <a:t>Clone the golden image</a:t>
            </a:r>
          </a:p>
          <a:p>
            <a:r>
              <a:rPr lang="en-US" dirty="0" smtClean="0"/>
              <a:t>Add newly created VMs to Machine Catalog</a:t>
            </a:r>
          </a:p>
          <a:p>
            <a:r>
              <a:rPr lang="en-US" dirty="0" smtClean="0"/>
              <a:t>Setup your Delivery Group</a:t>
            </a:r>
            <a:endParaRPr lang="en-US" dirty="0"/>
          </a:p>
        </p:txBody>
      </p:sp>
    </p:spTree>
    <p:extLst>
      <p:ext uri="{BB962C8B-B14F-4D97-AF65-F5344CB8AC3E}">
        <p14:creationId xmlns:p14="http://schemas.microsoft.com/office/powerpoint/2010/main" val="2266468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7866609" y="420223"/>
            <a:ext cx="3809008" cy="1714054"/>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2062" y="1910514"/>
            <a:ext cx="3809008" cy="1282366"/>
          </a:xfrm>
          <a:prstGeom prst="rect">
            <a:avLst/>
          </a:prstGeom>
        </p:spPr>
      </p:pic>
      <p:pic>
        <p:nvPicPr>
          <p:cNvPr id="2054" name="Picture 6" descr="https://encrypted-tbn3.gstatic.com/images?q=tbn:ANd9GcTjHv_SFI-ezhjSOci9EIdOneEjamfcBe75v1cMlzVxeiDSNJ9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589" y="3291888"/>
            <a:ext cx="3301140" cy="24631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8" name="Picture 10" descr="http://cdn1.yourstory.com/wp-content/uploads/2013/07/AW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72" y="3908929"/>
            <a:ext cx="3904250" cy="1952125"/>
          </a:xfrm>
          <a:prstGeom prst="rect">
            <a:avLst/>
          </a:prstGeom>
          <a:noFill/>
          <a:extLst>
            <a:ext uri="{909E8E84-426E-40dd-AFC4-6F175D3DCCD1}">
              <a14:hiddenFill xmlns:a14="http://schemas.microsoft.com/office/drawing/2010/main" xmlns="">
                <a:solidFill>
                  <a:srgbClr val="FFFFFF"/>
                </a:solidFill>
              </a14:hiddenFill>
            </a:ext>
          </a:extLst>
        </p:spPr>
      </p:pic>
      <p:pic>
        <p:nvPicPr>
          <p:cNvPr id="2062" name="Picture 14" descr="nokia 92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9029" y="551794"/>
            <a:ext cx="3319027" cy="192503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4" descr="http://1.bp.blogspot.com/-XMabfJSjMPE/Up0palDvWQI/AAAAAAAAAUY/vjRrf6a-eUs/s1600/GOOG-50_CloudPlatform_Blogger_Logo.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9407" y="3291888"/>
            <a:ext cx="2743412" cy="243596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88026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Deploy the GCE infrastructure</a:t>
            </a:r>
            <a:endParaRPr lang="en-US" dirty="0"/>
          </a:p>
        </p:txBody>
      </p:sp>
      <p:sp>
        <p:nvSpPr>
          <p:cNvPr id="2" name="Text Placeholder 1"/>
          <p:cNvSpPr>
            <a:spLocks noGrp="1"/>
          </p:cNvSpPr>
          <p:nvPr>
            <p:ph sz="quarter" idx="20"/>
          </p:nvPr>
        </p:nvSpPr>
        <p:spPr>
          <a:xfrm>
            <a:off x="448056" y="1600200"/>
            <a:ext cx="2733735" cy="4526280"/>
          </a:xfrm>
        </p:spPr>
        <p:txBody>
          <a:bodyPr/>
          <a:lstStyle/>
          <a:p>
            <a:pPr marL="0" indent="0">
              <a:buNone/>
            </a:pPr>
            <a:endParaRPr lang="en-US" sz="3136" dirty="0">
              <a:solidFill>
                <a:schemeClr val="tx1"/>
              </a:solidFill>
            </a:endParaRPr>
          </a:p>
          <a:p>
            <a:pPr marL="0" indent="0">
              <a:buNone/>
            </a:pPr>
            <a:r>
              <a:rPr lang="en-US" sz="3136" dirty="0">
                <a:solidFill>
                  <a:schemeClr val="tx1"/>
                </a:solidFill>
              </a:rPr>
              <a:t>Create </a:t>
            </a:r>
            <a:r>
              <a:rPr lang="en-US" sz="3136" dirty="0" smtClean="0">
                <a:solidFill>
                  <a:schemeClr val="tx1"/>
                </a:solidFill>
              </a:rPr>
              <a:t>project</a:t>
            </a:r>
            <a:endParaRPr lang="en-US" dirty="0">
              <a:solidFill>
                <a:schemeClr val="tx1"/>
              </a:solidFill>
            </a:endParaRPr>
          </a:p>
          <a:p>
            <a:pPr marL="0" indent="0">
              <a:buNone/>
            </a:pPr>
            <a:endParaRPr lang="en-US" dirty="0">
              <a:solidFill>
                <a:schemeClr val="tx1"/>
              </a:solidFill>
            </a:endParaRPr>
          </a:p>
          <a:p>
            <a:pPr marL="0" indent="0">
              <a:buNone/>
            </a:pPr>
            <a:r>
              <a:rPr lang="en-US" sz="3136" dirty="0" smtClean="0">
                <a:solidFill>
                  <a:schemeClr val="tx1"/>
                </a:solidFill>
              </a:rPr>
              <a:t>Assign users</a:t>
            </a:r>
            <a:endParaRPr lang="en-US" sz="3136" dirty="0">
              <a:solidFill>
                <a:schemeClr val="tx1"/>
              </a:solidFill>
            </a:endParaRPr>
          </a:p>
          <a:p>
            <a:pPr marL="0" indent="0">
              <a:buNone/>
            </a:pPr>
            <a:endParaRPr lang="en-US" dirty="0">
              <a:gradFill>
                <a:gsLst>
                  <a:gs pos="2920">
                    <a:schemeClr val="tx2"/>
                  </a:gs>
                  <a:gs pos="39000">
                    <a:schemeClr val="tx2"/>
                  </a:gs>
                </a:gsLst>
                <a:lin ang="5400000" scaled="0"/>
              </a:gradFill>
            </a:endParaRPr>
          </a:p>
        </p:txBody>
      </p:sp>
      <p:pic>
        <p:nvPicPr>
          <p:cNvPr id="4" name="Picture 3"/>
          <p:cNvPicPr>
            <a:picLocks noChangeAspect="1"/>
          </p:cNvPicPr>
          <p:nvPr/>
        </p:nvPicPr>
        <p:blipFill>
          <a:blip r:embed="rId2"/>
          <a:stretch>
            <a:fillRect/>
          </a:stretch>
        </p:blipFill>
        <p:spPr>
          <a:xfrm>
            <a:off x="3917811" y="1152692"/>
            <a:ext cx="6534150" cy="2085975"/>
          </a:xfrm>
          <a:prstGeom prst="rect">
            <a:avLst/>
          </a:prstGeom>
        </p:spPr>
      </p:pic>
      <p:pic>
        <p:nvPicPr>
          <p:cNvPr id="7" name="Picture 6"/>
          <p:cNvPicPr>
            <a:picLocks noChangeAspect="1"/>
          </p:cNvPicPr>
          <p:nvPr/>
        </p:nvPicPr>
        <p:blipFill>
          <a:blip r:embed="rId3"/>
          <a:stretch>
            <a:fillRect/>
          </a:stretch>
        </p:blipFill>
        <p:spPr>
          <a:xfrm>
            <a:off x="4568842" y="3326692"/>
            <a:ext cx="4615351" cy="2916003"/>
          </a:xfrm>
          <a:prstGeom prst="rect">
            <a:avLst/>
          </a:prstGeom>
        </p:spPr>
      </p:pic>
    </p:spTree>
    <p:extLst>
      <p:ext uri="{BB962C8B-B14F-4D97-AF65-F5344CB8AC3E}">
        <p14:creationId xmlns:p14="http://schemas.microsoft.com/office/powerpoint/2010/main" val="37389537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 the GCE </a:t>
            </a:r>
            <a:r>
              <a:rPr lang="en-US" dirty="0"/>
              <a:t>i</a:t>
            </a:r>
            <a:r>
              <a:rPr lang="en-US" dirty="0" smtClean="0"/>
              <a:t>nfra (continued)</a:t>
            </a:r>
            <a:endParaRPr lang="en-US" dirty="0"/>
          </a:p>
        </p:txBody>
      </p:sp>
      <p:sp>
        <p:nvSpPr>
          <p:cNvPr id="2" name="Text Placeholder 1"/>
          <p:cNvSpPr>
            <a:spLocks noGrp="1"/>
          </p:cNvSpPr>
          <p:nvPr>
            <p:ph sz="quarter" idx="20"/>
          </p:nvPr>
        </p:nvSpPr>
        <p:spPr>
          <a:xfrm>
            <a:off x="448057" y="1600200"/>
            <a:ext cx="4194282" cy="4526280"/>
          </a:xfrm>
        </p:spPr>
        <p:txBody>
          <a:bodyPr/>
          <a:lstStyle/>
          <a:p>
            <a:pPr marL="0" indent="0">
              <a:buNone/>
            </a:pPr>
            <a:r>
              <a:rPr lang="en-US" sz="3136" dirty="0">
                <a:solidFill>
                  <a:schemeClr val="tx1"/>
                </a:solidFill>
              </a:rPr>
              <a:t>Create virtual network – </a:t>
            </a:r>
            <a:r>
              <a:rPr lang="en-US" sz="3136" dirty="0" smtClean="0">
                <a:solidFill>
                  <a:schemeClr val="tx1"/>
                </a:solidFill>
              </a:rPr>
              <a:t>global virtual </a:t>
            </a:r>
            <a:r>
              <a:rPr lang="en-US" sz="3136" dirty="0">
                <a:solidFill>
                  <a:schemeClr val="tx1"/>
                </a:solidFill>
              </a:rPr>
              <a:t>network address </a:t>
            </a:r>
            <a:r>
              <a:rPr lang="en-US" sz="3136" dirty="0" smtClean="0">
                <a:solidFill>
                  <a:schemeClr val="tx1"/>
                </a:solidFill>
              </a:rPr>
              <a:t>space</a:t>
            </a:r>
            <a:endParaRPr lang="en-US" sz="3136" dirty="0">
              <a:solidFill>
                <a:schemeClr val="tx1"/>
              </a:solidFill>
            </a:endParaRPr>
          </a:p>
          <a:p>
            <a:pPr marL="0" indent="0">
              <a:buNone/>
            </a:pPr>
            <a:endParaRPr lang="en-US" sz="3136" dirty="0">
              <a:solidFill>
                <a:schemeClr val="tx1"/>
              </a:solidFill>
            </a:endParaRPr>
          </a:p>
          <a:p>
            <a:pPr marL="0" indent="0">
              <a:buNone/>
            </a:pPr>
            <a:r>
              <a:rPr lang="en-US" sz="3136" dirty="0" smtClean="0">
                <a:solidFill>
                  <a:schemeClr val="tx1"/>
                </a:solidFill>
              </a:rPr>
              <a:t>Create static IP </a:t>
            </a:r>
            <a:br>
              <a:rPr lang="en-US" sz="3136" dirty="0" smtClean="0">
                <a:solidFill>
                  <a:schemeClr val="tx1"/>
                </a:solidFill>
              </a:rPr>
            </a:br>
            <a:r>
              <a:rPr lang="en-US" sz="3136" dirty="0" smtClean="0">
                <a:solidFill>
                  <a:schemeClr val="tx1"/>
                </a:solidFill>
              </a:rPr>
              <a:t>- regional addresses for Secure Gateways</a:t>
            </a:r>
            <a:endParaRPr lang="en-US" sz="3136" dirty="0">
              <a:solidFill>
                <a:schemeClr val="tx1"/>
              </a:solidFill>
            </a:endParaRPr>
          </a:p>
        </p:txBody>
      </p:sp>
      <p:pic>
        <p:nvPicPr>
          <p:cNvPr id="4" name="Picture 3"/>
          <p:cNvPicPr>
            <a:picLocks noChangeAspect="1"/>
          </p:cNvPicPr>
          <p:nvPr/>
        </p:nvPicPr>
        <p:blipFill>
          <a:blip r:embed="rId2"/>
          <a:stretch>
            <a:fillRect/>
          </a:stretch>
        </p:blipFill>
        <p:spPr>
          <a:xfrm>
            <a:off x="4556611" y="1920859"/>
            <a:ext cx="7201228" cy="3535398"/>
          </a:xfrm>
          <a:prstGeom prst="rect">
            <a:avLst/>
          </a:prstGeom>
        </p:spPr>
      </p:pic>
    </p:spTree>
    <p:extLst>
      <p:ext uri="{BB962C8B-B14F-4D97-AF65-F5344CB8AC3E}">
        <p14:creationId xmlns:p14="http://schemas.microsoft.com/office/powerpoint/2010/main" val="30309993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Deploy the GCE infra </a:t>
            </a:r>
            <a:r>
              <a:rPr lang="en-US" dirty="0"/>
              <a:t>(</a:t>
            </a:r>
            <a:r>
              <a:rPr lang="en-US" dirty="0" smtClean="0"/>
              <a:t>continued)</a:t>
            </a:r>
            <a:endParaRPr lang="en-US" dirty="0"/>
          </a:p>
        </p:txBody>
      </p:sp>
      <p:sp>
        <p:nvSpPr>
          <p:cNvPr id="4" name="Text Placeholder 3"/>
          <p:cNvSpPr>
            <a:spLocks noGrp="1"/>
          </p:cNvSpPr>
          <p:nvPr>
            <p:ph sz="quarter" idx="20"/>
          </p:nvPr>
        </p:nvSpPr>
        <p:spPr/>
        <p:txBody>
          <a:bodyPr/>
          <a:lstStyle/>
          <a:p>
            <a:r>
              <a:rPr lang="en-US" sz="3136" dirty="0"/>
              <a:t>Create </a:t>
            </a:r>
            <a:r>
              <a:rPr lang="en-US" sz="3136" dirty="0" smtClean="0"/>
              <a:t>VM instances </a:t>
            </a:r>
            <a:r>
              <a:rPr lang="en-US" sz="3136" dirty="0"/>
              <a:t>– preferably set to static IPs</a:t>
            </a:r>
          </a:p>
        </p:txBody>
      </p:sp>
      <p:pic>
        <p:nvPicPr>
          <p:cNvPr id="2" name="Picture 1"/>
          <p:cNvPicPr>
            <a:picLocks noChangeAspect="1"/>
          </p:cNvPicPr>
          <p:nvPr/>
        </p:nvPicPr>
        <p:blipFill>
          <a:blip r:embed="rId3"/>
          <a:stretch>
            <a:fillRect/>
          </a:stretch>
        </p:blipFill>
        <p:spPr>
          <a:xfrm>
            <a:off x="788254" y="2494817"/>
            <a:ext cx="8267700" cy="3486150"/>
          </a:xfrm>
          <a:prstGeom prst="rect">
            <a:avLst/>
          </a:prstGeom>
        </p:spPr>
      </p:pic>
    </p:spTree>
    <p:extLst>
      <p:ext uri="{BB962C8B-B14F-4D97-AF65-F5344CB8AC3E}">
        <p14:creationId xmlns:p14="http://schemas.microsoft.com/office/powerpoint/2010/main" val="31173409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success</a:t>
            </a:r>
            <a:endParaRPr lang="en-US" dirty="0"/>
          </a:p>
        </p:txBody>
      </p:sp>
      <p:sp>
        <p:nvSpPr>
          <p:cNvPr id="3" name="Text Placeholder 2"/>
          <p:cNvSpPr>
            <a:spLocks noGrp="1"/>
          </p:cNvSpPr>
          <p:nvPr>
            <p:ph sz="quarter" idx="20"/>
          </p:nvPr>
        </p:nvSpPr>
        <p:spPr/>
        <p:txBody>
          <a:bodyPr/>
          <a:lstStyle/>
          <a:p>
            <a:r>
              <a:rPr lang="en-US" dirty="0" smtClean="0">
                <a:solidFill>
                  <a:srgbClr val="92D050"/>
                </a:solidFill>
              </a:rPr>
              <a:t>Deploy your GCE components</a:t>
            </a:r>
          </a:p>
          <a:p>
            <a:r>
              <a:rPr lang="en-US" dirty="0"/>
              <a:t>Install and </a:t>
            </a:r>
            <a:r>
              <a:rPr lang="en-US" dirty="0" smtClean="0"/>
              <a:t>configure the </a:t>
            </a:r>
            <a:r>
              <a:rPr lang="en-US" dirty="0"/>
              <a:t>Citrix components</a:t>
            </a:r>
            <a:endParaRPr lang="en-US" dirty="0" smtClean="0"/>
          </a:p>
          <a:p>
            <a:r>
              <a:rPr lang="en-US" dirty="0" smtClean="0"/>
              <a:t>Prepare your golden image</a:t>
            </a:r>
          </a:p>
          <a:p>
            <a:r>
              <a:rPr lang="en-US" dirty="0" smtClean="0"/>
              <a:t>Clone the golden image</a:t>
            </a:r>
          </a:p>
          <a:p>
            <a:r>
              <a:rPr lang="en-US" dirty="0" smtClean="0"/>
              <a:t>Add newly created VMs to Machine Catalog</a:t>
            </a:r>
          </a:p>
          <a:p>
            <a:r>
              <a:rPr lang="en-US" dirty="0" smtClean="0"/>
              <a:t>Setup your Delivery Group</a:t>
            </a:r>
            <a:endParaRPr lang="en-US" dirty="0"/>
          </a:p>
        </p:txBody>
      </p:sp>
    </p:spTree>
    <p:extLst>
      <p:ext uri="{BB962C8B-B14F-4D97-AF65-F5344CB8AC3E}">
        <p14:creationId xmlns:p14="http://schemas.microsoft.com/office/powerpoint/2010/main" val="223694896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2" end="2"/>
                                            </p:txEl>
                                          </p:spTgt>
                                        </p:tgtEl>
                                      </p:cBhvr>
                                    </p:animEffect>
                                    <p:set>
                                      <p:cBhvr>
                                        <p:cTn id="7" dur="1" fill="hold">
                                          <p:stCondLst>
                                            <p:cond delay="4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3" end="3"/>
                                            </p:txEl>
                                          </p:spTgt>
                                        </p:tgtEl>
                                      </p:cBhvr>
                                    </p:animEffect>
                                    <p:set>
                                      <p:cBhvr>
                                        <p:cTn id="10" dur="1" fill="hold">
                                          <p:stCondLst>
                                            <p:cond delay="4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Install software components</a:t>
            </a:r>
            <a:endParaRPr lang="en-US" dirty="0"/>
          </a:p>
        </p:txBody>
      </p:sp>
      <p:sp>
        <p:nvSpPr>
          <p:cNvPr id="3" name="Text Placeholder 2"/>
          <p:cNvSpPr>
            <a:spLocks noGrp="1"/>
          </p:cNvSpPr>
          <p:nvPr>
            <p:ph sz="quarter" idx="20"/>
          </p:nvPr>
        </p:nvSpPr>
        <p:spPr/>
        <p:txBody>
          <a:bodyPr>
            <a:normAutofit fontScale="77500" lnSpcReduction="20000"/>
          </a:bodyPr>
          <a:lstStyle/>
          <a:p>
            <a:r>
              <a:rPr lang="en-US" sz="3528" dirty="0" smtClean="0"/>
              <a:t>Domain </a:t>
            </a:r>
            <a:r>
              <a:rPr lang="en-US" sz="3528" dirty="0"/>
              <a:t>controller		: Windows 2012 R2</a:t>
            </a:r>
          </a:p>
          <a:p>
            <a:r>
              <a:rPr lang="en-US" sz="3528" dirty="0"/>
              <a:t>SQL server			: SQL 2012 SP1</a:t>
            </a:r>
          </a:p>
          <a:p>
            <a:r>
              <a:rPr lang="en-US" sz="3528" dirty="0"/>
              <a:t>Desktop controller		: </a:t>
            </a:r>
            <a:r>
              <a:rPr lang="en-US" sz="3528" dirty="0" smtClean="0"/>
              <a:t>XD7.6 </a:t>
            </a:r>
            <a:r>
              <a:rPr lang="en-US" sz="3528" dirty="0"/>
              <a:t>on Windows 2012 R2</a:t>
            </a:r>
          </a:p>
          <a:p>
            <a:r>
              <a:rPr lang="en-US" sz="3528" dirty="0"/>
              <a:t>XenApp workers		: </a:t>
            </a:r>
            <a:r>
              <a:rPr lang="en-US" sz="3528" dirty="0" smtClean="0"/>
              <a:t>XD7.6 </a:t>
            </a:r>
            <a:r>
              <a:rPr lang="en-US" sz="3528" dirty="0"/>
              <a:t>VDA on Windows 2012 </a:t>
            </a:r>
            <a:r>
              <a:rPr lang="en-US" sz="3528" dirty="0" smtClean="0"/>
              <a:t>R2 / Windows 2008 R2</a:t>
            </a:r>
            <a:endParaRPr lang="en-US" sz="3528" dirty="0"/>
          </a:p>
          <a:p>
            <a:r>
              <a:rPr lang="en-US" sz="3528" dirty="0"/>
              <a:t>Server VDI			: </a:t>
            </a:r>
            <a:r>
              <a:rPr lang="en-US" sz="3528" dirty="0" smtClean="0"/>
              <a:t>XD7.6 </a:t>
            </a:r>
            <a:r>
              <a:rPr lang="en-US" sz="3528" dirty="0"/>
              <a:t>VDA on Windows 2012 </a:t>
            </a:r>
            <a:r>
              <a:rPr lang="en-US" sz="3528" dirty="0" smtClean="0"/>
              <a:t>R2 / Windows 2008 R2 </a:t>
            </a:r>
            <a:endParaRPr lang="en-US" sz="3528" dirty="0"/>
          </a:p>
          <a:p>
            <a:r>
              <a:rPr lang="en-US" sz="3528" dirty="0"/>
              <a:t>Secure gateway		: SG 3.3.2 on Windows 2008 R2 SP1</a:t>
            </a:r>
          </a:p>
          <a:p>
            <a:r>
              <a:rPr lang="en-US" sz="3528" dirty="0"/>
              <a:t>Web </a:t>
            </a:r>
            <a:r>
              <a:rPr lang="en-US" sz="3528" dirty="0" smtClean="0"/>
              <a:t>interface		: </a:t>
            </a:r>
            <a:r>
              <a:rPr lang="en-US" sz="3528" dirty="0"/>
              <a:t>WI </a:t>
            </a:r>
            <a:r>
              <a:rPr lang="en-US" sz="3234" dirty="0"/>
              <a:t>5.4.2.59 </a:t>
            </a:r>
            <a:r>
              <a:rPr lang="en-US" sz="3528" dirty="0"/>
              <a:t>on</a:t>
            </a:r>
            <a:r>
              <a:rPr lang="en-US" sz="3234" dirty="0"/>
              <a:t> Windows 2008 R2 SP1</a:t>
            </a:r>
          </a:p>
          <a:p>
            <a:endParaRPr lang="en-US" sz="3528" dirty="0"/>
          </a:p>
          <a:p>
            <a:endParaRPr lang="en-US" sz="3528" dirty="0"/>
          </a:p>
        </p:txBody>
      </p:sp>
    </p:spTree>
    <p:extLst>
      <p:ext uri="{BB962C8B-B14F-4D97-AF65-F5344CB8AC3E}">
        <p14:creationId xmlns:p14="http://schemas.microsoft.com/office/powerpoint/2010/main" val="3788138328"/>
      </p:ext>
    </p:extLst>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159612" y="3588543"/>
            <a:ext cx="9972675" cy="3009900"/>
          </a:xfrm>
          <a:prstGeom prst="rect">
            <a:avLst/>
          </a:prstGeom>
        </p:spPr>
      </p:pic>
      <p:sp>
        <p:nvSpPr>
          <p:cNvPr id="2" name="Title 1"/>
          <p:cNvSpPr>
            <a:spLocks noGrp="1"/>
          </p:cNvSpPr>
          <p:nvPr>
            <p:ph type="title"/>
          </p:nvPr>
        </p:nvSpPr>
        <p:spPr/>
        <p:txBody>
          <a:bodyPr/>
          <a:lstStyle/>
          <a:p>
            <a:r>
              <a:rPr lang="en-US" sz="4704" dirty="0"/>
              <a:t>Prep your company's domain name</a:t>
            </a:r>
          </a:p>
        </p:txBody>
      </p:sp>
      <p:sp>
        <p:nvSpPr>
          <p:cNvPr id="3" name="Text Placeholder 2"/>
          <p:cNvSpPr>
            <a:spLocks noGrp="1"/>
          </p:cNvSpPr>
          <p:nvPr>
            <p:ph sz="quarter" idx="20"/>
          </p:nvPr>
        </p:nvSpPr>
        <p:spPr>
          <a:xfrm>
            <a:off x="448056" y="1082253"/>
            <a:ext cx="4241175" cy="4526280"/>
          </a:xfrm>
        </p:spPr>
        <p:txBody>
          <a:bodyPr/>
          <a:lstStyle/>
          <a:p>
            <a:endParaRPr lang="en-US" dirty="0" smtClean="0"/>
          </a:p>
          <a:p>
            <a:r>
              <a:rPr lang="en-US" dirty="0" smtClean="0"/>
              <a:t>Issue a cert for your domain name </a:t>
            </a:r>
            <a:r>
              <a:rPr lang="en-US" dirty="0" smtClean="0"/>
              <a:t>(go.gcexencloud.net)</a:t>
            </a:r>
            <a:endParaRPr lang="en-US" dirty="0" smtClean="0"/>
          </a:p>
          <a:p>
            <a:endParaRPr lang="en-US" dirty="0" smtClean="0"/>
          </a:p>
          <a:p>
            <a:endParaRPr lang="en-US" dirty="0" smtClean="0"/>
          </a:p>
          <a:p>
            <a:endParaRPr lang="en-US" dirty="0" smtClean="0"/>
          </a:p>
          <a:p>
            <a:r>
              <a:rPr lang="en-US" dirty="0" smtClean="0"/>
              <a:t>Create a CNAME</a:t>
            </a:r>
            <a:endParaRPr lang="en-US" dirty="0"/>
          </a:p>
        </p:txBody>
      </p:sp>
      <p:pic>
        <p:nvPicPr>
          <p:cNvPr id="7" name="Picture 6"/>
          <p:cNvPicPr/>
          <p:nvPr/>
        </p:nvPicPr>
        <p:blipFill>
          <a:blip r:embed="rId3"/>
          <a:stretch>
            <a:fillRect/>
          </a:stretch>
        </p:blipFill>
        <p:spPr>
          <a:xfrm>
            <a:off x="5422268" y="1039157"/>
            <a:ext cx="4854370" cy="4036751"/>
          </a:xfrm>
          <a:prstGeom prst="rect">
            <a:avLst/>
          </a:prstGeom>
        </p:spPr>
      </p:pic>
    </p:spTree>
    <p:extLst>
      <p:ext uri="{BB962C8B-B14F-4D97-AF65-F5344CB8AC3E}">
        <p14:creationId xmlns:p14="http://schemas.microsoft.com/office/powerpoint/2010/main" val="265446010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 Secure gateway </a:t>
            </a:r>
            <a:endParaRPr lang="en-US" dirty="0"/>
          </a:p>
        </p:txBody>
      </p:sp>
      <p:sp>
        <p:nvSpPr>
          <p:cNvPr id="3" name="Text Placeholder 2"/>
          <p:cNvSpPr>
            <a:spLocks noGrp="1"/>
          </p:cNvSpPr>
          <p:nvPr>
            <p:ph sz="quarter" idx="20"/>
          </p:nvPr>
        </p:nvSpPr>
        <p:spPr>
          <a:xfrm>
            <a:off x="448057" y="1600200"/>
            <a:ext cx="5636220" cy="4526280"/>
          </a:xfrm>
        </p:spPr>
        <p:txBody>
          <a:bodyPr/>
          <a:lstStyle/>
          <a:p>
            <a:r>
              <a:rPr lang="en-US" sz="2000" dirty="0"/>
              <a:t>Generate a certificate request </a:t>
            </a:r>
          </a:p>
          <a:p>
            <a:r>
              <a:rPr lang="en-US" sz="2000" dirty="0"/>
              <a:t>Import issued certificate on </a:t>
            </a:r>
            <a:r>
              <a:rPr lang="en-US" sz="2000" dirty="0" smtClean="0"/>
              <a:t>Secure Gateway </a:t>
            </a:r>
            <a:r>
              <a:rPr lang="en-US" sz="2000" dirty="0"/>
              <a:t>1 </a:t>
            </a:r>
          </a:p>
          <a:p>
            <a:pPr lvl="1"/>
            <a:r>
              <a:rPr lang="en-US" sz="1200" dirty="0">
                <a:gradFill>
                  <a:gsLst>
                    <a:gs pos="1250">
                      <a:schemeClr val="tx1"/>
                    </a:gs>
                    <a:gs pos="100000">
                      <a:schemeClr val="tx1"/>
                    </a:gs>
                  </a:gsLst>
                  <a:lin ang="5400000" scaled="0"/>
                </a:gradFill>
              </a:rPr>
              <a:t>Make 2048-bit private key exportable</a:t>
            </a:r>
          </a:p>
          <a:p>
            <a:r>
              <a:rPr lang="en-US" sz="2000" dirty="0"/>
              <a:t>Export cert on secure gateway 1 </a:t>
            </a:r>
          </a:p>
          <a:p>
            <a:pPr lvl="1"/>
            <a:r>
              <a:rPr lang="en-US" sz="1200" dirty="0">
                <a:gradFill>
                  <a:gsLst>
                    <a:gs pos="1250">
                      <a:schemeClr val="tx1"/>
                    </a:gs>
                    <a:gs pos="100000">
                      <a:schemeClr val="tx1"/>
                    </a:gs>
                  </a:gsLst>
                  <a:lin ang="5400000" scaled="0"/>
                </a:gradFill>
              </a:rPr>
              <a:t>Include private key (</a:t>
            </a:r>
            <a:r>
              <a:rPr lang="en-US" sz="1200" dirty="0" err="1">
                <a:gradFill>
                  <a:gsLst>
                    <a:gs pos="1250">
                      <a:schemeClr val="tx1"/>
                    </a:gs>
                    <a:gs pos="100000">
                      <a:schemeClr val="tx1"/>
                    </a:gs>
                  </a:gsLst>
                  <a:lin ang="5400000" scaled="0"/>
                </a:gradFill>
              </a:rPr>
              <a:t>pfx</a:t>
            </a:r>
            <a:r>
              <a:rPr lang="en-US" sz="1200" dirty="0">
                <a:gradFill>
                  <a:gsLst>
                    <a:gs pos="1250">
                      <a:schemeClr val="tx1"/>
                    </a:gs>
                    <a:gs pos="100000">
                      <a:schemeClr val="tx1"/>
                    </a:gs>
                  </a:gsLst>
                  <a:lin ang="5400000" scaled="0"/>
                </a:gradFill>
              </a:rPr>
              <a:t> format)</a:t>
            </a:r>
          </a:p>
          <a:p>
            <a:r>
              <a:rPr lang="en-US" sz="2000" dirty="0"/>
              <a:t>Import exported Cert on Secure Gateway 2</a:t>
            </a:r>
          </a:p>
          <a:p>
            <a:r>
              <a:rPr lang="en-US" sz="2000" dirty="0"/>
              <a:t>Delayed automatic start on the service</a:t>
            </a:r>
          </a:p>
          <a:p>
            <a:endParaRPr lang="en-US" sz="2000" dirty="0"/>
          </a:p>
          <a:p>
            <a:r>
              <a:rPr lang="en-US" sz="2000" dirty="0"/>
              <a:t>In </a:t>
            </a:r>
            <a:r>
              <a:rPr lang="en-US" sz="2000" dirty="0" smtClean="0"/>
              <a:t>GCE, </a:t>
            </a:r>
            <a:r>
              <a:rPr lang="en-US" sz="2000" dirty="0"/>
              <a:t>create a </a:t>
            </a:r>
            <a:r>
              <a:rPr lang="en-US" sz="2000" dirty="0" smtClean="0"/>
              <a:t>HTTPS load balancer </a:t>
            </a:r>
            <a:r>
              <a:rPr lang="en-US" sz="2000" dirty="0"/>
              <a:t>set for port </a:t>
            </a:r>
            <a:r>
              <a:rPr lang="en-US" sz="2000" dirty="0" smtClean="0"/>
              <a:t>443 </a:t>
            </a:r>
            <a:r>
              <a:rPr lang="en-US" sz="2000" dirty="0"/>
              <a:t>and add endpoints </a:t>
            </a:r>
            <a:r>
              <a:rPr lang="en-US" sz="2000" dirty="0" smtClean="0"/>
              <a:t>for </a:t>
            </a:r>
            <a:r>
              <a:rPr lang="en-US" sz="2000" dirty="0"/>
              <a:t>both servers</a:t>
            </a:r>
          </a:p>
          <a:p>
            <a:endParaRPr lang="en-US" dirty="0"/>
          </a:p>
        </p:txBody>
      </p:sp>
      <p:pic>
        <p:nvPicPr>
          <p:cNvPr id="8" name="Picture 7"/>
          <p:cNvPicPr>
            <a:picLocks noChangeAspect="1"/>
          </p:cNvPicPr>
          <p:nvPr/>
        </p:nvPicPr>
        <p:blipFill>
          <a:blip r:embed="rId3"/>
          <a:stretch>
            <a:fillRect/>
          </a:stretch>
        </p:blipFill>
        <p:spPr>
          <a:xfrm>
            <a:off x="5998795" y="4298549"/>
            <a:ext cx="7517913" cy="2215451"/>
          </a:xfrm>
          <a:prstGeom prst="rect">
            <a:avLst/>
          </a:prstGeom>
        </p:spPr>
      </p:pic>
      <p:pic>
        <p:nvPicPr>
          <p:cNvPr id="6" name="Picture 5"/>
          <p:cNvPicPr/>
          <p:nvPr/>
        </p:nvPicPr>
        <p:blipFill>
          <a:blip r:embed="rId4"/>
          <a:stretch>
            <a:fillRect/>
          </a:stretch>
        </p:blipFill>
        <p:spPr>
          <a:xfrm>
            <a:off x="7139968" y="1212850"/>
            <a:ext cx="4764891" cy="3657893"/>
          </a:xfrm>
          <a:prstGeom prst="rect">
            <a:avLst/>
          </a:prstGeom>
        </p:spPr>
      </p:pic>
    </p:spTree>
    <p:extLst>
      <p:ext uri="{BB962C8B-B14F-4D97-AF65-F5344CB8AC3E}">
        <p14:creationId xmlns:p14="http://schemas.microsoft.com/office/powerpoint/2010/main" val="30886790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Citrix NetScaler for GCE – Work in Progress</a:t>
            </a:r>
            <a:endParaRPr lang="en-US" dirty="0"/>
          </a:p>
        </p:txBody>
      </p:sp>
      <p:sp>
        <p:nvSpPr>
          <p:cNvPr id="4" name="Text Placeholder 3"/>
          <p:cNvSpPr>
            <a:spLocks noGrp="1"/>
          </p:cNvSpPr>
          <p:nvPr>
            <p:ph sz="quarter" idx="20"/>
          </p:nvPr>
        </p:nvSpPr>
        <p:spPr/>
        <p:txBody>
          <a:bodyPr/>
          <a:lstStyle/>
          <a:p>
            <a:r>
              <a:rPr lang="en-US" dirty="0" smtClean="0"/>
              <a:t>Too early to tell</a:t>
            </a:r>
          </a:p>
          <a:p>
            <a:endParaRPr lang="en-US" sz="1960" dirty="0"/>
          </a:p>
          <a:p>
            <a:r>
              <a:rPr lang="en-US" dirty="0" smtClean="0"/>
              <a:t>Full NetScaler function</a:t>
            </a:r>
          </a:p>
          <a:p>
            <a:pPr lvl="2"/>
            <a:r>
              <a:rPr lang="en-US" dirty="0" smtClean="0"/>
              <a:t>L4-7 traffic management</a:t>
            </a:r>
          </a:p>
          <a:p>
            <a:pPr lvl="2"/>
            <a:r>
              <a:rPr lang="en-US" dirty="0" smtClean="0"/>
              <a:t>Citrix </a:t>
            </a:r>
            <a:r>
              <a:rPr lang="en-US" dirty="0" err="1" smtClean="0"/>
              <a:t>MobileStream</a:t>
            </a:r>
            <a:endParaRPr lang="en-US" dirty="0" smtClean="0"/>
          </a:p>
          <a:p>
            <a:pPr lvl="2"/>
            <a:r>
              <a:rPr lang="en-US" dirty="0" smtClean="0"/>
              <a:t>NetScaler Gateway</a:t>
            </a:r>
          </a:p>
          <a:p>
            <a:pPr lvl="2"/>
            <a:r>
              <a:rPr lang="en-US" dirty="0" smtClean="0"/>
              <a:t>NetScaler Insight</a:t>
            </a:r>
          </a:p>
        </p:txBody>
      </p:sp>
      <p:sp>
        <p:nvSpPr>
          <p:cNvPr id="5" name="Text Placeholder 3"/>
          <p:cNvSpPr>
            <a:spLocks noGrp="1"/>
          </p:cNvSpPr>
          <p:nvPr>
            <p:ph type="body" sz="quarter" idx="4294967295"/>
          </p:nvPr>
        </p:nvSpPr>
        <p:spPr>
          <a:xfrm rot="20411326">
            <a:off x="0" y="2419350"/>
            <a:ext cx="10604500" cy="1177925"/>
          </a:xfrm>
        </p:spPr>
        <p:txBody>
          <a:bodyPr/>
          <a:lstStyle/>
          <a:p>
            <a:r>
              <a:rPr lang="en-US" sz="7057" dirty="0" smtClean="0">
                <a:solidFill>
                  <a:srgbClr val="92D050"/>
                </a:solidFill>
              </a:rPr>
              <a:t>Work in Progress</a:t>
            </a:r>
            <a:endParaRPr lang="en-US" sz="7057" dirty="0">
              <a:solidFill>
                <a:srgbClr val="92D050"/>
              </a:solidFill>
            </a:endParaRPr>
          </a:p>
        </p:txBody>
      </p:sp>
      <p:pic>
        <p:nvPicPr>
          <p:cNvPr id="6" name="Picture 5" descr="BoxA.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46317" y="2234079"/>
            <a:ext cx="6102904" cy="2325084"/>
          </a:xfrm>
          <a:prstGeom prst="rect">
            <a:avLst/>
          </a:prstGeom>
          <a:noFill/>
          <a:ln>
            <a:noFill/>
          </a:ln>
        </p:spPr>
      </p:pic>
    </p:spTree>
    <p:extLst>
      <p:ext uri="{BB962C8B-B14F-4D97-AF65-F5344CB8AC3E}">
        <p14:creationId xmlns:p14="http://schemas.microsoft.com/office/powerpoint/2010/main" val="57641478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xEl>
                                              <p:pRg st="0" end="0"/>
                                            </p:txEl>
                                          </p:spTgt>
                                        </p:tgtEl>
                                      </p:cBhvr>
                                    </p:animEffect>
                                    <p:set>
                                      <p:cBhvr>
                                        <p:cTn id="7" dur="1" fill="hold">
                                          <p:stCondLst>
                                            <p:cond delay="499"/>
                                          </p:stCondLst>
                                        </p:cTn>
                                        <p:tgtEl>
                                          <p:spTgt spid="4">
                                            <p:txEl>
                                              <p:pRg st="0" end="0"/>
                                            </p:txEl>
                                          </p:spTgt>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xEl>
                                              <p:pRg st="2" end="2"/>
                                            </p:txEl>
                                          </p:spTgt>
                                        </p:tgtEl>
                                      </p:cBhvr>
                                    </p:animEffect>
                                    <p:set>
                                      <p:cBhvr>
                                        <p:cTn id="10" dur="1" fill="hold">
                                          <p:stCondLst>
                                            <p:cond delay="499"/>
                                          </p:stCondLst>
                                        </p:cTn>
                                        <p:tgtEl>
                                          <p:spTgt spid="4">
                                            <p:txEl>
                                              <p:pRg st="2" end="2"/>
                                            </p:txEl>
                                          </p:spTgt>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
                                            <p:txEl>
                                              <p:pRg st="3" end="3"/>
                                            </p:txEl>
                                          </p:spTgt>
                                        </p:tgtEl>
                                      </p:cBhvr>
                                    </p:animEffect>
                                    <p:set>
                                      <p:cBhvr>
                                        <p:cTn id="13" dur="1" fill="hold">
                                          <p:stCondLst>
                                            <p:cond delay="499"/>
                                          </p:stCondLst>
                                        </p:cTn>
                                        <p:tgtEl>
                                          <p:spTgt spid="4">
                                            <p:txEl>
                                              <p:pRg st="3" end="3"/>
                                            </p:txEl>
                                          </p:spTgt>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
                                            <p:txEl>
                                              <p:pRg st="4" end="4"/>
                                            </p:txEl>
                                          </p:spTgt>
                                        </p:tgtEl>
                                      </p:cBhvr>
                                    </p:animEffect>
                                    <p:set>
                                      <p:cBhvr>
                                        <p:cTn id="16" dur="1" fill="hold">
                                          <p:stCondLst>
                                            <p:cond delay="499"/>
                                          </p:stCondLst>
                                        </p:cTn>
                                        <p:tgtEl>
                                          <p:spTgt spid="4">
                                            <p:txEl>
                                              <p:pRg st="4" end="4"/>
                                            </p:txEl>
                                          </p:spTgt>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4">
                                            <p:txEl>
                                              <p:pRg st="5" end="5"/>
                                            </p:txEl>
                                          </p:spTgt>
                                        </p:tgtEl>
                                      </p:cBhvr>
                                    </p:animEffect>
                                    <p:set>
                                      <p:cBhvr>
                                        <p:cTn id="19" dur="1" fill="hold">
                                          <p:stCondLst>
                                            <p:cond delay="499"/>
                                          </p:stCondLst>
                                        </p:cTn>
                                        <p:tgtEl>
                                          <p:spTgt spid="4">
                                            <p:txEl>
                                              <p:pRg st="5" end="5"/>
                                            </p:txEl>
                                          </p:spTgt>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4">
                                            <p:txEl>
                                              <p:pRg st="6" end="6"/>
                                            </p:txEl>
                                          </p:spTgt>
                                        </p:tgtEl>
                                      </p:cBhvr>
                                    </p:animEffect>
                                    <p:set>
                                      <p:cBhvr>
                                        <p:cTn id="22" dur="1" fill="hold">
                                          <p:stCondLst>
                                            <p:cond delay="499"/>
                                          </p:stCondLst>
                                        </p:cTn>
                                        <p:tgtEl>
                                          <p:spTgt spid="4">
                                            <p:txEl>
                                              <p:pRg st="6" end="6"/>
                                            </p:txEl>
                                          </p:spTgt>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fade">
                                      <p:cBhvr>
                                        <p:cTn id="2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Rectangle 513"/>
          <p:cNvSpPr/>
          <p:nvPr/>
        </p:nvSpPr>
        <p:spPr>
          <a:xfrm>
            <a:off x="1585800" y="3607690"/>
            <a:ext cx="10190668" cy="3159242"/>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grpSp>
        <p:nvGrpSpPr>
          <p:cNvPr id="515" name="Group 514"/>
          <p:cNvGrpSpPr/>
          <p:nvPr/>
        </p:nvGrpSpPr>
        <p:grpSpPr>
          <a:xfrm rot="5400000">
            <a:off x="11094787" y="5013991"/>
            <a:ext cx="1644815" cy="271598"/>
            <a:chOff x="9776561" y="5432873"/>
            <a:chExt cx="1864708" cy="296155"/>
          </a:xfrm>
        </p:grpSpPr>
        <p:sp>
          <p:nvSpPr>
            <p:cNvPr id="601" name="Rectangle 6"/>
            <p:cNvSpPr>
              <a:spLocks noChangeArrowheads="1"/>
            </p:cNvSpPr>
            <p:nvPr/>
          </p:nvSpPr>
          <p:spPr bwMode="auto">
            <a:xfrm>
              <a:off x="10057958" y="5449401"/>
              <a:ext cx="1583311" cy="26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solidFill>
                    <a:srgbClr val="FFFFFF"/>
                  </a:solidFill>
                  <a:latin typeface="Segoe UI"/>
                </a:rPr>
                <a:t>Virtual Network</a:t>
              </a:r>
              <a:endParaRPr lang="en-US" sz="1372" dirty="0">
                <a:solidFill>
                  <a:srgbClr val="FFFFFF"/>
                </a:solidFill>
                <a:latin typeface="Segoe UI"/>
              </a:endParaRPr>
            </a:p>
          </p:txBody>
        </p:sp>
        <p:pic>
          <p:nvPicPr>
            <p:cNvPr id="602" name="Picture 60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561" y="5432873"/>
              <a:ext cx="296155" cy="296155"/>
            </a:xfrm>
            <a:prstGeom prst="rect">
              <a:avLst/>
            </a:prstGeom>
          </p:spPr>
        </p:pic>
      </p:grpSp>
      <p:sp>
        <p:nvSpPr>
          <p:cNvPr id="516" name="Rectangle 515"/>
          <p:cNvSpPr/>
          <p:nvPr/>
        </p:nvSpPr>
        <p:spPr>
          <a:xfrm>
            <a:off x="1442174" y="3527789"/>
            <a:ext cx="10610820" cy="3306357"/>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517" name="TextBox 516"/>
          <p:cNvSpPr txBox="1"/>
          <p:nvPr/>
        </p:nvSpPr>
        <p:spPr>
          <a:xfrm>
            <a:off x="10877334" y="3617464"/>
            <a:ext cx="989527" cy="273306"/>
          </a:xfrm>
          <a:prstGeom prst="rect">
            <a:avLst/>
          </a:prstGeom>
          <a:noFill/>
        </p:spPr>
        <p:txBody>
          <a:bodyPr wrap="none" rtlCol="0">
            <a:spAutoFit/>
          </a:bodyPr>
          <a:lstStyle/>
          <a:p>
            <a:pPr algn="r"/>
            <a:r>
              <a:rPr lang="en-US" sz="1176" dirty="0">
                <a:solidFill>
                  <a:srgbClr val="000000">
                    <a:lumMod val="65000"/>
                  </a:srgbClr>
                </a:solidFill>
              </a:rPr>
              <a:t>Single </a:t>
            </a:r>
            <a:r>
              <a:rPr lang="en-US" sz="1176" dirty="0" smtClean="0">
                <a:solidFill>
                  <a:srgbClr val="000000">
                    <a:lumMod val="65000"/>
                  </a:srgbClr>
                </a:solidFill>
              </a:rPr>
              <a:t>Zone </a:t>
            </a:r>
            <a:endParaRPr lang="en-US" sz="1176" dirty="0">
              <a:solidFill>
                <a:srgbClr val="000000">
                  <a:lumMod val="65000"/>
                </a:srgbClr>
              </a:solidFill>
            </a:endParaRPr>
          </a:p>
        </p:txBody>
      </p:sp>
      <p:grpSp>
        <p:nvGrpSpPr>
          <p:cNvPr id="518" name="Group 517"/>
          <p:cNvGrpSpPr/>
          <p:nvPr/>
        </p:nvGrpSpPr>
        <p:grpSpPr>
          <a:xfrm>
            <a:off x="1605248" y="4128187"/>
            <a:ext cx="1295547" cy="943368"/>
            <a:chOff x="3461198" y="1947297"/>
            <a:chExt cx="1412688" cy="1069487"/>
          </a:xfrm>
        </p:grpSpPr>
        <p:pic>
          <p:nvPicPr>
            <p:cNvPr id="599" name="Picture 59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600" name="TextBox 599"/>
            <p:cNvSpPr txBox="1"/>
            <p:nvPr/>
          </p:nvSpPr>
          <p:spPr>
            <a:xfrm>
              <a:off x="3461198" y="2706969"/>
              <a:ext cx="1412688" cy="309815"/>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grpSp>
        <p:nvGrpSpPr>
          <p:cNvPr id="519" name="Group 518"/>
          <p:cNvGrpSpPr/>
          <p:nvPr/>
        </p:nvGrpSpPr>
        <p:grpSpPr>
          <a:xfrm>
            <a:off x="1608421" y="5092625"/>
            <a:ext cx="1295547" cy="943368"/>
            <a:chOff x="3461198" y="1947297"/>
            <a:chExt cx="1412688" cy="1069487"/>
          </a:xfrm>
        </p:grpSpPr>
        <p:pic>
          <p:nvPicPr>
            <p:cNvPr id="597" name="Picture 59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98" name="TextBox 597"/>
            <p:cNvSpPr txBox="1"/>
            <p:nvPr/>
          </p:nvSpPr>
          <p:spPr>
            <a:xfrm>
              <a:off x="3461198" y="2706969"/>
              <a:ext cx="1412688" cy="309815"/>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pic>
        <p:nvPicPr>
          <p:cNvPr id="595" name="Picture 59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7569" y="4136029"/>
            <a:ext cx="715588" cy="688276"/>
          </a:xfrm>
          <a:prstGeom prst="rect">
            <a:avLst/>
          </a:prstGeom>
        </p:spPr>
      </p:pic>
      <p:sp>
        <p:nvSpPr>
          <p:cNvPr id="596" name="TextBox 595"/>
          <p:cNvSpPr txBox="1"/>
          <p:nvPr/>
        </p:nvSpPr>
        <p:spPr>
          <a:xfrm>
            <a:off x="2804350" y="4799757"/>
            <a:ext cx="1119217" cy="273280"/>
          </a:xfrm>
          <a:prstGeom prst="rect">
            <a:avLst/>
          </a:prstGeom>
          <a:noFill/>
        </p:spPr>
        <p:txBody>
          <a:bodyPr wrap="none" rtlCol="0">
            <a:spAutoFit/>
          </a:bodyPr>
          <a:lstStyle/>
          <a:p>
            <a:pPr algn="r"/>
            <a:r>
              <a:rPr lang="en-US" sz="1176" dirty="0">
                <a:solidFill>
                  <a:srgbClr val="000000">
                    <a:lumMod val="65000"/>
                  </a:srgbClr>
                </a:solidFill>
              </a:rPr>
              <a:t>Web Interface</a:t>
            </a:r>
          </a:p>
        </p:txBody>
      </p:sp>
      <p:pic>
        <p:nvPicPr>
          <p:cNvPr id="593" name="Picture 5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246" y="5098986"/>
            <a:ext cx="715588" cy="688276"/>
          </a:xfrm>
          <a:prstGeom prst="rect">
            <a:avLst/>
          </a:prstGeom>
        </p:spPr>
      </p:pic>
      <p:sp>
        <p:nvSpPr>
          <p:cNvPr id="594" name="TextBox 593"/>
          <p:cNvSpPr txBox="1"/>
          <p:nvPr/>
        </p:nvSpPr>
        <p:spPr>
          <a:xfrm>
            <a:off x="2803028" y="5762715"/>
            <a:ext cx="1119217" cy="273280"/>
          </a:xfrm>
          <a:prstGeom prst="rect">
            <a:avLst/>
          </a:prstGeom>
          <a:noFill/>
        </p:spPr>
        <p:txBody>
          <a:bodyPr wrap="none" rtlCol="0">
            <a:spAutoFit/>
          </a:bodyPr>
          <a:lstStyle/>
          <a:p>
            <a:pPr algn="r"/>
            <a:r>
              <a:rPr lang="en-US" sz="1176" dirty="0">
                <a:solidFill>
                  <a:srgbClr val="000000">
                    <a:lumMod val="65000"/>
                  </a:srgbClr>
                </a:solidFill>
              </a:rPr>
              <a:t>Web Interface</a:t>
            </a:r>
          </a:p>
        </p:txBody>
      </p:sp>
      <p:grpSp>
        <p:nvGrpSpPr>
          <p:cNvPr id="523" name="Group 522"/>
          <p:cNvGrpSpPr/>
          <p:nvPr/>
        </p:nvGrpSpPr>
        <p:grpSpPr>
          <a:xfrm>
            <a:off x="3850060" y="4109677"/>
            <a:ext cx="1420582" cy="943368"/>
            <a:chOff x="3419467" y="1947297"/>
            <a:chExt cx="1549028" cy="1069487"/>
          </a:xfrm>
        </p:grpSpPr>
        <p:pic>
          <p:nvPicPr>
            <p:cNvPr id="591" name="Picture 59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92" name="TextBox 591"/>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4" name="Group 523"/>
          <p:cNvGrpSpPr/>
          <p:nvPr/>
        </p:nvGrpSpPr>
        <p:grpSpPr>
          <a:xfrm>
            <a:off x="5926938" y="5064082"/>
            <a:ext cx="1186543" cy="937009"/>
            <a:chOff x="3525011" y="3040062"/>
            <a:chExt cx="1293827" cy="1062276"/>
          </a:xfrm>
        </p:grpSpPr>
        <p:pic>
          <p:nvPicPr>
            <p:cNvPr id="589" name="Picture 58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90" name="TextBox 589"/>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525" name="Group 524"/>
          <p:cNvGrpSpPr/>
          <p:nvPr/>
        </p:nvGrpSpPr>
        <p:grpSpPr>
          <a:xfrm>
            <a:off x="6000609" y="4100857"/>
            <a:ext cx="1087157" cy="937006"/>
            <a:chOff x="7944986" y="3040062"/>
            <a:chExt cx="1185455" cy="1062274"/>
          </a:xfrm>
        </p:grpSpPr>
        <p:pic>
          <p:nvPicPr>
            <p:cNvPr id="587" name="Picture 58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588" name="TextBox 587"/>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526" name="Group 525"/>
          <p:cNvGrpSpPr/>
          <p:nvPr/>
        </p:nvGrpSpPr>
        <p:grpSpPr>
          <a:xfrm>
            <a:off x="3850060" y="5064080"/>
            <a:ext cx="1420582" cy="943368"/>
            <a:chOff x="3419467" y="1947297"/>
            <a:chExt cx="1549028" cy="1069487"/>
          </a:xfrm>
        </p:grpSpPr>
        <p:pic>
          <p:nvPicPr>
            <p:cNvPr id="585" name="Picture 58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586" name="TextBox 585"/>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527" name="Group 526"/>
          <p:cNvGrpSpPr/>
          <p:nvPr/>
        </p:nvGrpSpPr>
        <p:grpSpPr>
          <a:xfrm>
            <a:off x="5083475" y="4105333"/>
            <a:ext cx="970138" cy="937009"/>
            <a:chOff x="3625129" y="3040062"/>
            <a:chExt cx="1057857" cy="1062276"/>
          </a:xfrm>
        </p:grpSpPr>
        <p:pic>
          <p:nvPicPr>
            <p:cNvPr id="583" name="Picture 5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4" name="TextBox 583"/>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528" name="Group 527"/>
          <p:cNvGrpSpPr/>
          <p:nvPr/>
        </p:nvGrpSpPr>
        <p:grpSpPr>
          <a:xfrm>
            <a:off x="5066874" y="5057804"/>
            <a:ext cx="970138" cy="937009"/>
            <a:chOff x="3625129" y="3040062"/>
            <a:chExt cx="1057857" cy="1062276"/>
          </a:xfrm>
        </p:grpSpPr>
        <p:pic>
          <p:nvPicPr>
            <p:cNvPr id="581" name="Picture 58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582" name="TextBox 581"/>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529" name="Rectangle 528"/>
          <p:cNvSpPr/>
          <p:nvPr/>
        </p:nvSpPr>
        <p:spPr bwMode="auto">
          <a:xfrm>
            <a:off x="1749488" y="3896234"/>
            <a:ext cx="5363992"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30" name="Group 529"/>
          <p:cNvGrpSpPr/>
          <p:nvPr/>
        </p:nvGrpSpPr>
        <p:grpSpPr>
          <a:xfrm>
            <a:off x="1442175" y="3415874"/>
            <a:ext cx="715588" cy="688275"/>
            <a:chOff x="10158481" y="4325152"/>
            <a:chExt cx="780290" cy="780290"/>
          </a:xfrm>
        </p:grpSpPr>
        <p:sp>
          <p:nvSpPr>
            <p:cNvPr id="578" name="Oval 577"/>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9" name="Oval 578"/>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80" name="Picture 5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569" name="Group 568"/>
          <p:cNvGrpSpPr/>
          <p:nvPr/>
        </p:nvGrpSpPr>
        <p:grpSpPr>
          <a:xfrm>
            <a:off x="7336666" y="4936015"/>
            <a:ext cx="1039067" cy="979129"/>
            <a:chOff x="6696647" y="2976998"/>
            <a:chExt cx="1133017" cy="1110027"/>
          </a:xfrm>
        </p:grpSpPr>
        <p:pic>
          <p:nvPicPr>
            <p:cNvPr id="576" name="Picture 5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577" name="TextBox 576"/>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70" name="Picture 56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7975" y="4064742"/>
            <a:ext cx="715588" cy="688275"/>
          </a:xfrm>
          <a:prstGeom prst="rect">
            <a:avLst/>
          </a:prstGeom>
        </p:spPr>
      </p:pic>
      <p:sp>
        <p:nvSpPr>
          <p:cNvPr id="571" name="Rectangle 570"/>
          <p:cNvSpPr/>
          <p:nvPr/>
        </p:nvSpPr>
        <p:spPr bwMode="auto">
          <a:xfrm>
            <a:off x="7253395" y="3900343"/>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72" name="Group 571"/>
          <p:cNvGrpSpPr/>
          <p:nvPr/>
        </p:nvGrpSpPr>
        <p:grpSpPr>
          <a:xfrm>
            <a:off x="7077464" y="3412583"/>
            <a:ext cx="715588" cy="688275"/>
            <a:chOff x="10158481" y="4325152"/>
            <a:chExt cx="780290" cy="780290"/>
          </a:xfrm>
        </p:grpSpPr>
        <p:sp>
          <p:nvSpPr>
            <p:cNvPr id="573" name="Oval 572"/>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74" name="Oval 573"/>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75" name="Picture 5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pic>
        <p:nvPicPr>
          <p:cNvPr id="560" name="Picture 55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2858" y="4061673"/>
            <a:ext cx="715588" cy="688275"/>
          </a:xfrm>
          <a:prstGeom prst="rect">
            <a:avLst/>
          </a:prstGeom>
        </p:spPr>
      </p:pic>
      <p:grpSp>
        <p:nvGrpSpPr>
          <p:cNvPr id="561" name="Group 560"/>
          <p:cNvGrpSpPr/>
          <p:nvPr/>
        </p:nvGrpSpPr>
        <p:grpSpPr>
          <a:xfrm>
            <a:off x="10072438" y="4901932"/>
            <a:ext cx="1314784" cy="1003408"/>
            <a:chOff x="6524497" y="1831190"/>
            <a:chExt cx="1433663" cy="1137553"/>
          </a:xfrm>
        </p:grpSpPr>
        <p:pic>
          <p:nvPicPr>
            <p:cNvPr id="567" name="Picture 56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568" name="TextBox 567"/>
            <p:cNvSpPr txBox="1"/>
            <p:nvPr/>
          </p:nvSpPr>
          <p:spPr>
            <a:xfrm>
              <a:off x="6524497" y="2658928"/>
              <a:ext cx="1433663"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562" name="Rectangle 561"/>
          <p:cNvSpPr/>
          <p:nvPr/>
        </p:nvSpPr>
        <p:spPr bwMode="auto">
          <a:xfrm>
            <a:off x="10121365" y="3895546"/>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63" name="Group 562"/>
          <p:cNvGrpSpPr/>
          <p:nvPr/>
        </p:nvGrpSpPr>
        <p:grpSpPr>
          <a:xfrm>
            <a:off x="10071100" y="3435114"/>
            <a:ext cx="715588" cy="688275"/>
            <a:chOff x="10158481" y="4325152"/>
            <a:chExt cx="780290" cy="780290"/>
          </a:xfrm>
        </p:grpSpPr>
        <p:sp>
          <p:nvSpPr>
            <p:cNvPr id="564" name="Oval 56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65" name="Oval 56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66" name="Picture 5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sp>
        <p:nvSpPr>
          <p:cNvPr id="533" name="Rectangle 532"/>
          <p:cNvSpPr/>
          <p:nvPr/>
        </p:nvSpPr>
        <p:spPr bwMode="auto">
          <a:xfrm>
            <a:off x="1777510" y="6184711"/>
            <a:ext cx="5373953"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Infrastructure</a:t>
            </a:r>
            <a:endParaRPr lang="en-US" sz="1960" dirty="0">
              <a:gradFill>
                <a:gsLst>
                  <a:gs pos="0">
                    <a:srgbClr val="FFFFFF"/>
                  </a:gs>
                  <a:gs pos="100000">
                    <a:srgbClr val="FFFFFF"/>
                  </a:gs>
                </a:gsLst>
                <a:lin ang="5400000" scaled="0"/>
              </a:gradFill>
            </a:endParaRPr>
          </a:p>
        </p:txBody>
      </p:sp>
      <p:sp>
        <p:nvSpPr>
          <p:cNvPr id="534" name="Rectangle 533"/>
          <p:cNvSpPr/>
          <p:nvPr/>
        </p:nvSpPr>
        <p:spPr bwMode="auto">
          <a:xfrm>
            <a:off x="10124561" y="6171916"/>
            <a:ext cx="1375214"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535" name="Rectangle 534"/>
          <p:cNvSpPr/>
          <p:nvPr/>
        </p:nvSpPr>
        <p:spPr bwMode="auto">
          <a:xfrm>
            <a:off x="7263204" y="6172806"/>
            <a:ext cx="2807892"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cxnSp>
        <p:nvCxnSpPr>
          <p:cNvPr id="539" name="Straight Connector 538"/>
          <p:cNvCxnSpPr>
            <a:stCxn id="570" idx="2"/>
            <a:endCxn id="576" idx="0"/>
          </p:cNvCxnSpPr>
          <p:nvPr/>
        </p:nvCxnSpPr>
        <p:spPr>
          <a:xfrm>
            <a:off x="7875769" y="4753017"/>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0" name="Straight Connector 539"/>
          <p:cNvCxnSpPr/>
          <p:nvPr/>
        </p:nvCxnSpPr>
        <p:spPr>
          <a:xfrm>
            <a:off x="9346178" y="4750506"/>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541" name="Straight Connector 540"/>
          <p:cNvCxnSpPr/>
          <p:nvPr/>
        </p:nvCxnSpPr>
        <p:spPr>
          <a:xfrm>
            <a:off x="10797334" y="4743268"/>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542" name="Rectangle 541"/>
          <p:cNvSpPr/>
          <p:nvPr/>
        </p:nvSpPr>
        <p:spPr bwMode="auto">
          <a:xfrm>
            <a:off x="1812609" y="4003322"/>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543" name="Rectangle 542"/>
          <p:cNvSpPr/>
          <p:nvPr/>
        </p:nvSpPr>
        <p:spPr bwMode="auto">
          <a:xfrm>
            <a:off x="2913464" y="4003322"/>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544" name="Rectangle 543"/>
          <p:cNvSpPr/>
          <p:nvPr/>
        </p:nvSpPr>
        <p:spPr bwMode="auto">
          <a:xfrm>
            <a:off x="4005135" y="4003322"/>
            <a:ext cx="12093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grpSp>
        <p:nvGrpSpPr>
          <p:cNvPr id="551" name="Group 550"/>
          <p:cNvGrpSpPr/>
          <p:nvPr/>
        </p:nvGrpSpPr>
        <p:grpSpPr>
          <a:xfrm>
            <a:off x="8779153" y="4934285"/>
            <a:ext cx="1039067" cy="979540"/>
            <a:chOff x="6696647" y="2975554"/>
            <a:chExt cx="1133017" cy="1110495"/>
          </a:xfrm>
        </p:grpSpPr>
        <p:pic>
          <p:nvPicPr>
            <p:cNvPr id="558" name="Picture 55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559" name="TextBox 558"/>
            <p:cNvSpPr txBox="1"/>
            <p:nvPr/>
          </p:nvSpPr>
          <p:spPr>
            <a:xfrm>
              <a:off x="6696647" y="3776234"/>
              <a:ext cx="1133017" cy="309815"/>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552" name="Picture 5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60462" y="4064288"/>
            <a:ext cx="715588" cy="688275"/>
          </a:xfrm>
          <a:prstGeom prst="rect">
            <a:avLst/>
          </a:prstGeom>
        </p:spPr>
      </p:pic>
      <p:sp>
        <p:nvSpPr>
          <p:cNvPr id="553" name="Rectangle 552"/>
          <p:cNvSpPr/>
          <p:nvPr/>
        </p:nvSpPr>
        <p:spPr bwMode="auto">
          <a:xfrm>
            <a:off x="8695882" y="3899889"/>
            <a:ext cx="1378409"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554" name="Group 553"/>
          <p:cNvGrpSpPr/>
          <p:nvPr/>
        </p:nvGrpSpPr>
        <p:grpSpPr>
          <a:xfrm>
            <a:off x="8519951" y="3412129"/>
            <a:ext cx="715588" cy="688275"/>
            <a:chOff x="10158481" y="4325152"/>
            <a:chExt cx="780290" cy="780290"/>
          </a:xfrm>
        </p:grpSpPr>
        <p:sp>
          <p:nvSpPr>
            <p:cNvPr id="555" name="Oval 554"/>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556" name="Oval 555"/>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557" name="Picture 55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4" name="Group 3"/>
          <p:cNvGrpSpPr/>
          <p:nvPr/>
        </p:nvGrpSpPr>
        <p:grpSpPr>
          <a:xfrm>
            <a:off x="690605" y="4454477"/>
            <a:ext cx="1255364" cy="1005024"/>
            <a:chOff x="704636" y="4543572"/>
            <a:chExt cx="1280870" cy="1025443"/>
          </a:xfrm>
        </p:grpSpPr>
        <p:cxnSp>
          <p:nvCxnSpPr>
            <p:cNvPr id="545" name="Straight Arrow Connector 544"/>
            <p:cNvCxnSpPr>
              <a:stCxn id="522" idx="2"/>
            </p:cNvCxnSpPr>
            <p:nvPr/>
          </p:nvCxnSpPr>
          <p:spPr>
            <a:xfrm flipV="1">
              <a:off x="1652379" y="4640469"/>
              <a:ext cx="333127" cy="408726"/>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04636" y="4543572"/>
              <a:ext cx="1262841" cy="1025443"/>
              <a:chOff x="704636" y="4543572"/>
              <a:chExt cx="1262841" cy="1025443"/>
            </a:xfrm>
          </p:grpSpPr>
          <p:pic>
            <p:nvPicPr>
              <p:cNvPr id="522" name="Picture 521"/>
              <p:cNvPicPr>
                <a:picLocks noChangeAspect="1"/>
              </p:cNvPicPr>
              <p:nvPr/>
            </p:nvPicPr>
            <p:blipFill>
              <a:blip r:embed="rId6"/>
              <a:stretch>
                <a:fillRect/>
              </a:stretch>
            </p:blipFill>
            <p:spPr>
              <a:xfrm rot="16200000">
                <a:off x="1114948" y="4783923"/>
                <a:ext cx="544316" cy="530546"/>
              </a:xfrm>
              <a:prstGeom prst="rect">
                <a:avLst/>
              </a:prstGeom>
            </p:spPr>
          </p:pic>
          <p:cxnSp>
            <p:nvCxnSpPr>
              <p:cNvPr id="546" name="Straight Arrow Connector 545"/>
              <p:cNvCxnSpPr>
                <a:stCxn id="522" idx="2"/>
              </p:cNvCxnSpPr>
              <p:nvPr/>
            </p:nvCxnSpPr>
            <p:spPr>
              <a:xfrm>
                <a:off x="1652379" y="5049195"/>
                <a:ext cx="315098" cy="391499"/>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48" name="TextBox 547"/>
              <p:cNvSpPr txBox="1"/>
              <p:nvPr/>
            </p:nvSpPr>
            <p:spPr>
              <a:xfrm>
                <a:off x="1510825" y="4543572"/>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549" name="TextBox 548"/>
              <p:cNvSpPr txBox="1"/>
              <p:nvPr/>
            </p:nvSpPr>
            <p:spPr>
              <a:xfrm>
                <a:off x="1510825" y="5305557"/>
                <a:ext cx="423941" cy="263458"/>
              </a:xfrm>
              <a:prstGeom prst="rect">
                <a:avLst/>
              </a:prstGeom>
              <a:noFill/>
            </p:spPr>
            <p:txBody>
              <a:bodyPr wrap="none" rtlCol="0">
                <a:spAutoFit/>
              </a:bodyPr>
              <a:lstStyle/>
              <a:p>
                <a:pPr algn="r"/>
                <a:r>
                  <a:rPr lang="en-US" sz="1078" dirty="0">
                    <a:solidFill>
                      <a:srgbClr val="DC3C00"/>
                    </a:solidFill>
                  </a:rPr>
                  <a:t>443</a:t>
                </a:r>
              </a:p>
            </p:txBody>
          </p:sp>
          <p:sp>
            <p:nvSpPr>
              <p:cNvPr id="550" name="TextBox 549"/>
              <p:cNvSpPr txBox="1"/>
              <p:nvPr/>
            </p:nvSpPr>
            <p:spPr>
              <a:xfrm>
                <a:off x="704636" y="4920915"/>
                <a:ext cx="423941" cy="263458"/>
              </a:xfrm>
              <a:prstGeom prst="rect">
                <a:avLst/>
              </a:prstGeom>
              <a:noFill/>
            </p:spPr>
            <p:txBody>
              <a:bodyPr wrap="none" rtlCol="0">
                <a:spAutoFit/>
              </a:bodyPr>
              <a:lstStyle/>
              <a:p>
                <a:pPr algn="r"/>
                <a:r>
                  <a:rPr lang="en-US" sz="1078" dirty="0">
                    <a:solidFill>
                      <a:srgbClr val="FFFFFF"/>
                    </a:solidFill>
                  </a:rPr>
                  <a:t>443</a:t>
                </a:r>
              </a:p>
            </p:txBody>
          </p:sp>
        </p:grpSp>
      </p:grpSp>
      <p:sp>
        <p:nvSpPr>
          <p:cNvPr id="605" name="TextBox 604"/>
          <p:cNvSpPr txBox="1"/>
          <p:nvPr/>
        </p:nvSpPr>
        <p:spPr>
          <a:xfrm rot="16200000">
            <a:off x="346428" y="5861971"/>
            <a:ext cx="1653018" cy="258212"/>
          </a:xfrm>
          <a:prstGeom prst="rect">
            <a:avLst/>
          </a:prstGeom>
          <a:noFill/>
        </p:spPr>
        <p:txBody>
          <a:bodyPr wrap="none" rtlCol="0">
            <a:spAutoFit/>
          </a:bodyPr>
          <a:lstStyle/>
          <a:p>
            <a:pPr algn="r"/>
            <a:r>
              <a:rPr lang="en-US" sz="1078" dirty="0">
                <a:solidFill>
                  <a:srgbClr val="FFFFFF"/>
                </a:solidFill>
              </a:rPr>
              <a:t>EastCitrix.CloudApp.net</a:t>
            </a:r>
          </a:p>
        </p:txBody>
      </p:sp>
      <p:sp>
        <p:nvSpPr>
          <p:cNvPr id="333" name="Rectangle 332"/>
          <p:cNvSpPr/>
          <p:nvPr/>
        </p:nvSpPr>
        <p:spPr>
          <a:xfrm>
            <a:off x="1577358" y="189161"/>
            <a:ext cx="10190668" cy="3159242"/>
          </a:xfrm>
          <a:prstGeom prst="rect">
            <a:avLst/>
          </a:prstGeom>
          <a:solidFill>
            <a:srgbClr val="E9EF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grpSp>
        <p:nvGrpSpPr>
          <p:cNvPr id="334" name="Group 333"/>
          <p:cNvGrpSpPr/>
          <p:nvPr/>
        </p:nvGrpSpPr>
        <p:grpSpPr>
          <a:xfrm rot="5400000">
            <a:off x="11086345" y="1595462"/>
            <a:ext cx="1644815" cy="271598"/>
            <a:chOff x="9776561" y="5432873"/>
            <a:chExt cx="1864708" cy="296155"/>
          </a:xfrm>
        </p:grpSpPr>
        <p:sp>
          <p:nvSpPr>
            <p:cNvPr id="335" name="Rectangle 6"/>
            <p:cNvSpPr>
              <a:spLocks noChangeArrowheads="1"/>
            </p:cNvSpPr>
            <p:nvPr/>
          </p:nvSpPr>
          <p:spPr bwMode="auto">
            <a:xfrm>
              <a:off x="10057958" y="5449401"/>
              <a:ext cx="1583311" cy="2631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ctr" defTabSz="896203"/>
              <a:r>
                <a:rPr lang="en-US" sz="1568" dirty="0">
                  <a:solidFill>
                    <a:srgbClr val="FFFFFF"/>
                  </a:solidFill>
                  <a:latin typeface="Segoe UI"/>
                </a:rPr>
                <a:t>Virtual Network</a:t>
              </a:r>
              <a:endParaRPr lang="en-US" sz="1372" dirty="0">
                <a:solidFill>
                  <a:srgbClr val="FFFFFF"/>
                </a:solidFill>
                <a:latin typeface="Segoe UI"/>
              </a:endParaRPr>
            </a:p>
          </p:txBody>
        </p:sp>
        <p:pic>
          <p:nvPicPr>
            <p:cNvPr id="336" name="Picture 3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76561" y="5432873"/>
              <a:ext cx="296155" cy="296155"/>
            </a:xfrm>
            <a:prstGeom prst="rect">
              <a:avLst/>
            </a:prstGeom>
          </p:spPr>
        </p:pic>
      </p:grpSp>
      <p:sp>
        <p:nvSpPr>
          <p:cNvPr id="337" name="Rectangle 336"/>
          <p:cNvSpPr/>
          <p:nvPr/>
        </p:nvSpPr>
        <p:spPr>
          <a:xfrm>
            <a:off x="1433732" y="76510"/>
            <a:ext cx="10610820" cy="3306358"/>
          </a:xfrm>
          <a:prstGeom prst="rect">
            <a:avLst/>
          </a:prstGeom>
          <a:noFill/>
          <a:ln w="38100">
            <a:solidFill>
              <a:schemeClr val="accent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58" dirty="0">
              <a:solidFill>
                <a:srgbClr val="FFFFFF"/>
              </a:solidFill>
            </a:endParaRPr>
          </a:p>
        </p:txBody>
      </p:sp>
      <p:sp>
        <p:nvSpPr>
          <p:cNvPr id="338" name="TextBox 337"/>
          <p:cNvSpPr txBox="1"/>
          <p:nvPr/>
        </p:nvSpPr>
        <p:spPr>
          <a:xfrm>
            <a:off x="10868891" y="198935"/>
            <a:ext cx="989527" cy="273306"/>
          </a:xfrm>
          <a:prstGeom prst="rect">
            <a:avLst/>
          </a:prstGeom>
          <a:noFill/>
        </p:spPr>
        <p:txBody>
          <a:bodyPr wrap="none" rtlCol="0">
            <a:spAutoFit/>
          </a:bodyPr>
          <a:lstStyle/>
          <a:p>
            <a:pPr algn="r"/>
            <a:r>
              <a:rPr lang="en-US" sz="1176" dirty="0" smtClean="0">
                <a:solidFill>
                  <a:srgbClr val="000000">
                    <a:lumMod val="65000"/>
                  </a:srgbClr>
                </a:solidFill>
              </a:rPr>
              <a:t>Single Zone </a:t>
            </a:r>
            <a:endParaRPr lang="en-US" sz="1176" dirty="0">
              <a:solidFill>
                <a:srgbClr val="000000">
                  <a:lumMod val="65000"/>
                </a:srgbClr>
              </a:solidFill>
            </a:endParaRPr>
          </a:p>
        </p:txBody>
      </p:sp>
      <p:grpSp>
        <p:nvGrpSpPr>
          <p:cNvPr id="339" name="Group 338"/>
          <p:cNvGrpSpPr/>
          <p:nvPr/>
        </p:nvGrpSpPr>
        <p:grpSpPr>
          <a:xfrm>
            <a:off x="1596806" y="709658"/>
            <a:ext cx="1295547" cy="943368"/>
            <a:chOff x="3461198" y="1947297"/>
            <a:chExt cx="1412688" cy="1069487"/>
          </a:xfrm>
        </p:grpSpPr>
        <p:pic>
          <p:nvPicPr>
            <p:cNvPr id="340" name="Picture 33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41" name="TextBox 340"/>
            <p:cNvSpPr txBox="1"/>
            <p:nvPr/>
          </p:nvSpPr>
          <p:spPr>
            <a:xfrm>
              <a:off x="3461198" y="2706969"/>
              <a:ext cx="1412688" cy="309815"/>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grpSp>
        <p:nvGrpSpPr>
          <p:cNvPr id="342" name="Group 341"/>
          <p:cNvGrpSpPr/>
          <p:nvPr/>
        </p:nvGrpSpPr>
        <p:grpSpPr>
          <a:xfrm>
            <a:off x="1599978" y="1674096"/>
            <a:ext cx="1295547" cy="943368"/>
            <a:chOff x="3461198" y="1947297"/>
            <a:chExt cx="1412688" cy="1069487"/>
          </a:xfrm>
        </p:grpSpPr>
        <p:pic>
          <p:nvPicPr>
            <p:cNvPr id="343" name="Picture 3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44" name="TextBox 343"/>
            <p:cNvSpPr txBox="1"/>
            <p:nvPr/>
          </p:nvSpPr>
          <p:spPr>
            <a:xfrm>
              <a:off x="3461198" y="2706969"/>
              <a:ext cx="1412688" cy="309815"/>
            </a:xfrm>
            <a:prstGeom prst="rect">
              <a:avLst/>
            </a:prstGeom>
            <a:noFill/>
          </p:spPr>
          <p:txBody>
            <a:bodyPr wrap="none" rtlCol="0">
              <a:spAutoFit/>
            </a:bodyPr>
            <a:lstStyle/>
            <a:p>
              <a:pPr algn="r"/>
              <a:r>
                <a:rPr lang="en-US" sz="1176" dirty="0">
                  <a:solidFill>
                    <a:srgbClr val="000000">
                      <a:lumMod val="65000"/>
                    </a:srgbClr>
                  </a:solidFill>
                </a:rPr>
                <a:t>Secure Gateway</a:t>
              </a:r>
            </a:p>
          </p:txBody>
        </p:sp>
      </p:grpSp>
      <p:pic>
        <p:nvPicPr>
          <p:cNvPr id="346" name="Picture 3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9126" y="717500"/>
            <a:ext cx="715588" cy="688276"/>
          </a:xfrm>
          <a:prstGeom prst="rect">
            <a:avLst/>
          </a:prstGeom>
        </p:spPr>
      </p:pic>
      <p:sp>
        <p:nvSpPr>
          <p:cNvPr id="347" name="TextBox 346"/>
          <p:cNvSpPr txBox="1"/>
          <p:nvPr/>
        </p:nvSpPr>
        <p:spPr>
          <a:xfrm>
            <a:off x="2795908" y="1381228"/>
            <a:ext cx="1119217" cy="273280"/>
          </a:xfrm>
          <a:prstGeom prst="rect">
            <a:avLst/>
          </a:prstGeom>
          <a:noFill/>
        </p:spPr>
        <p:txBody>
          <a:bodyPr wrap="none" rtlCol="0">
            <a:spAutoFit/>
          </a:bodyPr>
          <a:lstStyle/>
          <a:p>
            <a:pPr algn="r"/>
            <a:r>
              <a:rPr lang="en-US" sz="1176" dirty="0">
                <a:solidFill>
                  <a:srgbClr val="000000">
                    <a:lumMod val="65000"/>
                  </a:srgbClr>
                </a:solidFill>
              </a:rPr>
              <a:t>Web Interface</a:t>
            </a:r>
          </a:p>
        </p:txBody>
      </p:sp>
      <p:pic>
        <p:nvPicPr>
          <p:cNvPr id="349" name="Picture 34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7804" y="1680457"/>
            <a:ext cx="715588" cy="688276"/>
          </a:xfrm>
          <a:prstGeom prst="rect">
            <a:avLst/>
          </a:prstGeom>
        </p:spPr>
      </p:pic>
      <p:sp>
        <p:nvSpPr>
          <p:cNvPr id="350" name="TextBox 349"/>
          <p:cNvSpPr txBox="1"/>
          <p:nvPr/>
        </p:nvSpPr>
        <p:spPr>
          <a:xfrm>
            <a:off x="2794586" y="2344186"/>
            <a:ext cx="1119217" cy="273280"/>
          </a:xfrm>
          <a:prstGeom prst="rect">
            <a:avLst/>
          </a:prstGeom>
          <a:noFill/>
        </p:spPr>
        <p:txBody>
          <a:bodyPr wrap="none" rtlCol="0">
            <a:spAutoFit/>
          </a:bodyPr>
          <a:lstStyle/>
          <a:p>
            <a:pPr algn="r"/>
            <a:r>
              <a:rPr lang="en-US" sz="1176" dirty="0">
                <a:solidFill>
                  <a:srgbClr val="000000">
                    <a:lumMod val="65000"/>
                  </a:srgbClr>
                </a:solidFill>
              </a:rPr>
              <a:t>Web Interface</a:t>
            </a:r>
          </a:p>
        </p:txBody>
      </p:sp>
      <p:pic>
        <p:nvPicPr>
          <p:cNvPr id="351" name="Picture 350"/>
          <p:cNvPicPr>
            <a:picLocks noChangeAspect="1"/>
          </p:cNvPicPr>
          <p:nvPr/>
        </p:nvPicPr>
        <p:blipFill>
          <a:blip r:embed="rId6"/>
          <a:stretch>
            <a:fillRect/>
          </a:stretch>
        </p:blipFill>
        <p:spPr>
          <a:xfrm rot="16200000">
            <a:off x="1084303" y="1271510"/>
            <a:ext cx="533477" cy="519981"/>
          </a:xfrm>
          <a:prstGeom prst="rect">
            <a:avLst/>
          </a:prstGeom>
        </p:spPr>
      </p:pic>
      <p:grpSp>
        <p:nvGrpSpPr>
          <p:cNvPr id="352" name="Group 351"/>
          <p:cNvGrpSpPr/>
          <p:nvPr/>
        </p:nvGrpSpPr>
        <p:grpSpPr>
          <a:xfrm>
            <a:off x="3841618" y="691148"/>
            <a:ext cx="1420582" cy="943368"/>
            <a:chOff x="3419467" y="1947297"/>
            <a:chExt cx="1549028" cy="1069487"/>
          </a:xfrm>
        </p:grpSpPr>
        <p:pic>
          <p:nvPicPr>
            <p:cNvPr id="353" name="Picture 35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54" name="TextBox 353"/>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55" name="Group 354"/>
          <p:cNvGrpSpPr/>
          <p:nvPr/>
        </p:nvGrpSpPr>
        <p:grpSpPr>
          <a:xfrm>
            <a:off x="5918496" y="1645553"/>
            <a:ext cx="1186543" cy="937009"/>
            <a:chOff x="3525011" y="3040062"/>
            <a:chExt cx="1293827" cy="1062276"/>
          </a:xfrm>
        </p:grpSpPr>
        <p:pic>
          <p:nvPicPr>
            <p:cNvPr id="356" name="Picture 35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57" name="TextBox 356"/>
            <p:cNvSpPr txBox="1"/>
            <p:nvPr/>
          </p:nvSpPr>
          <p:spPr>
            <a:xfrm>
              <a:off x="3525011" y="3792524"/>
              <a:ext cx="1293827" cy="309814"/>
            </a:xfrm>
            <a:prstGeom prst="rect">
              <a:avLst/>
            </a:prstGeom>
            <a:noFill/>
          </p:spPr>
          <p:txBody>
            <a:bodyPr wrap="none" rtlCol="0">
              <a:spAutoFit/>
            </a:bodyPr>
            <a:lstStyle/>
            <a:p>
              <a:pPr algn="r"/>
              <a:r>
                <a:rPr lang="en-US" sz="1176" dirty="0">
                  <a:solidFill>
                    <a:srgbClr val="000000">
                      <a:lumMod val="65000"/>
                    </a:srgbClr>
                  </a:solidFill>
                </a:rPr>
                <a:t>License Server</a:t>
              </a:r>
            </a:p>
          </p:txBody>
        </p:sp>
      </p:grpSp>
      <p:grpSp>
        <p:nvGrpSpPr>
          <p:cNvPr id="358" name="Group 357"/>
          <p:cNvGrpSpPr/>
          <p:nvPr/>
        </p:nvGrpSpPr>
        <p:grpSpPr>
          <a:xfrm>
            <a:off x="5992166" y="682328"/>
            <a:ext cx="1087157" cy="937006"/>
            <a:chOff x="7944986" y="3040062"/>
            <a:chExt cx="1185455" cy="1062274"/>
          </a:xfrm>
        </p:grpSpPr>
        <p:pic>
          <p:nvPicPr>
            <p:cNvPr id="359" name="Picture 3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8126" y="3040062"/>
              <a:ext cx="780290" cy="780290"/>
            </a:xfrm>
            <a:prstGeom prst="rect">
              <a:avLst/>
            </a:prstGeom>
          </p:spPr>
        </p:pic>
        <p:sp>
          <p:nvSpPr>
            <p:cNvPr id="360" name="TextBox 359"/>
            <p:cNvSpPr txBox="1"/>
            <p:nvPr/>
          </p:nvSpPr>
          <p:spPr>
            <a:xfrm>
              <a:off x="7944986" y="3792521"/>
              <a:ext cx="1185455" cy="309815"/>
            </a:xfrm>
            <a:prstGeom prst="rect">
              <a:avLst/>
            </a:prstGeom>
            <a:noFill/>
          </p:spPr>
          <p:txBody>
            <a:bodyPr wrap="none" rtlCol="0">
              <a:spAutoFit/>
            </a:bodyPr>
            <a:lstStyle/>
            <a:p>
              <a:pPr algn="r"/>
              <a:r>
                <a:rPr lang="en-US" sz="1176" dirty="0">
                  <a:solidFill>
                    <a:srgbClr val="000000">
                      <a:lumMod val="65000"/>
                    </a:srgbClr>
                  </a:solidFill>
                </a:rPr>
                <a:t>AD Controller</a:t>
              </a:r>
            </a:p>
          </p:txBody>
        </p:sp>
      </p:grpSp>
      <p:grpSp>
        <p:nvGrpSpPr>
          <p:cNvPr id="361" name="Group 360"/>
          <p:cNvGrpSpPr/>
          <p:nvPr/>
        </p:nvGrpSpPr>
        <p:grpSpPr>
          <a:xfrm>
            <a:off x="3841618" y="1645551"/>
            <a:ext cx="1420582" cy="943368"/>
            <a:chOff x="3419467" y="1947297"/>
            <a:chExt cx="1549028" cy="1069487"/>
          </a:xfrm>
        </p:grpSpPr>
        <p:pic>
          <p:nvPicPr>
            <p:cNvPr id="362" name="Picture 36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1947297"/>
              <a:ext cx="780290" cy="780290"/>
            </a:xfrm>
            <a:prstGeom prst="rect">
              <a:avLst/>
            </a:prstGeom>
          </p:spPr>
        </p:pic>
        <p:sp>
          <p:nvSpPr>
            <p:cNvPr id="363" name="TextBox 362"/>
            <p:cNvSpPr txBox="1"/>
            <p:nvPr/>
          </p:nvSpPr>
          <p:spPr>
            <a:xfrm>
              <a:off x="3419467" y="2706969"/>
              <a:ext cx="1549028" cy="309815"/>
            </a:xfrm>
            <a:prstGeom prst="rect">
              <a:avLst/>
            </a:prstGeom>
            <a:noFill/>
          </p:spPr>
          <p:txBody>
            <a:bodyPr wrap="none" rtlCol="0">
              <a:spAutoFit/>
            </a:bodyPr>
            <a:lstStyle/>
            <a:p>
              <a:pPr algn="r"/>
              <a:r>
                <a:rPr lang="en-US" sz="1176" dirty="0">
                  <a:solidFill>
                    <a:srgbClr val="000000">
                      <a:lumMod val="65000"/>
                    </a:srgbClr>
                  </a:solidFill>
                </a:rPr>
                <a:t>Delivery Controller</a:t>
              </a:r>
            </a:p>
          </p:txBody>
        </p:sp>
      </p:grpSp>
      <p:grpSp>
        <p:nvGrpSpPr>
          <p:cNvPr id="364" name="Group 363"/>
          <p:cNvGrpSpPr/>
          <p:nvPr/>
        </p:nvGrpSpPr>
        <p:grpSpPr>
          <a:xfrm>
            <a:off x="5075033" y="686804"/>
            <a:ext cx="970138" cy="937009"/>
            <a:chOff x="3625129" y="3040062"/>
            <a:chExt cx="1057857" cy="1062276"/>
          </a:xfrm>
        </p:grpSpPr>
        <p:pic>
          <p:nvPicPr>
            <p:cNvPr id="365" name="Picture 3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6" name="TextBox 365"/>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grpSp>
        <p:nvGrpSpPr>
          <p:cNvPr id="367" name="Group 366"/>
          <p:cNvGrpSpPr/>
          <p:nvPr/>
        </p:nvGrpSpPr>
        <p:grpSpPr>
          <a:xfrm>
            <a:off x="5058432" y="1639275"/>
            <a:ext cx="970138" cy="937009"/>
            <a:chOff x="3625129" y="3040062"/>
            <a:chExt cx="1057857" cy="1062276"/>
          </a:xfrm>
        </p:grpSpPr>
        <p:pic>
          <p:nvPicPr>
            <p:cNvPr id="368" name="Picture 3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56037" y="3040062"/>
              <a:ext cx="780290" cy="780290"/>
            </a:xfrm>
            <a:prstGeom prst="rect">
              <a:avLst/>
            </a:prstGeom>
          </p:spPr>
        </p:pic>
        <p:sp>
          <p:nvSpPr>
            <p:cNvPr id="369" name="TextBox 368"/>
            <p:cNvSpPr txBox="1"/>
            <p:nvPr/>
          </p:nvSpPr>
          <p:spPr>
            <a:xfrm>
              <a:off x="3625129" y="3792524"/>
              <a:ext cx="1057857" cy="309814"/>
            </a:xfrm>
            <a:prstGeom prst="rect">
              <a:avLst/>
            </a:prstGeom>
            <a:noFill/>
          </p:spPr>
          <p:txBody>
            <a:bodyPr wrap="none" rtlCol="0">
              <a:spAutoFit/>
            </a:bodyPr>
            <a:lstStyle/>
            <a:p>
              <a:pPr algn="r"/>
              <a:r>
                <a:rPr lang="en-US" sz="1176" dirty="0">
                  <a:solidFill>
                    <a:srgbClr val="000000">
                      <a:lumMod val="65000"/>
                    </a:srgbClr>
                  </a:solidFill>
                </a:rPr>
                <a:t>SQL Server</a:t>
              </a:r>
            </a:p>
          </p:txBody>
        </p:sp>
      </p:grpSp>
      <p:sp>
        <p:nvSpPr>
          <p:cNvPr id="370" name="Rectangle 369"/>
          <p:cNvSpPr/>
          <p:nvPr/>
        </p:nvSpPr>
        <p:spPr bwMode="auto">
          <a:xfrm>
            <a:off x="1741046" y="477704"/>
            <a:ext cx="5363992" cy="2217153"/>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1" name="Group 370"/>
          <p:cNvGrpSpPr/>
          <p:nvPr/>
        </p:nvGrpSpPr>
        <p:grpSpPr>
          <a:xfrm>
            <a:off x="1433732" y="-2655"/>
            <a:ext cx="715588" cy="688275"/>
            <a:chOff x="10158481" y="4325152"/>
            <a:chExt cx="780290" cy="780290"/>
          </a:xfrm>
        </p:grpSpPr>
        <p:sp>
          <p:nvSpPr>
            <p:cNvPr id="372" name="Oval 371"/>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73" name="Oval 372"/>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74" name="Picture 3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nvGrpSpPr>
          <p:cNvPr id="375" name="Group 374"/>
          <p:cNvGrpSpPr/>
          <p:nvPr/>
        </p:nvGrpSpPr>
        <p:grpSpPr>
          <a:xfrm>
            <a:off x="7069022" y="-5946"/>
            <a:ext cx="1554340" cy="2704913"/>
            <a:chOff x="6961757" y="1790180"/>
            <a:chExt cx="1694880" cy="3066530"/>
          </a:xfrm>
        </p:grpSpPr>
        <p:grpSp>
          <p:nvGrpSpPr>
            <p:cNvPr id="376" name="Group 375"/>
            <p:cNvGrpSpPr/>
            <p:nvPr/>
          </p:nvGrpSpPr>
          <p:grpSpPr>
            <a:xfrm>
              <a:off x="7244399" y="3517278"/>
              <a:ext cx="1133017" cy="1110027"/>
              <a:chOff x="6696647" y="2976998"/>
              <a:chExt cx="1133017" cy="1110027"/>
            </a:xfrm>
          </p:grpSpPr>
          <p:pic>
            <p:nvPicPr>
              <p:cNvPr id="383" name="Picture 38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4346" y="2976998"/>
                <a:ext cx="780290" cy="780290"/>
              </a:xfrm>
              <a:prstGeom prst="rect">
                <a:avLst/>
              </a:prstGeom>
            </p:spPr>
          </p:pic>
          <p:sp>
            <p:nvSpPr>
              <p:cNvPr id="384" name="TextBox 383"/>
              <p:cNvSpPr txBox="1"/>
              <p:nvPr/>
            </p:nvSpPr>
            <p:spPr>
              <a:xfrm>
                <a:off x="6696647" y="3777211"/>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377" name="Picture 37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378" name="Rectangle 377"/>
            <p:cNvSpPr/>
            <p:nvPr/>
          </p:nvSpPr>
          <p:spPr bwMode="auto">
            <a:xfrm>
              <a:off x="7153596" y="2343148"/>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79" name="Group 378"/>
            <p:cNvGrpSpPr/>
            <p:nvPr/>
          </p:nvGrpSpPr>
          <p:grpSpPr>
            <a:xfrm>
              <a:off x="6961757" y="1790180"/>
              <a:ext cx="780290" cy="780290"/>
              <a:chOff x="10158481" y="4325152"/>
              <a:chExt cx="780290" cy="780290"/>
            </a:xfrm>
          </p:grpSpPr>
          <p:sp>
            <p:nvSpPr>
              <p:cNvPr id="380" name="Oval 37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81" name="Oval 38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82" name="Picture 38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grpSp>
        <p:nvGrpSpPr>
          <p:cNvPr id="385" name="Group 384"/>
          <p:cNvGrpSpPr/>
          <p:nvPr/>
        </p:nvGrpSpPr>
        <p:grpSpPr>
          <a:xfrm>
            <a:off x="10062654" y="16586"/>
            <a:ext cx="1428679" cy="2677583"/>
            <a:chOff x="10197544" y="1793512"/>
            <a:chExt cx="1557857" cy="3035547"/>
          </a:xfrm>
        </p:grpSpPr>
        <p:pic>
          <p:nvPicPr>
            <p:cNvPr id="386" name="Picture 3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0207" y="2503834"/>
              <a:ext cx="780290" cy="780290"/>
            </a:xfrm>
            <a:prstGeom prst="rect">
              <a:avLst/>
            </a:prstGeom>
          </p:spPr>
        </p:pic>
        <p:grpSp>
          <p:nvGrpSpPr>
            <p:cNvPr id="387" name="Group 386"/>
            <p:cNvGrpSpPr/>
            <p:nvPr/>
          </p:nvGrpSpPr>
          <p:grpSpPr>
            <a:xfrm>
              <a:off x="10199003" y="3456428"/>
              <a:ext cx="1433664" cy="1137553"/>
              <a:chOff x="6524496" y="1831190"/>
              <a:chExt cx="1433664" cy="1137553"/>
            </a:xfrm>
          </p:grpSpPr>
          <p:pic>
            <p:nvPicPr>
              <p:cNvPr id="393" name="Picture 39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4795" y="1831190"/>
                <a:ext cx="780290" cy="780290"/>
              </a:xfrm>
              <a:prstGeom prst="rect">
                <a:avLst/>
              </a:prstGeom>
            </p:spPr>
          </p:pic>
          <p:sp>
            <p:nvSpPr>
              <p:cNvPr id="394" name="TextBox 393"/>
              <p:cNvSpPr txBox="1"/>
              <p:nvPr/>
            </p:nvSpPr>
            <p:spPr>
              <a:xfrm>
                <a:off x="6524496" y="2658928"/>
                <a:ext cx="1433664" cy="309815"/>
              </a:xfrm>
              <a:prstGeom prst="rect">
                <a:avLst/>
              </a:prstGeom>
              <a:noFill/>
            </p:spPr>
            <p:txBody>
              <a:bodyPr wrap="none" rtlCol="0">
                <a:spAutoFit/>
              </a:bodyPr>
              <a:lstStyle/>
              <a:p>
                <a:pPr algn="r"/>
                <a:r>
                  <a:rPr lang="en-US" sz="1176" dirty="0">
                    <a:solidFill>
                      <a:srgbClr val="000000">
                        <a:lumMod val="65000"/>
                      </a:srgbClr>
                    </a:solidFill>
                  </a:rPr>
                  <a:t>XA Session Host</a:t>
                </a:r>
              </a:p>
            </p:txBody>
          </p:sp>
        </p:grpSp>
        <p:sp>
          <p:nvSpPr>
            <p:cNvPr id="388" name="Rectangle 387"/>
            <p:cNvSpPr/>
            <p:nvPr/>
          </p:nvSpPr>
          <p:spPr bwMode="auto">
            <a:xfrm>
              <a:off x="10252360" y="2315497"/>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389" name="Group 388"/>
            <p:cNvGrpSpPr/>
            <p:nvPr/>
          </p:nvGrpSpPr>
          <p:grpSpPr>
            <a:xfrm>
              <a:off x="10197544" y="1793512"/>
              <a:ext cx="780290" cy="780290"/>
              <a:chOff x="10158481" y="4325152"/>
              <a:chExt cx="780290" cy="780290"/>
            </a:xfrm>
          </p:grpSpPr>
          <p:sp>
            <p:nvSpPr>
              <p:cNvPr id="390" name="Oval 389"/>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391" name="Oval 390"/>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392" name="Picture 39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395" name="Rectangle 394"/>
          <p:cNvSpPr/>
          <p:nvPr/>
        </p:nvSpPr>
        <p:spPr bwMode="auto">
          <a:xfrm>
            <a:off x="1769068" y="2766181"/>
            <a:ext cx="5373953"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smtClean="0">
                <a:gradFill>
                  <a:gsLst>
                    <a:gs pos="0">
                      <a:srgbClr val="FFFFFF"/>
                    </a:gs>
                    <a:gs pos="100000">
                      <a:srgbClr val="FFFFFF"/>
                    </a:gs>
                  </a:gsLst>
                  <a:lin ang="5400000" scaled="0"/>
                </a:gradFill>
              </a:rPr>
              <a:t>Infrastructure</a:t>
            </a:r>
            <a:endParaRPr lang="en-US" sz="1960" dirty="0">
              <a:gradFill>
                <a:gsLst>
                  <a:gs pos="0">
                    <a:srgbClr val="FFFFFF"/>
                  </a:gs>
                  <a:gs pos="100000">
                    <a:srgbClr val="FFFFFF"/>
                  </a:gs>
                </a:gsLst>
                <a:lin ang="5400000" scaled="0"/>
              </a:gradFill>
            </a:endParaRPr>
          </a:p>
        </p:txBody>
      </p:sp>
      <p:sp>
        <p:nvSpPr>
          <p:cNvPr id="396" name="Rectangle 395"/>
          <p:cNvSpPr/>
          <p:nvPr/>
        </p:nvSpPr>
        <p:spPr bwMode="auto">
          <a:xfrm>
            <a:off x="10116118" y="2753387"/>
            <a:ext cx="1375214"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XA</a:t>
            </a:r>
            <a:r>
              <a:rPr lang="en-US" sz="1960" dirty="0">
                <a:gradFill>
                  <a:gsLst>
                    <a:gs pos="0">
                      <a:srgbClr val="FFFFFF"/>
                    </a:gs>
                    <a:gs pos="100000">
                      <a:srgbClr val="FFFFFF"/>
                    </a:gs>
                  </a:gsLst>
                  <a:lin ang="5400000" scaled="0"/>
                </a:gradFill>
              </a:rPr>
              <a:t>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sp>
        <p:nvSpPr>
          <p:cNvPr id="397" name="Rectangle 396"/>
          <p:cNvSpPr/>
          <p:nvPr/>
        </p:nvSpPr>
        <p:spPr bwMode="auto">
          <a:xfrm>
            <a:off x="7254761" y="2754277"/>
            <a:ext cx="2807892" cy="486620"/>
          </a:xfrm>
          <a:prstGeom prst="rect">
            <a:avLst/>
          </a:prstGeom>
          <a:solidFill>
            <a:schemeClr val="accent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r>
              <a:rPr lang="en-US" sz="1568" dirty="0">
                <a:gradFill>
                  <a:gsLst>
                    <a:gs pos="0">
                      <a:srgbClr val="FFFFFF"/>
                    </a:gs>
                    <a:gs pos="100000">
                      <a:srgbClr val="FFFFFF"/>
                    </a:gs>
                  </a:gsLst>
                  <a:lin ang="5400000" scaled="0"/>
                </a:gradFill>
              </a:rPr>
              <a:t>VDI </a:t>
            </a:r>
            <a:r>
              <a:rPr lang="en-US" sz="1372" dirty="0" smtClean="0">
                <a:gradFill>
                  <a:gsLst>
                    <a:gs pos="0">
                      <a:srgbClr val="FFFFFF"/>
                    </a:gs>
                    <a:gs pos="100000">
                      <a:srgbClr val="FFFFFF"/>
                    </a:gs>
                  </a:gsLst>
                  <a:lin ang="5400000" scaled="0"/>
                </a:gradFill>
              </a:rPr>
              <a:t>Workers</a:t>
            </a:r>
            <a:endParaRPr lang="en-US" sz="1372" dirty="0">
              <a:gradFill>
                <a:gsLst>
                  <a:gs pos="0">
                    <a:srgbClr val="FFFFFF"/>
                  </a:gs>
                  <a:gs pos="100000">
                    <a:srgbClr val="FFFFFF"/>
                  </a:gs>
                </a:gsLst>
                <a:lin ang="5400000" scaled="0"/>
              </a:gradFill>
            </a:endParaRPr>
          </a:p>
        </p:txBody>
      </p:sp>
      <p:cxnSp>
        <p:nvCxnSpPr>
          <p:cNvPr id="401" name="Straight Connector 400"/>
          <p:cNvCxnSpPr>
            <a:stCxn id="377" idx="2"/>
            <a:endCxn id="383" idx="0"/>
          </p:cNvCxnSpPr>
          <p:nvPr/>
        </p:nvCxnSpPr>
        <p:spPr>
          <a:xfrm>
            <a:off x="7867326" y="1334488"/>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p:nvPr/>
        </p:nvCxnSpPr>
        <p:spPr>
          <a:xfrm>
            <a:off x="9337736" y="1331977"/>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p:nvPr/>
        </p:nvCxnSpPr>
        <p:spPr>
          <a:xfrm>
            <a:off x="10788892" y="1324739"/>
            <a:ext cx="0" cy="182998"/>
          </a:xfrm>
          <a:prstGeom prst="line">
            <a:avLst/>
          </a:prstGeom>
          <a:ln w="31750">
            <a:solidFill>
              <a:schemeClr val="bg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404" name="Rectangle 403"/>
          <p:cNvSpPr/>
          <p:nvPr/>
        </p:nvSpPr>
        <p:spPr bwMode="auto">
          <a:xfrm>
            <a:off x="1804166" y="584793"/>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405" name="Rectangle 404"/>
          <p:cNvSpPr/>
          <p:nvPr/>
        </p:nvSpPr>
        <p:spPr bwMode="auto">
          <a:xfrm>
            <a:off x="2905021" y="584793"/>
            <a:ext cx="10467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406" name="Rectangle 405"/>
          <p:cNvSpPr/>
          <p:nvPr/>
        </p:nvSpPr>
        <p:spPr bwMode="auto">
          <a:xfrm>
            <a:off x="3996692" y="584793"/>
            <a:ext cx="12093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cxnSp>
        <p:nvCxnSpPr>
          <p:cNvPr id="407" name="Straight Arrow Connector 406"/>
          <p:cNvCxnSpPr>
            <a:stCxn id="351" idx="2"/>
          </p:cNvCxnSpPr>
          <p:nvPr/>
        </p:nvCxnSpPr>
        <p:spPr>
          <a:xfrm flipV="1">
            <a:off x="1611033" y="1130914"/>
            <a:ext cx="326493" cy="400587"/>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08" name="Straight Arrow Connector 407"/>
          <p:cNvCxnSpPr>
            <a:stCxn id="351" idx="2"/>
          </p:cNvCxnSpPr>
          <p:nvPr/>
        </p:nvCxnSpPr>
        <p:spPr>
          <a:xfrm>
            <a:off x="1611033" y="1531501"/>
            <a:ext cx="308823" cy="383703"/>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409" name="Group 408"/>
          <p:cNvGrpSpPr/>
          <p:nvPr/>
        </p:nvGrpSpPr>
        <p:grpSpPr>
          <a:xfrm>
            <a:off x="8511509" y="-6400"/>
            <a:ext cx="1554340" cy="2704913"/>
            <a:chOff x="6961757" y="1790180"/>
            <a:chExt cx="1694880" cy="3066530"/>
          </a:xfrm>
        </p:grpSpPr>
        <p:grpSp>
          <p:nvGrpSpPr>
            <p:cNvPr id="410" name="Group 409"/>
            <p:cNvGrpSpPr/>
            <p:nvPr/>
          </p:nvGrpSpPr>
          <p:grpSpPr>
            <a:xfrm>
              <a:off x="7244399" y="3515834"/>
              <a:ext cx="1133017" cy="1110494"/>
              <a:chOff x="6696647" y="2975554"/>
              <a:chExt cx="1133017" cy="1110494"/>
            </a:xfrm>
          </p:grpSpPr>
          <p:pic>
            <p:nvPicPr>
              <p:cNvPr id="417" name="Picture 4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5112" y="2975554"/>
                <a:ext cx="780290" cy="780290"/>
              </a:xfrm>
              <a:prstGeom prst="rect">
                <a:avLst/>
              </a:prstGeom>
            </p:spPr>
          </p:pic>
          <p:sp>
            <p:nvSpPr>
              <p:cNvPr id="418" name="TextBox 417"/>
              <p:cNvSpPr txBox="1"/>
              <p:nvPr/>
            </p:nvSpPr>
            <p:spPr>
              <a:xfrm>
                <a:off x="6696647" y="3776234"/>
                <a:ext cx="1133017" cy="309814"/>
              </a:xfrm>
              <a:prstGeom prst="rect">
                <a:avLst/>
              </a:prstGeom>
              <a:noFill/>
            </p:spPr>
            <p:txBody>
              <a:bodyPr wrap="none" rtlCol="0">
                <a:spAutoFit/>
              </a:bodyPr>
              <a:lstStyle/>
              <a:p>
                <a:pPr algn="r"/>
                <a:r>
                  <a:rPr lang="en-US" sz="1176" dirty="0">
                    <a:solidFill>
                      <a:srgbClr val="000000">
                        <a:lumMod val="65000"/>
                      </a:srgbClr>
                    </a:solidFill>
                  </a:rPr>
                  <a:t>XD VDI Host</a:t>
                </a:r>
              </a:p>
            </p:txBody>
          </p:sp>
        </p:grpSp>
        <p:pic>
          <p:nvPicPr>
            <p:cNvPr id="411" name="Picture 4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2098" y="2529525"/>
              <a:ext cx="780290" cy="780290"/>
            </a:xfrm>
            <a:prstGeom prst="rect">
              <a:avLst/>
            </a:prstGeom>
          </p:spPr>
        </p:pic>
        <p:sp>
          <p:nvSpPr>
            <p:cNvPr id="412" name="Rectangle 411"/>
            <p:cNvSpPr/>
            <p:nvPr/>
          </p:nvSpPr>
          <p:spPr bwMode="auto">
            <a:xfrm>
              <a:off x="7153596" y="2343148"/>
              <a:ext cx="1503041" cy="2513562"/>
            </a:xfrm>
            <a:prstGeom prst="rect">
              <a:avLst/>
            </a:prstGeom>
            <a:noFill/>
            <a:ln w="19050">
              <a:solidFill>
                <a:srgbClr val="00B0F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grpSp>
          <p:nvGrpSpPr>
            <p:cNvPr id="413" name="Group 412"/>
            <p:cNvGrpSpPr/>
            <p:nvPr/>
          </p:nvGrpSpPr>
          <p:grpSpPr>
            <a:xfrm>
              <a:off x="6961757" y="1790180"/>
              <a:ext cx="780290" cy="780290"/>
              <a:chOff x="10158481" y="4325152"/>
              <a:chExt cx="780290" cy="780290"/>
            </a:xfrm>
          </p:grpSpPr>
          <p:sp>
            <p:nvSpPr>
              <p:cNvPr id="414" name="Oval 413"/>
              <p:cNvSpPr/>
              <p:nvPr/>
            </p:nvSpPr>
            <p:spPr bwMode="auto">
              <a:xfrm>
                <a:off x="10308442" y="4623084"/>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sp>
            <p:nvSpPr>
              <p:cNvPr id="415" name="Oval 414"/>
              <p:cNvSpPr/>
              <p:nvPr/>
            </p:nvSpPr>
            <p:spPr bwMode="auto">
              <a:xfrm>
                <a:off x="10524137" y="4494490"/>
                <a:ext cx="304799" cy="285513"/>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38" tIns="143391" rIns="179238" bIns="143391" numCol="1" spcCol="0" rtlCol="0" fromWordArt="0" anchor="t" anchorCtr="0" forceAA="0" compatLnSpc="1">
                <a:prstTxWarp prst="textNoShape">
                  <a:avLst/>
                </a:prstTxWarp>
                <a:noAutofit/>
              </a:bodyPr>
              <a:lstStyle/>
              <a:p>
                <a:pPr algn="ctr" defTabSz="913916" fontAlgn="base">
                  <a:lnSpc>
                    <a:spcPct val="90000"/>
                  </a:lnSpc>
                  <a:spcBef>
                    <a:spcPct val="0"/>
                  </a:spcBef>
                  <a:spcAft>
                    <a:spcPct val="0"/>
                  </a:spcAft>
                </a:pPr>
                <a:endParaRPr lang="en-US" sz="2352" dirty="0">
                  <a:gradFill>
                    <a:gsLst>
                      <a:gs pos="0">
                        <a:srgbClr val="FFFFFF"/>
                      </a:gs>
                      <a:gs pos="100000">
                        <a:srgbClr val="FFFFFF"/>
                      </a:gs>
                    </a:gsLst>
                    <a:lin ang="5400000" scaled="0"/>
                  </a:gradFill>
                  <a:ea typeface="Segoe UI" pitchFamily="34" charset="0"/>
                  <a:cs typeface="Segoe UI" pitchFamily="34" charset="0"/>
                </a:endParaRPr>
              </a:p>
            </p:txBody>
          </p:sp>
          <p:pic>
            <p:nvPicPr>
              <p:cNvPr id="416" name="Picture 4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8481" y="4325152"/>
                <a:ext cx="780290" cy="780290"/>
              </a:xfrm>
              <a:prstGeom prst="rect">
                <a:avLst/>
              </a:prstGeom>
            </p:spPr>
          </p:pic>
        </p:grpSp>
      </p:grpSp>
      <p:sp>
        <p:nvSpPr>
          <p:cNvPr id="419" name="TextBox 418"/>
          <p:cNvSpPr txBox="1"/>
          <p:nvPr/>
        </p:nvSpPr>
        <p:spPr>
          <a:xfrm>
            <a:off x="1472298" y="1035946"/>
            <a:ext cx="415499" cy="258212"/>
          </a:xfrm>
          <a:prstGeom prst="rect">
            <a:avLst/>
          </a:prstGeom>
          <a:noFill/>
        </p:spPr>
        <p:txBody>
          <a:bodyPr wrap="none" rtlCol="0">
            <a:spAutoFit/>
          </a:bodyPr>
          <a:lstStyle/>
          <a:p>
            <a:pPr algn="r"/>
            <a:r>
              <a:rPr lang="en-US" sz="1078" dirty="0">
                <a:solidFill>
                  <a:srgbClr val="DC3C00"/>
                </a:solidFill>
              </a:rPr>
              <a:t>443</a:t>
            </a:r>
          </a:p>
        </p:txBody>
      </p:sp>
      <p:sp>
        <p:nvSpPr>
          <p:cNvPr id="420" name="TextBox 419"/>
          <p:cNvSpPr txBox="1"/>
          <p:nvPr/>
        </p:nvSpPr>
        <p:spPr>
          <a:xfrm>
            <a:off x="1425227" y="1782757"/>
            <a:ext cx="415499" cy="258212"/>
          </a:xfrm>
          <a:prstGeom prst="rect">
            <a:avLst/>
          </a:prstGeom>
          <a:noFill/>
        </p:spPr>
        <p:txBody>
          <a:bodyPr wrap="none" rtlCol="0">
            <a:spAutoFit/>
          </a:bodyPr>
          <a:lstStyle/>
          <a:p>
            <a:pPr algn="r"/>
            <a:r>
              <a:rPr lang="en-US" sz="1078" dirty="0">
                <a:solidFill>
                  <a:srgbClr val="DC3C00"/>
                </a:solidFill>
              </a:rPr>
              <a:t>443</a:t>
            </a:r>
          </a:p>
        </p:txBody>
      </p:sp>
      <p:sp>
        <p:nvSpPr>
          <p:cNvPr id="421" name="TextBox 420"/>
          <p:cNvSpPr txBox="1"/>
          <p:nvPr/>
        </p:nvSpPr>
        <p:spPr>
          <a:xfrm>
            <a:off x="682162" y="1405775"/>
            <a:ext cx="415499" cy="258212"/>
          </a:xfrm>
          <a:prstGeom prst="rect">
            <a:avLst/>
          </a:prstGeom>
          <a:noFill/>
        </p:spPr>
        <p:txBody>
          <a:bodyPr wrap="none" rtlCol="0">
            <a:spAutoFit/>
          </a:bodyPr>
          <a:lstStyle/>
          <a:p>
            <a:pPr algn="r"/>
            <a:r>
              <a:rPr lang="en-US" sz="1078" dirty="0">
                <a:solidFill>
                  <a:srgbClr val="FFFFFF"/>
                </a:solidFill>
              </a:rPr>
              <a:t>443</a:t>
            </a:r>
          </a:p>
        </p:txBody>
      </p:sp>
      <p:sp>
        <p:nvSpPr>
          <p:cNvPr id="606" name="TextBox 605"/>
          <p:cNvSpPr txBox="1"/>
          <p:nvPr/>
        </p:nvSpPr>
        <p:spPr>
          <a:xfrm rot="16200000">
            <a:off x="351574" y="2479257"/>
            <a:ext cx="1689886" cy="258212"/>
          </a:xfrm>
          <a:prstGeom prst="rect">
            <a:avLst/>
          </a:prstGeom>
          <a:noFill/>
        </p:spPr>
        <p:txBody>
          <a:bodyPr wrap="none" rtlCol="0">
            <a:spAutoFit/>
          </a:bodyPr>
          <a:lstStyle/>
          <a:p>
            <a:pPr algn="r"/>
            <a:r>
              <a:rPr lang="en-US" sz="1078" dirty="0">
                <a:solidFill>
                  <a:srgbClr val="FFFFFF"/>
                </a:solidFill>
              </a:rPr>
              <a:t>WestCitrix.CloudApp.net</a:t>
            </a:r>
          </a:p>
        </p:txBody>
      </p:sp>
      <p:sp>
        <p:nvSpPr>
          <p:cNvPr id="607" name="TextBox 606"/>
          <p:cNvSpPr txBox="1"/>
          <p:nvPr/>
        </p:nvSpPr>
        <p:spPr>
          <a:xfrm rot="16200000">
            <a:off x="-1438500" y="3331346"/>
            <a:ext cx="3310082" cy="424090"/>
          </a:xfrm>
          <a:prstGeom prst="rect">
            <a:avLst/>
          </a:prstGeom>
          <a:noFill/>
        </p:spPr>
        <p:txBody>
          <a:bodyPr wrap="square" rtlCol="0">
            <a:spAutoFit/>
          </a:bodyPr>
          <a:lstStyle/>
          <a:p>
            <a:r>
              <a:rPr lang="en-US" sz="1078" dirty="0">
                <a:solidFill>
                  <a:srgbClr val="FFFFFF"/>
                </a:solidFill>
              </a:rPr>
              <a:t>Citrix.trafficmanager.net  CNAME: citrixonazure.com</a:t>
            </a:r>
          </a:p>
        </p:txBody>
      </p:sp>
      <p:pic>
        <p:nvPicPr>
          <p:cNvPr id="608" name="Picture 607"/>
          <p:cNvPicPr>
            <a:picLocks noChangeAspect="1"/>
          </p:cNvPicPr>
          <p:nvPr/>
        </p:nvPicPr>
        <p:blipFill>
          <a:blip r:embed="rId7"/>
          <a:stretch>
            <a:fillRect/>
          </a:stretch>
        </p:blipFill>
        <p:spPr>
          <a:xfrm>
            <a:off x="418534" y="3289749"/>
            <a:ext cx="587347" cy="587347"/>
          </a:xfrm>
          <a:prstGeom prst="rect">
            <a:avLst/>
          </a:prstGeom>
        </p:spPr>
      </p:pic>
      <p:cxnSp>
        <p:nvCxnSpPr>
          <p:cNvPr id="187" name="Straight Arrow Connector 186"/>
          <p:cNvCxnSpPr>
            <a:endCxn id="349" idx="1"/>
          </p:cNvCxnSpPr>
          <p:nvPr/>
        </p:nvCxnSpPr>
        <p:spPr>
          <a:xfrm>
            <a:off x="2531697" y="1531502"/>
            <a:ext cx="506107" cy="493094"/>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a:endCxn id="346" idx="1"/>
          </p:cNvCxnSpPr>
          <p:nvPr/>
        </p:nvCxnSpPr>
        <p:spPr>
          <a:xfrm flipV="1">
            <a:off x="2531697" y="1061638"/>
            <a:ext cx="507429" cy="469863"/>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a:endCxn id="595" idx="1"/>
          </p:cNvCxnSpPr>
          <p:nvPr/>
        </p:nvCxnSpPr>
        <p:spPr>
          <a:xfrm flipV="1">
            <a:off x="2530374" y="4480167"/>
            <a:ext cx="517194" cy="543934"/>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a:off x="2531697" y="5024102"/>
            <a:ext cx="506107" cy="407944"/>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a:endCxn id="353" idx="1"/>
          </p:cNvCxnSpPr>
          <p:nvPr/>
        </p:nvCxnSpPr>
        <p:spPr>
          <a:xfrm flipV="1">
            <a:off x="2531696" y="1035287"/>
            <a:ext cx="1710293" cy="482199"/>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a:off x="2531696" y="1517486"/>
            <a:ext cx="1710293" cy="496031"/>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endCxn id="591" idx="1"/>
          </p:cNvCxnSpPr>
          <p:nvPr/>
        </p:nvCxnSpPr>
        <p:spPr>
          <a:xfrm flipV="1">
            <a:off x="2531697" y="4453816"/>
            <a:ext cx="1718735" cy="559581"/>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a:off x="2531697" y="5017593"/>
            <a:ext cx="1718735" cy="353156"/>
          </a:xfrm>
          <a:prstGeom prst="straightConnector1">
            <a:avLst/>
          </a:prstGeom>
          <a:ln w="34925">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pic>
        <p:nvPicPr>
          <p:cNvPr id="184" name="Picture 183" descr="Box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64825" y="1148382"/>
            <a:ext cx="1866677" cy="711167"/>
          </a:xfrm>
          <a:prstGeom prst="rect">
            <a:avLst/>
          </a:prstGeom>
          <a:noFill/>
          <a:ln>
            <a:noFill/>
          </a:ln>
        </p:spPr>
      </p:pic>
      <p:pic>
        <p:nvPicPr>
          <p:cNvPr id="185" name="Picture 184" descr="BoxA.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44489" y="4608167"/>
            <a:ext cx="1866677" cy="711167"/>
          </a:xfrm>
          <a:prstGeom prst="rect">
            <a:avLst/>
          </a:prstGeom>
          <a:noFill/>
          <a:ln>
            <a:noFill/>
          </a:ln>
        </p:spPr>
      </p:pic>
      <p:sp>
        <p:nvSpPr>
          <p:cNvPr id="193" name="TextBox 192"/>
          <p:cNvSpPr txBox="1"/>
          <p:nvPr/>
        </p:nvSpPr>
        <p:spPr>
          <a:xfrm>
            <a:off x="2840297" y="1373412"/>
            <a:ext cx="1079472" cy="271483"/>
          </a:xfrm>
          <a:prstGeom prst="rect">
            <a:avLst/>
          </a:prstGeom>
          <a:noFill/>
        </p:spPr>
        <p:txBody>
          <a:bodyPr wrap="square" rtlCol="0">
            <a:spAutoFit/>
          </a:bodyPr>
          <a:lstStyle/>
          <a:p>
            <a:pPr algn="ctr"/>
            <a:r>
              <a:rPr lang="en-US" sz="1176" dirty="0" err="1">
                <a:solidFill>
                  <a:srgbClr val="000000">
                    <a:lumMod val="65000"/>
                  </a:srgbClr>
                </a:solidFill>
              </a:rPr>
              <a:t>StoreFront</a:t>
            </a:r>
            <a:endParaRPr lang="en-US" sz="1176" dirty="0">
              <a:solidFill>
                <a:srgbClr val="000000">
                  <a:lumMod val="65000"/>
                </a:srgbClr>
              </a:solidFill>
            </a:endParaRPr>
          </a:p>
        </p:txBody>
      </p:sp>
      <p:sp>
        <p:nvSpPr>
          <p:cNvPr id="194" name="TextBox 193"/>
          <p:cNvSpPr txBox="1"/>
          <p:nvPr/>
        </p:nvSpPr>
        <p:spPr>
          <a:xfrm>
            <a:off x="2925740" y="2333829"/>
            <a:ext cx="893194" cy="273280"/>
          </a:xfrm>
          <a:prstGeom prst="rect">
            <a:avLst/>
          </a:prstGeom>
          <a:noFill/>
        </p:spPr>
        <p:txBody>
          <a:bodyPr wrap="none" rtlCol="0">
            <a:spAutoFit/>
          </a:bodyPr>
          <a:lstStyle/>
          <a:p>
            <a:pPr algn="r"/>
            <a:r>
              <a:rPr lang="en-US" sz="1176" dirty="0" err="1">
                <a:solidFill>
                  <a:srgbClr val="000000">
                    <a:lumMod val="65000"/>
                  </a:srgbClr>
                </a:solidFill>
              </a:rPr>
              <a:t>StoreFront</a:t>
            </a:r>
            <a:endParaRPr lang="en-US" sz="1176" dirty="0">
              <a:solidFill>
                <a:srgbClr val="000000">
                  <a:lumMod val="65000"/>
                </a:srgbClr>
              </a:solidFill>
            </a:endParaRPr>
          </a:p>
        </p:txBody>
      </p:sp>
      <p:sp>
        <p:nvSpPr>
          <p:cNvPr id="196" name="TextBox 195"/>
          <p:cNvSpPr txBox="1"/>
          <p:nvPr/>
        </p:nvSpPr>
        <p:spPr>
          <a:xfrm>
            <a:off x="2937929" y="4787554"/>
            <a:ext cx="893194" cy="273280"/>
          </a:xfrm>
          <a:prstGeom prst="rect">
            <a:avLst/>
          </a:prstGeom>
          <a:noFill/>
        </p:spPr>
        <p:txBody>
          <a:bodyPr wrap="none" rtlCol="0">
            <a:spAutoFit/>
          </a:bodyPr>
          <a:lstStyle/>
          <a:p>
            <a:pPr algn="r"/>
            <a:r>
              <a:rPr lang="en-US" sz="1176" dirty="0" err="1">
                <a:solidFill>
                  <a:srgbClr val="000000">
                    <a:lumMod val="65000"/>
                  </a:srgbClr>
                </a:solidFill>
              </a:rPr>
              <a:t>StoreFront</a:t>
            </a:r>
            <a:endParaRPr lang="en-US" sz="1176" dirty="0">
              <a:solidFill>
                <a:srgbClr val="000000">
                  <a:lumMod val="65000"/>
                </a:srgbClr>
              </a:solidFill>
            </a:endParaRPr>
          </a:p>
        </p:txBody>
      </p:sp>
      <p:sp>
        <p:nvSpPr>
          <p:cNvPr id="197" name="TextBox 196"/>
          <p:cNvSpPr txBox="1"/>
          <p:nvPr/>
        </p:nvSpPr>
        <p:spPr>
          <a:xfrm>
            <a:off x="2968923" y="5749140"/>
            <a:ext cx="893194" cy="273280"/>
          </a:xfrm>
          <a:prstGeom prst="rect">
            <a:avLst/>
          </a:prstGeom>
          <a:noFill/>
        </p:spPr>
        <p:txBody>
          <a:bodyPr wrap="none" rtlCol="0">
            <a:spAutoFit/>
          </a:bodyPr>
          <a:lstStyle/>
          <a:p>
            <a:pPr algn="r"/>
            <a:r>
              <a:rPr lang="en-US" sz="1176" dirty="0" err="1">
                <a:solidFill>
                  <a:srgbClr val="000000">
                    <a:lumMod val="65000"/>
                  </a:srgbClr>
                </a:solidFill>
              </a:rPr>
              <a:t>StoreFront</a:t>
            </a:r>
            <a:endParaRPr lang="en-US" sz="1176" dirty="0">
              <a:solidFill>
                <a:srgbClr val="000000">
                  <a:lumMod val="65000"/>
                </a:srgbClr>
              </a:solidFill>
            </a:endParaRPr>
          </a:p>
        </p:txBody>
      </p:sp>
      <p:sp>
        <p:nvSpPr>
          <p:cNvPr id="3" name="TextBox 2"/>
          <p:cNvSpPr txBox="1"/>
          <p:nvPr/>
        </p:nvSpPr>
        <p:spPr>
          <a:xfrm>
            <a:off x="1669185" y="1792734"/>
            <a:ext cx="1152258" cy="746631"/>
          </a:xfrm>
          <a:prstGeom prst="rect">
            <a:avLst/>
          </a:prstGeom>
          <a:noFill/>
        </p:spPr>
        <p:txBody>
          <a:bodyPr wrap="none" lIns="179238" tIns="143391" rIns="179238" bIns="143391" rtlCol="0">
            <a:spAutoFit/>
          </a:bodyPr>
          <a:lstStyle/>
          <a:p>
            <a:pPr algn="ctr">
              <a:lnSpc>
                <a:spcPct val="90000"/>
              </a:lnSpc>
              <a:spcAft>
                <a:spcPts val="588"/>
              </a:spcAft>
            </a:pPr>
            <a:r>
              <a:rPr lang="en-US" sz="1372" dirty="0" err="1">
                <a:solidFill>
                  <a:srgbClr val="000000"/>
                </a:solidFill>
              </a:rPr>
              <a:t>Netscaler</a:t>
            </a:r>
            <a:r>
              <a:rPr lang="en-US" sz="1372" dirty="0">
                <a:solidFill>
                  <a:srgbClr val="000000"/>
                </a:solidFill>
              </a:rPr>
              <a:t> </a:t>
            </a:r>
          </a:p>
          <a:p>
            <a:pPr algn="ctr">
              <a:lnSpc>
                <a:spcPct val="90000"/>
              </a:lnSpc>
              <a:spcAft>
                <a:spcPts val="588"/>
              </a:spcAft>
            </a:pPr>
            <a:r>
              <a:rPr lang="en-US" sz="1372" dirty="0">
                <a:solidFill>
                  <a:srgbClr val="000000"/>
                </a:solidFill>
              </a:rPr>
              <a:t>in </a:t>
            </a:r>
            <a:r>
              <a:rPr lang="en-US" sz="1372" dirty="0" smtClean="0">
                <a:solidFill>
                  <a:srgbClr val="000000"/>
                </a:solidFill>
              </a:rPr>
              <a:t>GCE</a:t>
            </a:r>
            <a:endParaRPr lang="en-US" sz="1372" dirty="0">
              <a:solidFill>
                <a:srgbClr val="000000"/>
              </a:solidFill>
            </a:endParaRPr>
          </a:p>
        </p:txBody>
      </p:sp>
      <p:sp>
        <p:nvSpPr>
          <p:cNvPr id="199" name="TextBox 198"/>
          <p:cNvSpPr txBox="1"/>
          <p:nvPr/>
        </p:nvSpPr>
        <p:spPr>
          <a:xfrm>
            <a:off x="1680534" y="5194197"/>
            <a:ext cx="1152258" cy="746631"/>
          </a:xfrm>
          <a:prstGeom prst="rect">
            <a:avLst/>
          </a:prstGeom>
          <a:noFill/>
        </p:spPr>
        <p:txBody>
          <a:bodyPr wrap="none" lIns="179238" tIns="143391" rIns="179238" bIns="143391" rtlCol="0">
            <a:spAutoFit/>
          </a:bodyPr>
          <a:lstStyle/>
          <a:p>
            <a:pPr algn="ctr">
              <a:lnSpc>
                <a:spcPct val="90000"/>
              </a:lnSpc>
              <a:spcAft>
                <a:spcPts val="588"/>
              </a:spcAft>
            </a:pPr>
            <a:r>
              <a:rPr lang="en-US" sz="1372" dirty="0" err="1">
                <a:solidFill>
                  <a:srgbClr val="000000"/>
                </a:solidFill>
              </a:rPr>
              <a:t>Netscaler</a:t>
            </a:r>
            <a:r>
              <a:rPr lang="en-US" sz="1372" dirty="0">
                <a:solidFill>
                  <a:srgbClr val="000000"/>
                </a:solidFill>
              </a:rPr>
              <a:t> </a:t>
            </a:r>
          </a:p>
          <a:p>
            <a:pPr algn="ctr">
              <a:lnSpc>
                <a:spcPct val="90000"/>
              </a:lnSpc>
              <a:spcAft>
                <a:spcPts val="588"/>
              </a:spcAft>
            </a:pPr>
            <a:r>
              <a:rPr lang="en-US" sz="1372" dirty="0">
                <a:solidFill>
                  <a:srgbClr val="000000"/>
                </a:solidFill>
              </a:rPr>
              <a:t>in </a:t>
            </a:r>
            <a:r>
              <a:rPr lang="en-US" sz="1372" dirty="0" smtClean="0">
                <a:solidFill>
                  <a:srgbClr val="000000"/>
                </a:solidFill>
              </a:rPr>
              <a:t>GCE</a:t>
            </a:r>
            <a:endParaRPr lang="en-US" sz="1372" dirty="0">
              <a:solidFill>
                <a:srgbClr val="000000"/>
              </a:solidFill>
            </a:endParaRPr>
          </a:p>
        </p:txBody>
      </p:sp>
      <p:sp>
        <p:nvSpPr>
          <p:cNvPr id="200" name="Rectangle 199"/>
          <p:cNvSpPr/>
          <p:nvPr/>
        </p:nvSpPr>
        <p:spPr bwMode="auto">
          <a:xfrm>
            <a:off x="5260258" y="4007056"/>
            <a:ext cx="8201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
        <p:nvSpPr>
          <p:cNvPr id="202" name="Rectangle 201"/>
          <p:cNvSpPr/>
          <p:nvPr/>
        </p:nvSpPr>
        <p:spPr bwMode="auto">
          <a:xfrm>
            <a:off x="5250372" y="573983"/>
            <a:ext cx="820133" cy="2003728"/>
          </a:xfrm>
          <a:prstGeom prst="rect">
            <a:avLst/>
          </a:prstGeom>
          <a:noFill/>
          <a:ln w="19050">
            <a:solidFill>
              <a:schemeClr val="bg2">
                <a:lumMod val="40000"/>
                <a:lumOff val="60000"/>
              </a:schemeClr>
            </a:solidFill>
            <a:prstDash val="dash"/>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5708" rIns="0" bIns="45708" numCol="1" rtlCol="0" anchor="ctr" anchorCtr="0" compatLnSpc="1">
            <a:prstTxWarp prst="textNoShape">
              <a:avLst/>
            </a:prstTxWarp>
          </a:bodyPr>
          <a:lstStyle/>
          <a:p>
            <a:pPr algn="ctr" defTabSz="913916" fontAlgn="base">
              <a:spcBef>
                <a:spcPct val="0"/>
              </a:spcBef>
              <a:spcAft>
                <a:spcPct val="0"/>
              </a:spcAft>
            </a:pPr>
            <a:endParaRPr lang="en-US" sz="196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1295073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51"/>
                                        </p:tgtEl>
                                      </p:cBhvr>
                                    </p:animEffect>
                                    <p:set>
                                      <p:cBhvr>
                                        <p:cTn id="7" dur="1" fill="hold">
                                          <p:stCondLst>
                                            <p:cond delay="499"/>
                                          </p:stCondLst>
                                        </p:cTn>
                                        <p:tgtEl>
                                          <p:spTgt spid="351"/>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19"/>
                                        </p:tgtEl>
                                      </p:cBhvr>
                                    </p:animEffect>
                                    <p:set>
                                      <p:cBhvr>
                                        <p:cTn id="10" dur="1" fill="hold">
                                          <p:stCondLst>
                                            <p:cond delay="499"/>
                                          </p:stCondLst>
                                        </p:cTn>
                                        <p:tgtEl>
                                          <p:spTgt spid="419"/>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408"/>
                                        </p:tgtEl>
                                      </p:cBhvr>
                                    </p:animEffect>
                                    <p:set>
                                      <p:cBhvr>
                                        <p:cTn id="13" dur="1" fill="hold">
                                          <p:stCondLst>
                                            <p:cond delay="499"/>
                                          </p:stCondLst>
                                        </p:cTn>
                                        <p:tgtEl>
                                          <p:spTgt spid="408"/>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39"/>
                                        </p:tgtEl>
                                      </p:cBhvr>
                                    </p:animEffect>
                                    <p:set>
                                      <p:cBhvr>
                                        <p:cTn id="16" dur="1" fill="hold">
                                          <p:stCondLst>
                                            <p:cond delay="499"/>
                                          </p:stCondLst>
                                        </p:cTn>
                                        <p:tgtEl>
                                          <p:spTgt spid="339"/>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42"/>
                                        </p:tgtEl>
                                      </p:cBhvr>
                                    </p:animEffect>
                                    <p:set>
                                      <p:cBhvr>
                                        <p:cTn id="19" dur="1" fill="hold">
                                          <p:stCondLst>
                                            <p:cond delay="499"/>
                                          </p:stCondLst>
                                        </p:cTn>
                                        <p:tgtEl>
                                          <p:spTgt spid="34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407"/>
                                        </p:tgtEl>
                                      </p:cBhvr>
                                    </p:animEffect>
                                    <p:set>
                                      <p:cBhvr>
                                        <p:cTn id="22" dur="1" fill="hold">
                                          <p:stCondLst>
                                            <p:cond delay="499"/>
                                          </p:stCondLst>
                                        </p:cTn>
                                        <p:tgtEl>
                                          <p:spTgt spid="407"/>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404"/>
                                        </p:tgtEl>
                                      </p:cBhvr>
                                    </p:animEffect>
                                    <p:set>
                                      <p:cBhvr>
                                        <p:cTn id="25" dur="1" fill="hold">
                                          <p:stCondLst>
                                            <p:cond delay="499"/>
                                          </p:stCondLst>
                                        </p:cTn>
                                        <p:tgtEl>
                                          <p:spTgt spid="404"/>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419"/>
                                        </p:tgtEl>
                                      </p:cBhvr>
                                    </p:animEffect>
                                    <p:set>
                                      <p:cBhvr>
                                        <p:cTn id="28" dur="1" fill="hold">
                                          <p:stCondLst>
                                            <p:cond delay="499"/>
                                          </p:stCondLst>
                                        </p:cTn>
                                        <p:tgtEl>
                                          <p:spTgt spid="419"/>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420"/>
                                        </p:tgtEl>
                                      </p:cBhvr>
                                    </p:animEffect>
                                    <p:set>
                                      <p:cBhvr>
                                        <p:cTn id="31" dur="1" fill="hold">
                                          <p:stCondLst>
                                            <p:cond delay="499"/>
                                          </p:stCondLst>
                                        </p:cTn>
                                        <p:tgtEl>
                                          <p:spTgt spid="420"/>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4"/>
                                        </p:tgtEl>
                                      </p:cBhvr>
                                    </p:animEffect>
                                    <p:set>
                                      <p:cBhvr>
                                        <p:cTn id="34" dur="1" fill="hold">
                                          <p:stCondLst>
                                            <p:cond delay="499"/>
                                          </p:stCondLst>
                                        </p:cTn>
                                        <p:tgtEl>
                                          <p:spTgt spid="4"/>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421"/>
                                        </p:tgtEl>
                                      </p:cBhvr>
                                    </p:animEffect>
                                    <p:set>
                                      <p:cBhvr>
                                        <p:cTn id="37" dur="1" fill="hold">
                                          <p:stCondLst>
                                            <p:cond delay="499"/>
                                          </p:stCondLst>
                                        </p:cTn>
                                        <p:tgtEl>
                                          <p:spTgt spid="421"/>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18"/>
                                        </p:tgtEl>
                                      </p:cBhvr>
                                    </p:animEffect>
                                    <p:set>
                                      <p:cBhvr>
                                        <p:cTn id="40" dur="1" fill="hold">
                                          <p:stCondLst>
                                            <p:cond delay="499"/>
                                          </p:stCondLst>
                                        </p:cTn>
                                        <p:tgtEl>
                                          <p:spTgt spid="518"/>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519"/>
                                        </p:tgtEl>
                                      </p:cBhvr>
                                    </p:animEffect>
                                    <p:set>
                                      <p:cBhvr>
                                        <p:cTn id="43" dur="1" fill="hold">
                                          <p:stCondLst>
                                            <p:cond delay="499"/>
                                          </p:stCondLst>
                                        </p:cTn>
                                        <p:tgtEl>
                                          <p:spTgt spid="519"/>
                                        </p:tgtEl>
                                        <p:attrNameLst>
                                          <p:attrName>style.visibility</p:attrName>
                                        </p:attrNameLst>
                                      </p:cBhvr>
                                      <p:to>
                                        <p:strVal val="hidden"/>
                                      </p:to>
                                    </p:set>
                                  </p:childTnLst>
                                </p:cTn>
                              </p:par>
                              <p:par>
                                <p:cTn id="44" presetID="10" presetClass="exit" presetSubtype="0" fill="hold" grpId="0" nodeType="withEffect">
                                  <p:stCondLst>
                                    <p:cond delay="0"/>
                                  </p:stCondLst>
                                  <p:childTnLst>
                                    <p:animEffect transition="out" filter="fade">
                                      <p:cBhvr>
                                        <p:cTn id="45" dur="500"/>
                                        <p:tgtEl>
                                          <p:spTgt spid="542"/>
                                        </p:tgtEl>
                                      </p:cBhvr>
                                    </p:animEffect>
                                    <p:set>
                                      <p:cBhvr>
                                        <p:cTn id="46" dur="1" fill="hold">
                                          <p:stCondLst>
                                            <p:cond delay="499"/>
                                          </p:stCondLst>
                                        </p:cTn>
                                        <p:tgtEl>
                                          <p:spTgt spid="542"/>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518"/>
                                        </p:tgtEl>
                                      </p:cBhvr>
                                    </p:animEffect>
                                    <p:set>
                                      <p:cBhvr>
                                        <p:cTn id="49" dur="1" fill="hold">
                                          <p:stCondLst>
                                            <p:cond delay="499"/>
                                          </p:stCondLst>
                                        </p:cTn>
                                        <p:tgtEl>
                                          <p:spTgt spid="51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519"/>
                                        </p:tgtEl>
                                      </p:cBhvr>
                                    </p:animEffect>
                                    <p:set>
                                      <p:cBhvr>
                                        <p:cTn id="52" dur="1" fill="hold">
                                          <p:stCondLst>
                                            <p:cond delay="499"/>
                                          </p:stCondLst>
                                        </p:cTn>
                                        <p:tgtEl>
                                          <p:spTgt spid="519"/>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50"/>
                                        </p:tgtEl>
                                      </p:cBhvr>
                                    </p:animEffect>
                                    <p:set>
                                      <p:cBhvr>
                                        <p:cTn id="55" dur="1" fill="hold">
                                          <p:stCondLst>
                                            <p:cond delay="499"/>
                                          </p:stCondLst>
                                        </p:cTn>
                                        <p:tgtEl>
                                          <p:spTgt spid="350"/>
                                        </p:tgtEl>
                                        <p:attrNameLst>
                                          <p:attrName>style.visibility</p:attrName>
                                        </p:attrNameLst>
                                      </p:cBhvr>
                                      <p:to>
                                        <p:strVal val="hidden"/>
                                      </p:to>
                                    </p:set>
                                  </p:childTnLst>
                                </p:cTn>
                              </p:par>
                              <p:par>
                                <p:cTn id="56" presetID="10" presetClass="exit" presetSubtype="0" fill="hold" grpId="0" nodeType="withEffect">
                                  <p:stCondLst>
                                    <p:cond delay="0"/>
                                  </p:stCondLst>
                                  <p:childTnLst>
                                    <p:animEffect transition="out" filter="fade">
                                      <p:cBhvr>
                                        <p:cTn id="57" dur="500"/>
                                        <p:tgtEl>
                                          <p:spTgt spid="347"/>
                                        </p:tgtEl>
                                      </p:cBhvr>
                                    </p:animEffect>
                                    <p:set>
                                      <p:cBhvr>
                                        <p:cTn id="58" dur="1" fill="hold">
                                          <p:stCondLst>
                                            <p:cond delay="499"/>
                                          </p:stCondLst>
                                        </p:cTn>
                                        <p:tgtEl>
                                          <p:spTgt spid="347"/>
                                        </p:tgtEl>
                                        <p:attrNameLst>
                                          <p:attrName>style.visibility</p:attrName>
                                        </p:attrNameLst>
                                      </p:cBhvr>
                                      <p:to>
                                        <p:strVal val="hidden"/>
                                      </p:to>
                                    </p:set>
                                  </p:childTnLst>
                                </p:cTn>
                              </p:par>
                              <p:par>
                                <p:cTn id="59" presetID="10" presetClass="exit" presetSubtype="0" fill="hold" grpId="0" nodeType="withEffect">
                                  <p:stCondLst>
                                    <p:cond delay="0"/>
                                  </p:stCondLst>
                                  <p:childTnLst>
                                    <p:animEffect transition="out" filter="fade">
                                      <p:cBhvr>
                                        <p:cTn id="60" dur="500"/>
                                        <p:tgtEl>
                                          <p:spTgt spid="596"/>
                                        </p:tgtEl>
                                      </p:cBhvr>
                                    </p:animEffect>
                                    <p:set>
                                      <p:cBhvr>
                                        <p:cTn id="61" dur="1" fill="hold">
                                          <p:stCondLst>
                                            <p:cond delay="499"/>
                                          </p:stCondLst>
                                        </p:cTn>
                                        <p:tgtEl>
                                          <p:spTgt spid="596"/>
                                        </p:tgtEl>
                                        <p:attrNameLst>
                                          <p:attrName>style.visibility</p:attrName>
                                        </p:attrNameLst>
                                      </p:cBhvr>
                                      <p:to>
                                        <p:strVal val="hidden"/>
                                      </p:to>
                                    </p:set>
                                  </p:childTnLst>
                                </p:cTn>
                              </p:par>
                              <p:par>
                                <p:cTn id="62" presetID="10" presetClass="exit" presetSubtype="0" fill="hold" grpId="0" nodeType="withEffect">
                                  <p:stCondLst>
                                    <p:cond delay="0"/>
                                  </p:stCondLst>
                                  <p:childTnLst>
                                    <p:animEffect transition="out" filter="fade">
                                      <p:cBhvr>
                                        <p:cTn id="63" dur="500"/>
                                        <p:tgtEl>
                                          <p:spTgt spid="594"/>
                                        </p:tgtEl>
                                      </p:cBhvr>
                                    </p:animEffect>
                                    <p:set>
                                      <p:cBhvr>
                                        <p:cTn id="64" dur="1" fill="hold">
                                          <p:stCondLst>
                                            <p:cond delay="499"/>
                                          </p:stCondLst>
                                        </p:cTn>
                                        <p:tgtEl>
                                          <p:spTgt spid="594"/>
                                        </p:tgtEl>
                                        <p:attrNameLst>
                                          <p:attrName>style.visibility</p:attrName>
                                        </p:attrNameLst>
                                      </p:cBhvr>
                                      <p:to>
                                        <p:strVal val="hidden"/>
                                      </p:to>
                                    </p:set>
                                  </p:childTnLst>
                                </p:cTn>
                              </p:par>
                            </p:childTnLst>
                          </p:cTn>
                        </p:par>
                        <p:par>
                          <p:cTn id="65" fill="hold">
                            <p:stCondLst>
                              <p:cond delay="500"/>
                            </p:stCondLst>
                            <p:childTnLst>
                              <p:par>
                                <p:cTn id="66" presetID="10" presetClass="entr" presetSubtype="0" fill="hold" nodeType="afterEffect">
                                  <p:stCondLst>
                                    <p:cond delay="0"/>
                                  </p:stCondLst>
                                  <p:childTnLst>
                                    <p:set>
                                      <p:cBhvr>
                                        <p:cTn id="67" dur="1" fill="hold">
                                          <p:stCondLst>
                                            <p:cond delay="0"/>
                                          </p:stCondLst>
                                        </p:cTn>
                                        <p:tgtEl>
                                          <p:spTgt spid="185"/>
                                        </p:tgtEl>
                                        <p:attrNameLst>
                                          <p:attrName>style.visibility</p:attrName>
                                        </p:attrNameLst>
                                      </p:cBhvr>
                                      <p:to>
                                        <p:strVal val="visible"/>
                                      </p:to>
                                    </p:set>
                                    <p:animEffect transition="in" filter="fade">
                                      <p:cBhvr>
                                        <p:cTn id="68" dur="500"/>
                                        <p:tgtEl>
                                          <p:spTgt spid="185"/>
                                        </p:tgtEl>
                                      </p:cBhvr>
                                    </p:animEffect>
                                  </p:childTnLst>
                                </p:cTn>
                              </p:par>
                              <p:par>
                                <p:cTn id="69" presetID="10" presetClass="entr" presetSubtype="0" fill="hold" nodeType="withEffect">
                                  <p:stCondLst>
                                    <p:cond delay="0"/>
                                  </p:stCondLst>
                                  <p:childTnLst>
                                    <p:set>
                                      <p:cBhvr>
                                        <p:cTn id="70" dur="1" fill="hold">
                                          <p:stCondLst>
                                            <p:cond delay="0"/>
                                          </p:stCondLst>
                                        </p:cTn>
                                        <p:tgtEl>
                                          <p:spTgt spid="184"/>
                                        </p:tgtEl>
                                        <p:attrNameLst>
                                          <p:attrName>style.visibility</p:attrName>
                                        </p:attrNameLst>
                                      </p:cBhvr>
                                      <p:to>
                                        <p:strVal val="visible"/>
                                      </p:to>
                                    </p:set>
                                    <p:animEffect transition="in" filter="fade">
                                      <p:cBhvr>
                                        <p:cTn id="71" dur="500"/>
                                        <p:tgtEl>
                                          <p:spTgt spid="184"/>
                                        </p:tgtEl>
                                      </p:cBhvr>
                                    </p:animEffect>
                                  </p:childTnLst>
                                </p:cTn>
                              </p:par>
                            </p:childTnLst>
                          </p:cTn>
                        </p:par>
                        <p:par>
                          <p:cTn id="72" fill="hold">
                            <p:stCondLst>
                              <p:cond delay="1000"/>
                            </p:stCondLst>
                            <p:childTnLst>
                              <p:par>
                                <p:cTn id="73" presetID="10" presetClass="entr" presetSubtype="0" fill="hold" nodeType="afterEffect">
                                  <p:stCondLst>
                                    <p:cond delay="0"/>
                                  </p:stCondLst>
                                  <p:childTnLst>
                                    <p:set>
                                      <p:cBhvr>
                                        <p:cTn id="74" dur="1" fill="hold">
                                          <p:stCondLst>
                                            <p:cond delay="0"/>
                                          </p:stCondLst>
                                        </p:cTn>
                                        <p:tgtEl>
                                          <p:spTgt spid="189"/>
                                        </p:tgtEl>
                                        <p:attrNameLst>
                                          <p:attrName>style.visibility</p:attrName>
                                        </p:attrNameLst>
                                      </p:cBhvr>
                                      <p:to>
                                        <p:strVal val="visible"/>
                                      </p:to>
                                    </p:set>
                                    <p:animEffect transition="in" filter="fade">
                                      <p:cBhvr>
                                        <p:cTn id="75" dur="500"/>
                                        <p:tgtEl>
                                          <p:spTgt spid="189"/>
                                        </p:tgtEl>
                                      </p:cBhvr>
                                    </p:animEffect>
                                  </p:childTnLst>
                                </p:cTn>
                              </p:par>
                              <p:par>
                                <p:cTn id="76" presetID="10" presetClass="entr" presetSubtype="0" fill="hold" nodeType="with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fade">
                                      <p:cBhvr>
                                        <p:cTn id="78" dur="500"/>
                                        <p:tgtEl>
                                          <p:spTgt spid="198"/>
                                        </p:tgtEl>
                                      </p:cBhvr>
                                    </p:animEffect>
                                  </p:childTnLst>
                                </p:cTn>
                              </p:par>
                              <p:par>
                                <p:cTn id="79" presetID="10" presetClass="entr" presetSubtype="0" fill="hold" nodeType="withEffect">
                                  <p:stCondLst>
                                    <p:cond delay="0"/>
                                  </p:stCondLst>
                                  <p:childTnLst>
                                    <p:set>
                                      <p:cBhvr>
                                        <p:cTn id="80" dur="1" fill="hold">
                                          <p:stCondLst>
                                            <p:cond delay="0"/>
                                          </p:stCondLst>
                                        </p:cTn>
                                        <p:tgtEl>
                                          <p:spTgt spid="201"/>
                                        </p:tgtEl>
                                        <p:attrNameLst>
                                          <p:attrName>style.visibility</p:attrName>
                                        </p:attrNameLst>
                                      </p:cBhvr>
                                      <p:to>
                                        <p:strVal val="visible"/>
                                      </p:to>
                                    </p:set>
                                    <p:animEffect transition="in" filter="fade">
                                      <p:cBhvr>
                                        <p:cTn id="81" dur="500"/>
                                        <p:tgtEl>
                                          <p:spTgt spid="201"/>
                                        </p:tgtEl>
                                      </p:cBhvr>
                                    </p:animEffect>
                                  </p:childTnLst>
                                </p:cTn>
                              </p:par>
                              <p:par>
                                <p:cTn id="82" presetID="10" presetClass="entr" presetSubtype="0" fill="hold" nodeType="withEffect">
                                  <p:stCondLst>
                                    <p:cond delay="0"/>
                                  </p:stCondLst>
                                  <p:childTnLst>
                                    <p:set>
                                      <p:cBhvr>
                                        <p:cTn id="83" dur="1" fill="hold">
                                          <p:stCondLst>
                                            <p:cond delay="0"/>
                                          </p:stCondLst>
                                        </p:cTn>
                                        <p:tgtEl>
                                          <p:spTgt spid="187"/>
                                        </p:tgtEl>
                                        <p:attrNameLst>
                                          <p:attrName>style.visibility</p:attrName>
                                        </p:attrNameLst>
                                      </p:cBhvr>
                                      <p:to>
                                        <p:strVal val="visible"/>
                                      </p:to>
                                    </p:set>
                                    <p:animEffect transition="in" filter="fade">
                                      <p:cBhvr>
                                        <p:cTn id="84" dur="500"/>
                                        <p:tgtEl>
                                          <p:spTgt spid="187"/>
                                        </p:tgtEl>
                                      </p:cBhvr>
                                    </p:animEffect>
                                  </p:childTnLst>
                                </p:cTn>
                              </p:par>
                              <p:par>
                                <p:cTn id="85" presetID="10" presetClass="entr" presetSubtype="0" fill="hold" nodeType="withEffect">
                                  <p:stCondLst>
                                    <p:cond delay="0"/>
                                  </p:stCondLst>
                                  <p:childTnLst>
                                    <p:set>
                                      <p:cBhvr>
                                        <p:cTn id="86" dur="1" fill="hold">
                                          <p:stCondLst>
                                            <p:cond delay="0"/>
                                          </p:stCondLst>
                                        </p:cTn>
                                        <p:tgtEl>
                                          <p:spTgt spid="192"/>
                                        </p:tgtEl>
                                        <p:attrNameLst>
                                          <p:attrName>style.visibility</p:attrName>
                                        </p:attrNameLst>
                                      </p:cBhvr>
                                      <p:to>
                                        <p:strVal val="visible"/>
                                      </p:to>
                                    </p:set>
                                    <p:animEffect transition="in" filter="fade">
                                      <p:cBhvr>
                                        <p:cTn id="87" dur="500"/>
                                        <p:tgtEl>
                                          <p:spTgt spid="192"/>
                                        </p:tgtEl>
                                      </p:cBhvr>
                                    </p:animEffect>
                                  </p:childTnLst>
                                </p:cTn>
                              </p:par>
                              <p:par>
                                <p:cTn id="88" presetID="10" presetClass="entr" presetSubtype="0" fill="hold" nodeType="with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fade">
                                      <p:cBhvr>
                                        <p:cTn id="90" dur="500"/>
                                        <p:tgtEl>
                                          <p:spTgt spid="204"/>
                                        </p:tgtEl>
                                      </p:cBhvr>
                                    </p:animEffect>
                                  </p:childTnLst>
                                </p:cTn>
                              </p:par>
                              <p:par>
                                <p:cTn id="91" presetID="10" presetClass="entr" presetSubtype="0" fill="hold" nodeType="withEffect">
                                  <p:stCondLst>
                                    <p:cond delay="0"/>
                                  </p:stCondLst>
                                  <p:childTnLst>
                                    <p:set>
                                      <p:cBhvr>
                                        <p:cTn id="92" dur="1" fill="hold">
                                          <p:stCondLst>
                                            <p:cond delay="0"/>
                                          </p:stCondLst>
                                        </p:cTn>
                                        <p:tgtEl>
                                          <p:spTgt spid="207"/>
                                        </p:tgtEl>
                                        <p:attrNameLst>
                                          <p:attrName>style.visibility</p:attrName>
                                        </p:attrNameLst>
                                      </p:cBhvr>
                                      <p:to>
                                        <p:strVal val="visible"/>
                                      </p:to>
                                    </p:set>
                                    <p:animEffect transition="in" filter="fade">
                                      <p:cBhvr>
                                        <p:cTn id="93" dur="500"/>
                                        <p:tgtEl>
                                          <p:spTgt spid="207"/>
                                        </p:tgtEl>
                                      </p:cBhvr>
                                    </p:animEffect>
                                  </p:childTnLst>
                                </p:cTn>
                              </p:par>
                              <p:par>
                                <p:cTn id="94" presetID="10" presetClass="entr" presetSubtype="0" fill="hold" nodeType="withEffect">
                                  <p:stCondLst>
                                    <p:cond delay="0"/>
                                  </p:stCondLst>
                                  <p:childTnLst>
                                    <p:set>
                                      <p:cBhvr>
                                        <p:cTn id="95" dur="1" fill="hold">
                                          <p:stCondLst>
                                            <p:cond delay="0"/>
                                          </p:stCondLst>
                                        </p:cTn>
                                        <p:tgtEl>
                                          <p:spTgt spid="195"/>
                                        </p:tgtEl>
                                        <p:attrNameLst>
                                          <p:attrName>style.visibility</p:attrName>
                                        </p:attrNameLst>
                                      </p:cBhvr>
                                      <p:to>
                                        <p:strVal val="visible"/>
                                      </p:to>
                                    </p:set>
                                    <p:animEffect transition="in" filter="fade">
                                      <p:cBhvr>
                                        <p:cTn id="96" dur="500"/>
                                        <p:tgtEl>
                                          <p:spTgt spid="19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93"/>
                                        </p:tgtEl>
                                        <p:attrNameLst>
                                          <p:attrName>style.visibility</p:attrName>
                                        </p:attrNameLst>
                                      </p:cBhvr>
                                      <p:to>
                                        <p:strVal val="visible"/>
                                      </p:to>
                                    </p:set>
                                    <p:animEffect transition="in" filter="fade">
                                      <p:cBhvr>
                                        <p:cTn id="99" dur="500"/>
                                        <p:tgtEl>
                                          <p:spTgt spid="193"/>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94"/>
                                        </p:tgtEl>
                                        <p:attrNameLst>
                                          <p:attrName>style.visibility</p:attrName>
                                        </p:attrNameLst>
                                      </p:cBhvr>
                                      <p:to>
                                        <p:strVal val="visible"/>
                                      </p:to>
                                    </p:set>
                                    <p:animEffect transition="in" filter="fade">
                                      <p:cBhvr>
                                        <p:cTn id="102" dur="500"/>
                                        <p:tgtEl>
                                          <p:spTgt spid="194"/>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196"/>
                                        </p:tgtEl>
                                        <p:attrNameLst>
                                          <p:attrName>style.visibility</p:attrName>
                                        </p:attrNameLst>
                                      </p:cBhvr>
                                      <p:to>
                                        <p:strVal val="visible"/>
                                      </p:to>
                                    </p:set>
                                    <p:animEffect transition="in" filter="fade">
                                      <p:cBhvr>
                                        <p:cTn id="105" dur="500"/>
                                        <p:tgtEl>
                                          <p:spTgt spid="196"/>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197"/>
                                        </p:tgtEl>
                                        <p:attrNameLst>
                                          <p:attrName>style.visibility</p:attrName>
                                        </p:attrNameLst>
                                      </p:cBhvr>
                                      <p:to>
                                        <p:strVal val="visible"/>
                                      </p:to>
                                    </p:set>
                                    <p:animEffect transition="in" filter="fade">
                                      <p:cBhvr>
                                        <p:cTn id="108" dur="500"/>
                                        <p:tgtEl>
                                          <p:spTgt spid="197"/>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3"/>
                                        </p:tgtEl>
                                        <p:attrNameLst>
                                          <p:attrName>style.visibility</p:attrName>
                                        </p:attrNameLst>
                                      </p:cBhvr>
                                      <p:to>
                                        <p:strVal val="visible"/>
                                      </p:to>
                                    </p:set>
                                    <p:animEffect transition="in" filter="fade">
                                      <p:cBhvr>
                                        <p:cTn id="111" dur="500"/>
                                        <p:tgtEl>
                                          <p:spTgt spid="3"/>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199"/>
                                        </p:tgtEl>
                                        <p:attrNameLst>
                                          <p:attrName>style.visibility</p:attrName>
                                        </p:attrNameLst>
                                      </p:cBhvr>
                                      <p:to>
                                        <p:strVal val="visible"/>
                                      </p:to>
                                    </p:set>
                                    <p:animEffect transition="in" filter="fade">
                                      <p:cBhvr>
                                        <p:cTn id="114"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6" grpId="0"/>
      <p:bldP spid="594" grpId="0"/>
      <p:bldP spid="542" grpId="0" animBg="1"/>
      <p:bldP spid="347" grpId="0"/>
      <p:bldP spid="350" grpId="0"/>
      <p:bldP spid="404" grpId="0" animBg="1"/>
      <p:bldP spid="419" grpId="0"/>
      <p:bldP spid="419" grpId="1"/>
      <p:bldP spid="420" grpId="0"/>
      <p:bldP spid="421" grpId="0"/>
      <p:bldP spid="193" grpId="0"/>
      <p:bldP spid="194" grpId="0"/>
      <p:bldP spid="196" grpId="0"/>
      <p:bldP spid="197" grpId="0"/>
      <p:bldP spid="3" grpId="0"/>
      <p:bldP spid="19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 Web interface</a:t>
            </a:r>
            <a:endParaRPr lang="en-US" dirty="0"/>
          </a:p>
        </p:txBody>
      </p:sp>
      <p:sp>
        <p:nvSpPr>
          <p:cNvPr id="3" name="Text Placeholder 2"/>
          <p:cNvSpPr>
            <a:spLocks noGrp="1"/>
          </p:cNvSpPr>
          <p:nvPr>
            <p:ph type="body" sz="quarter" idx="18"/>
          </p:nvPr>
        </p:nvSpPr>
        <p:spPr>
          <a:xfrm>
            <a:off x="448057" y="1600199"/>
            <a:ext cx="5721037" cy="4526280"/>
          </a:xfrm>
        </p:spPr>
        <p:txBody>
          <a:bodyPr/>
          <a:lstStyle/>
          <a:p>
            <a:r>
              <a:rPr lang="en-US" dirty="0"/>
              <a:t>Authentication </a:t>
            </a:r>
            <a:r>
              <a:rPr lang="en-US" dirty="0" smtClean="0"/>
              <a:t>method</a:t>
            </a:r>
            <a:r>
              <a:rPr lang="en-US" dirty="0"/>
              <a:t>: </a:t>
            </a:r>
            <a:r>
              <a:rPr lang="en-US" sz="2744" dirty="0"/>
              <a:t>Explicit, at web interface</a:t>
            </a:r>
          </a:p>
          <a:p>
            <a:r>
              <a:rPr lang="en-US" dirty="0" smtClean="0"/>
              <a:t>Secure access</a:t>
            </a:r>
            <a:r>
              <a:rPr lang="en-US" dirty="0"/>
              <a:t>: </a:t>
            </a:r>
            <a:endParaRPr lang="en-US" dirty="0" smtClean="0"/>
          </a:p>
          <a:p>
            <a:pPr lvl="1"/>
            <a:r>
              <a:rPr lang="en-US" sz="2344" dirty="0">
                <a:gradFill>
                  <a:gsLst>
                    <a:gs pos="1250">
                      <a:schemeClr val="tx1"/>
                    </a:gs>
                    <a:gs pos="100000">
                      <a:schemeClr val="tx1"/>
                    </a:gs>
                  </a:gsLst>
                  <a:lin ang="5400000" scaled="0"/>
                </a:gradFill>
              </a:rPr>
              <a:t>Gateway direct</a:t>
            </a:r>
          </a:p>
          <a:p>
            <a:pPr lvl="1"/>
            <a:r>
              <a:rPr lang="en-US" sz="2344" dirty="0">
                <a:gradFill>
                  <a:gsLst>
                    <a:gs pos="1250">
                      <a:schemeClr val="tx1"/>
                    </a:gs>
                    <a:gs pos="100000">
                      <a:schemeClr val="tx1"/>
                    </a:gs>
                  </a:gsLst>
                  <a:lin ang="5400000" scaled="0"/>
                </a:gradFill>
              </a:rPr>
              <a:t>FQDN of company domain </a:t>
            </a:r>
            <a:r>
              <a:rPr lang="en-US" sz="2344" dirty="0" smtClean="0">
                <a:gradFill>
                  <a:gsLst>
                    <a:gs pos="1250">
                      <a:schemeClr val="tx1"/>
                    </a:gs>
                    <a:gs pos="100000">
                      <a:schemeClr val="tx1"/>
                    </a:gs>
                  </a:gsLst>
                  <a:lin ang="5400000" scaled="0"/>
                </a:gradFill>
              </a:rPr>
              <a:t>(gcexencloud.net)</a:t>
            </a:r>
            <a:endParaRPr lang="en-US" sz="2344" dirty="0">
              <a:gradFill>
                <a:gsLst>
                  <a:gs pos="1250">
                    <a:schemeClr val="tx1"/>
                  </a:gs>
                  <a:gs pos="100000">
                    <a:schemeClr val="tx1"/>
                  </a:gs>
                </a:gsLst>
                <a:lin ang="5400000" scaled="0"/>
              </a:gradFill>
            </a:endParaRPr>
          </a:p>
          <a:p>
            <a:pPr lvl="1"/>
            <a:r>
              <a:rPr lang="en-US" sz="2344" dirty="0">
                <a:gradFill>
                  <a:gsLst>
                    <a:gs pos="1250">
                      <a:schemeClr val="tx1"/>
                    </a:gs>
                    <a:gs pos="100000">
                      <a:schemeClr val="tx1"/>
                    </a:gs>
                  </a:gsLst>
                  <a:lin ang="5400000" scaled="0"/>
                </a:gradFill>
              </a:rPr>
              <a:t>port 443 </a:t>
            </a:r>
            <a:endParaRPr lang="en-US" sz="2344" dirty="0" smtClean="0">
              <a:gradFill>
                <a:gsLst>
                  <a:gs pos="1250">
                    <a:schemeClr val="tx1"/>
                  </a:gs>
                  <a:gs pos="100000">
                    <a:schemeClr val="tx1"/>
                  </a:gs>
                </a:gsLst>
                <a:lin ang="5400000" scaled="0"/>
              </a:gradFill>
            </a:endParaRPr>
          </a:p>
          <a:p>
            <a:pPr lvl="1"/>
            <a:r>
              <a:rPr lang="en-US" sz="2744" dirty="0" smtClean="0">
                <a:gradFill>
                  <a:gsLst>
                    <a:gs pos="1250">
                      <a:schemeClr val="tx1"/>
                    </a:gs>
                    <a:gs pos="100000">
                      <a:schemeClr val="tx1"/>
                    </a:gs>
                  </a:gsLst>
                  <a:lin ang="5400000" scaled="0"/>
                </a:gradFill>
              </a:rPr>
              <a:t>STA </a:t>
            </a:r>
            <a:r>
              <a:rPr lang="en-US" sz="2744" dirty="0">
                <a:gradFill>
                  <a:gsLst>
                    <a:gs pos="1250">
                      <a:schemeClr val="tx1"/>
                    </a:gs>
                    <a:gs pos="100000">
                      <a:schemeClr val="tx1"/>
                    </a:gs>
                  </a:gsLst>
                  <a:lin ang="5400000" scaled="0"/>
                </a:gradFill>
              </a:rPr>
              <a:t>is delivery controller</a:t>
            </a:r>
          </a:p>
        </p:txBody>
      </p:sp>
      <p:sp>
        <p:nvSpPr>
          <p:cNvPr id="5" name="Picture Placeholder 4"/>
          <p:cNvSpPr>
            <a:spLocks noGrp="1"/>
          </p:cNvSpPr>
          <p:nvPr>
            <p:ph type="pic" sz="quarter" idx="11"/>
          </p:nvPr>
        </p:nvSpPr>
        <p:spPr/>
      </p:sp>
      <p:pic>
        <p:nvPicPr>
          <p:cNvPr id="4" name="Picture 3"/>
          <p:cNvPicPr>
            <a:picLocks noChangeAspect="1"/>
          </p:cNvPicPr>
          <p:nvPr/>
        </p:nvPicPr>
        <p:blipFill>
          <a:blip r:embed="rId2"/>
          <a:stretch>
            <a:fillRect/>
          </a:stretch>
        </p:blipFill>
        <p:spPr>
          <a:xfrm>
            <a:off x="6886359" y="2554414"/>
            <a:ext cx="5302466" cy="4303586"/>
          </a:xfrm>
          <a:prstGeom prst="rect">
            <a:avLst/>
          </a:prstGeom>
        </p:spPr>
      </p:pic>
    </p:spTree>
    <p:extLst>
      <p:ext uri="{BB962C8B-B14F-4D97-AF65-F5344CB8AC3E}">
        <p14:creationId xmlns:p14="http://schemas.microsoft.com/office/powerpoint/2010/main" val="358806827"/>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Session Objectives And Takeaways</a:t>
            </a:r>
            <a:endParaRPr lang="en-US" dirty="0"/>
          </a:p>
        </p:txBody>
      </p:sp>
      <p:sp>
        <p:nvSpPr>
          <p:cNvPr id="5" name="Text Placeholder 4"/>
          <p:cNvSpPr>
            <a:spLocks noGrp="1"/>
          </p:cNvSpPr>
          <p:nvPr>
            <p:ph sz="quarter" idx="20"/>
          </p:nvPr>
        </p:nvSpPr>
        <p:spPr/>
        <p:txBody>
          <a:bodyPr/>
          <a:lstStyle/>
          <a:p>
            <a:r>
              <a:rPr lang="en-US" dirty="0" smtClean="0"/>
              <a:t>Session Objective(s): </a:t>
            </a:r>
          </a:p>
          <a:p>
            <a:pPr lvl="1"/>
            <a:r>
              <a:rPr lang="en-US" dirty="0"/>
              <a:t>Understand architectural considerations when building </a:t>
            </a:r>
            <a:r>
              <a:rPr lang="en-US" dirty="0" smtClean="0"/>
              <a:t>out a Citrix infrastructure in GCE</a:t>
            </a:r>
            <a:endParaRPr lang="en-US" dirty="0"/>
          </a:p>
          <a:p>
            <a:pPr lvl="1"/>
            <a:r>
              <a:rPr lang="en-US" dirty="0"/>
              <a:t>Highlight some deployment essentials to make it work for you</a:t>
            </a:r>
          </a:p>
          <a:p>
            <a:pPr lvl="1"/>
            <a:r>
              <a:rPr lang="en-US" dirty="0"/>
              <a:t>Discuss scale and economics</a:t>
            </a:r>
          </a:p>
          <a:p>
            <a:endParaRPr lang="en-US" dirty="0" smtClean="0"/>
          </a:p>
          <a:p>
            <a:r>
              <a:rPr lang="en-US" dirty="0" smtClean="0"/>
              <a:t>You </a:t>
            </a:r>
            <a:r>
              <a:rPr lang="en-US" dirty="0"/>
              <a:t>can build a fully functional XenApp / XenDesktop </a:t>
            </a:r>
            <a:r>
              <a:rPr lang="en-US" dirty="0" smtClean="0"/>
              <a:t>7.6 </a:t>
            </a:r>
            <a:r>
              <a:rPr lang="en-US" dirty="0"/>
              <a:t>in </a:t>
            </a:r>
            <a:r>
              <a:rPr lang="en-US" dirty="0" smtClean="0"/>
              <a:t>GCE </a:t>
            </a:r>
            <a:r>
              <a:rPr lang="en-US" dirty="0"/>
              <a:t>today</a:t>
            </a:r>
          </a:p>
          <a:p>
            <a:r>
              <a:rPr lang="en-US" dirty="0"/>
              <a:t>Applications, Sessions and </a:t>
            </a:r>
            <a:r>
              <a:rPr lang="en-US" dirty="0" smtClean="0"/>
              <a:t>Server </a:t>
            </a:r>
            <a:r>
              <a:rPr lang="en-US" dirty="0"/>
              <a:t>VDI are </a:t>
            </a:r>
            <a:r>
              <a:rPr lang="en-US" dirty="0" smtClean="0"/>
              <a:t>all available</a:t>
            </a:r>
            <a:endParaRPr lang="en-US" dirty="0"/>
          </a:p>
        </p:txBody>
      </p:sp>
    </p:spTree>
    <p:extLst>
      <p:ext uri="{BB962C8B-B14F-4D97-AF65-F5344CB8AC3E}">
        <p14:creationId xmlns:p14="http://schemas.microsoft.com/office/powerpoint/2010/main" val="88449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success</a:t>
            </a:r>
            <a:endParaRPr lang="en-US" dirty="0"/>
          </a:p>
        </p:txBody>
      </p:sp>
      <p:sp>
        <p:nvSpPr>
          <p:cNvPr id="3" name="Text Placeholder 2"/>
          <p:cNvSpPr>
            <a:spLocks noGrp="1"/>
          </p:cNvSpPr>
          <p:nvPr>
            <p:ph sz="quarter" idx="20"/>
          </p:nvPr>
        </p:nvSpPr>
        <p:spPr/>
        <p:txBody>
          <a:bodyPr/>
          <a:lstStyle/>
          <a:p>
            <a:r>
              <a:rPr lang="en-US" dirty="0" smtClean="0">
                <a:solidFill>
                  <a:srgbClr val="92D050"/>
                </a:solidFill>
              </a:rPr>
              <a:t>Deploy your GCE components</a:t>
            </a:r>
          </a:p>
          <a:p>
            <a:r>
              <a:rPr lang="en-US" dirty="0">
                <a:solidFill>
                  <a:srgbClr val="92D050"/>
                </a:solidFill>
              </a:rPr>
              <a:t>Install and </a:t>
            </a:r>
            <a:r>
              <a:rPr lang="en-US" dirty="0" smtClean="0">
                <a:solidFill>
                  <a:srgbClr val="92D050"/>
                </a:solidFill>
              </a:rPr>
              <a:t>configure the </a:t>
            </a:r>
            <a:r>
              <a:rPr lang="en-US" dirty="0">
                <a:solidFill>
                  <a:srgbClr val="92D050"/>
                </a:solidFill>
              </a:rPr>
              <a:t>Citrix components</a:t>
            </a:r>
            <a:endParaRPr lang="en-US" dirty="0" smtClean="0">
              <a:solidFill>
                <a:srgbClr val="92D050"/>
              </a:solidFill>
            </a:endParaRPr>
          </a:p>
          <a:p>
            <a:r>
              <a:rPr lang="en-US" dirty="0" smtClean="0"/>
              <a:t>Prepare your golden image</a:t>
            </a:r>
          </a:p>
          <a:p>
            <a:r>
              <a:rPr lang="en-US" dirty="0" smtClean="0"/>
              <a:t>Clone the golden image</a:t>
            </a:r>
          </a:p>
          <a:p>
            <a:r>
              <a:rPr lang="en-US" dirty="0" smtClean="0"/>
              <a:t>Add newly created VM instances to Machine Catalog</a:t>
            </a:r>
          </a:p>
          <a:p>
            <a:r>
              <a:rPr lang="en-US" dirty="0" smtClean="0"/>
              <a:t>Setup your Delivery Group</a:t>
            </a:r>
            <a:endParaRPr lang="en-US" dirty="0"/>
          </a:p>
        </p:txBody>
      </p:sp>
    </p:spTree>
    <p:extLst>
      <p:ext uri="{BB962C8B-B14F-4D97-AF65-F5344CB8AC3E}">
        <p14:creationId xmlns:p14="http://schemas.microsoft.com/office/powerpoint/2010/main" val="31132699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5" end="5"/>
                                            </p:txEl>
                                          </p:spTgt>
                                        </p:tgtEl>
                                      </p:cBhvr>
                                    </p:animEffect>
                                    <p:set>
                                      <p:cBhvr>
                                        <p:cTn id="19" dur="1" fill="hold">
                                          <p:stCondLst>
                                            <p:cond delay="4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 XenApp worker server</a:t>
            </a:r>
            <a:endParaRPr lang="en-US" dirty="0"/>
          </a:p>
        </p:txBody>
      </p:sp>
      <p:sp>
        <p:nvSpPr>
          <p:cNvPr id="3" name="Text Placeholder 2"/>
          <p:cNvSpPr>
            <a:spLocks noGrp="1"/>
          </p:cNvSpPr>
          <p:nvPr>
            <p:ph sz="quarter" idx="20"/>
          </p:nvPr>
        </p:nvSpPr>
        <p:spPr/>
        <p:txBody>
          <a:bodyPr>
            <a:normAutofit fontScale="92500" lnSpcReduction="10000"/>
          </a:bodyPr>
          <a:lstStyle/>
          <a:p>
            <a:r>
              <a:rPr lang="en-US" sz="3528" dirty="0" smtClean="0"/>
              <a:t>Create server image</a:t>
            </a:r>
          </a:p>
          <a:p>
            <a:r>
              <a:rPr lang="en-US" sz="1960" dirty="0" smtClean="0">
                <a:gradFill>
                  <a:gsLst>
                    <a:gs pos="1250">
                      <a:schemeClr val="tx1"/>
                    </a:gs>
                    <a:gs pos="100000">
                      <a:schemeClr val="tx1"/>
                    </a:gs>
                  </a:gsLst>
                  <a:lin ang="5400000" scaled="0"/>
                </a:gradFill>
              </a:rPr>
              <a:t>Create a new Windows Server 2012 R2 or Windows Server 2008 R2 VM instance</a:t>
            </a:r>
          </a:p>
          <a:p>
            <a:r>
              <a:rPr lang="en-US" sz="1960" dirty="0" smtClean="0">
                <a:gradFill>
                  <a:gsLst>
                    <a:gs pos="1250">
                      <a:schemeClr val="tx1"/>
                    </a:gs>
                    <a:gs pos="100000">
                      <a:schemeClr val="tx1"/>
                    </a:gs>
                  </a:gsLst>
                  <a:lin ang="5400000" scaled="0"/>
                </a:gradFill>
              </a:rPr>
              <a:t>Prep server golden image with all required software</a:t>
            </a:r>
          </a:p>
          <a:p>
            <a:r>
              <a:rPr lang="en-US" sz="1960" dirty="0" smtClean="0">
                <a:solidFill>
                  <a:srgbClr val="92D050"/>
                </a:solidFill>
              </a:rPr>
              <a:t>Install the Citrix virtual delivery agent (VDA) via the user interface</a:t>
            </a:r>
          </a:p>
          <a:p>
            <a:endParaRPr lang="en-US" sz="1960" dirty="0" smtClean="0">
              <a:gradFill>
                <a:gsLst>
                  <a:gs pos="1250">
                    <a:schemeClr val="tx1"/>
                  </a:gs>
                  <a:gs pos="100000">
                    <a:schemeClr val="tx1"/>
                  </a:gs>
                </a:gsLst>
                <a:lin ang="5400000" scaled="0"/>
              </a:gradFill>
            </a:endParaRPr>
          </a:p>
          <a:p>
            <a:pPr marL="0" lvl="1"/>
            <a:r>
              <a:rPr lang="en-US" sz="3528" dirty="0" err="1" smtClean="0">
                <a:solidFill>
                  <a:schemeClr val="tx1"/>
                </a:solidFill>
                <a:latin typeface="+mj-lt"/>
              </a:rPr>
              <a:t>Sysprep</a:t>
            </a:r>
            <a:r>
              <a:rPr lang="en-US" sz="3528" dirty="0" smtClean="0">
                <a:solidFill>
                  <a:schemeClr val="tx1"/>
                </a:solidFill>
                <a:latin typeface="+mj-lt"/>
              </a:rPr>
              <a:t> image</a:t>
            </a:r>
          </a:p>
          <a:p>
            <a:pPr marL="0" lvl="1"/>
            <a:r>
              <a:rPr lang="en-US" dirty="0" err="1" smtClean="0"/>
              <a:t>Gcesysprep</a:t>
            </a:r>
            <a:r>
              <a:rPr lang="en-US" dirty="0" smtClean="0"/>
              <a:t> (don’t run the standard Microsoft </a:t>
            </a:r>
            <a:r>
              <a:rPr lang="en-US" dirty="0" err="1" smtClean="0"/>
              <a:t>Sysprep</a:t>
            </a:r>
            <a:r>
              <a:rPr lang="en-US" dirty="0" smtClean="0"/>
              <a:t> utility)</a:t>
            </a:r>
          </a:p>
          <a:p>
            <a:pPr marL="0" lvl="1"/>
            <a:r>
              <a:rPr lang="en-US" dirty="0" smtClean="0"/>
              <a:t>Snapshot the resultant root persistent disk</a:t>
            </a:r>
          </a:p>
          <a:p>
            <a:pPr marL="0" lvl="1"/>
            <a:r>
              <a:rPr lang="en-US" sz="3528" dirty="0" smtClean="0">
                <a:solidFill>
                  <a:schemeClr val="tx1"/>
                </a:solidFill>
                <a:latin typeface="+mj-lt"/>
              </a:rPr>
              <a:t>Create image in GCE</a:t>
            </a:r>
          </a:p>
          <a:p>
            <a:r>
              <a:rPr lang="en-US" sz="1960" dirty="0" smtClean="0">
                <a:gradFill>
                  <a:gsLst>
                    <a:gs pos="1250">
                      <a:schemeClr val="tx1"/>
                    </a:gs>
                    <a:gs pos="100000">
                      <a:schemeClr val="tx1"/>
                    </a:gs>
                  </a:gsLst>
                  <a:lin ang="5400000" scaled="0"/>
                </a:gradFill>
              </a:rPr>
              <a:t>Create an image using the snapshot as the base</a:t>
            </a:r>
            <a:endParaRPr lang="en-US" sz="1960" dirty="0">
              <a:gradFill>
                <a:gsLst>
                  <a:gs pos="1250">
                    <a:schemeClr val="tx1"/>
                  </a:gs>
                  <a:gs pos="100000">
                    <a:schemeClr val="tx1"/>
                  </a:gs>
                </a:gsLst>
                <a:lin ang="5400000" scaled="0"/>
              </a:gradFill>
            </a:endParaRPr>
          </a:p>
        </p:txBody>
      </p:sp>
      <p:pic>
        <p:nvPicPr>
          <p:cNvPr id="1026" name="Picture 2" descr="http://www.thisdevmind.com/wp-content/uploads/2015/02/image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65415" y="3376246"/>
            <a:ext cx="4523409" cy="292608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759031710"/>
      </p:ext>
    </p:extLst>
  </p:cSld>
  <p:clrMapOvr>
    <a:masterClrMapping/>
  </p:clrMapOvr>
  <p:transition spd="med">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Configuration – </a:t>
            </a:r>
            <a:r>
              <a:rPr lang="en-US" dirty="0"/>
              <a:t>S</a:t>
            </a:r>
            <a:r>
              <a:rPr lang="en-US" dirty="0" smtClean="0"/>
              <a:t>erver VDI</a:t>
            </a:r>
            <a:endParaRPr lang="en-US" dirty="0"/>
          </a:p>
        </p:txBody>
      </p:sp>
      <p:sp>
        <p:nvSpPr>
          <p:cNvPr id="3" name="Text Placeholder 2"/>
          <p:cNvSpPr>
            <a:spLocks noGrp="1"/>
          </p:cNvSpPr>
          <p:nvPr>
            <p:ph sz="quarter" idx="20"/>
          </p:nvPr>
        </p:nvSpPr>
        <p:spPr/>
        <p:txBody>
          <a:bodyPr>
            <a:normAutofit fontScale="70000" lnSpcReduction="20000"/>
          </a:bodyPr>
          <a:lstStyle/>
          <a:p>
            <a:r>
              <a:rPr lang="en-US" sz="3528" dirty="0"/>
              <a:t>Create server image</a:t>
            </a:r>
          </a:p>
          <a:p>
            <a:r>
              <a:rPr lang="en-US" sz="1960" dirty="0">
                <a:gradFill>
                  <a:gsLst>
                    <a:gs pos="1250">
                      <a:schemeClr val="tx1"/>
                    </a:gs>
                    <a:gs pos="100000">
                      <a:schemeClr val="tx1"/>
                    </a:gs>
                  </a:gsLst>
                  <a:lin ang="5400000" scaled="0"/>
                </a:gradFill>
              </a:rPr>
              <a:t>Create a new Windows Server 2012 R2 </a:t>
            </a:r>
            <a:r>
              <a:rPr lang="en-US" sz="1960" dirty="0" smtClean="0">
                <a:gradFill>
                  <a:gsLst>
                    <a:gs pos="1250">
                      <a:schemeClr val="tx1"/>
                    </a:gs>
                    <a:gs pos="100000">
                      <a:schemeClr val="tx1"/>
                    </a:gs>
                  </a:gsLst>
                  <a:lin ang="5400000" scaled="0"/>
                </a:gradFill>
              </a:rPr>
              <a:t>or Windows Server 2008 R2 instance</a:t>
            </a:r>
            <a:endParaRPr lang="en-US" sz="1960" dirty="0">
              <a:gradFill>
                <a:gsLst>
                  <a:gs pos="1250">
                    <a:schemeClr val="tx1"/>
                  </a:gs>
                  <a:gs pos="100000">
                    <a:schemeClr val="tx1"/>
                  </a:gs>
                </a:gsLst>
                <a:lin ang="5400000" scaled="0"/>
              </a:gradFill>
            </a:endParaRPr>
          </a:p>
          <a:p>
            <a:r>
              <a:rPr lang="en-US" sz="1960" dirty="0">
                <a:gradFill>
                  <a:gsLst>
                    <a:gs pos="1250">
                      <a:schemeClr val="tx1"/>
                    </a:gs>
                    <a:gs pos="100000">
                      <a:schemeClr val="tx1"/>
                    </a:gs>
                  </a:gsLst>
                  <a:lin ang="5400000" scaled="0"/>
                </a:gradFill>
              </a:rPr>
              <a:t>Prep server golden image with all required software</a:t>
            </a:r>
          </a:p>
          <a:p>
            <a:r>
              <a:rPr lang="en-US" sz="1960" dirty="0">
                <a:solidFill>
                  <a:srgbClr val="92D050"/>
                </a:solidFill>
              </a:rPr>
              <a:t>Install Desktop Experience</a:t>
            </a:r>
          </a:p>
          <a:p>
            <a:r>
              <a:rPr lang="en-US" sz="1960" dirty="0">
                <a:solidFill>
                  <a:srgbClr val="92D050"/>
                </a:solidFill>
              </a:rPr>
              <a:t>Install Citrix VDA via command line</a:t>
            </a:r>
          </a:p>
          <a:p>
            <a:r>
              <a:rPr lang="en-US" sz="1960" dirty="0">
                <a:solidFill>
                  <a:srgbClr val="92D050"/>
                </a:solidFill>
              </a:rPr>
              <a:t>     XenDesktopVdaSetup.exe /quiet /</a:t>
            </a:r>
            <a:r>
              <a:rPr lang="en-US" sz="1960" dirty="0" err="1">
                <a:solidFill>
                  <a:srgbClr val="92D050"/>
                </a:solidFill>
              </a:rPr>
              <a:t>servervdi</a:t>
            </a:r>
            <a:endParaRPr lang="en-US" sz="1960" dirty="0">
              <a:solidFill>
                <a:srgbClr val="92D050"/>
              </a:solidFill>
            </a:endParaRPr>
          </a:p>
          <a:p>
            <a:pPr marL="0" lvl="1"/>
            <a:r>
              <a:rPr lang="en-US" dirty="0" smtClean="0">
                <a:solidFill>
                  <a:srgbClr val="92D050"/>
                </a:solidFill>
              </a:rPr>
              <a:t>Create string value </a:t>
            </a:r>
            <a:r>
              <a:rPr lang="en-US" dirty="0" err="1" smtClean="0">
                <a:solidFill>
                  <a:srgbClr val="92D050"/>
                </a:solidFill>
              </a:rPr>
              <a:t>ListofDDCs</a:t>
            </a:r>
            <a:r>
              <a:rPr lang="en-US" dirty="0" smtClean="0">
                <a:solidFill>
                  <a:srgbClr val="92D050"/>
                </a:solidFill>
              </a:rPr>
              <a:t> and point it at the appropriate DDCs under           </a:t>
            </a:r>
          </a:p>
          <a:p>
            <a:pPr marL="0" lvl="1"/>
            <a:r>
              <a:rPr lang="en-US" dirty="0" smtClean="0">
                <a:solidFill>
                  <a:srgbClr val="92D050"/>
                </a:solidFill>
              </a:rPr>
              <a:t>     HKEY_LOCAL_MACHINE\SOFTWARE\Citrix\</a:t>
            </a:r>
            <a:r>
              <a:rPr lang="en-US" dirty="0" err="1" smtClean="0">
                <a:solidFill>
                  <a:srgbClr val="92D050"/>
                </a:solidFill>
              </a:rPr>
              <a:t>VirtualDesktopAgent</a:t>
            </a:r>
            <a:endParaRPr lang="en-US" dirty="0" smtClean="0">
              <a:solidFill>
                <a:srgbClr val="92D050"/>
              </a:solidFill>
            </a:endParaRPr>
          </a:p>
          <a:p>
            <a:pPr marL="0" lvl="1"/>
            <a:r>
              <a:rPr lang="en-US" sz="3528" dirty="0" err="1">
                <a:solidFill>
                  <a:schemeClr val="tx1"/>
                </a:solidFill>
              </a:rPr>
              <a:t>Sysprep</a:t>
            </a:r>
            <a:r>
              <a:rPr lang="en-US" sz="3528" dirty="0">
                <a:solidFill>
                  <a:schemeClr val="tx1"/>
                </a:solidFill>
              </a:rPr>
              <a:t> image</a:t>
            </a:r>
          </a:p>
          <a:p>
            <a:pPr marL="0" lvl="1"/>
            <a:r>
              <a:rPr lang="en-US" dirty="0" err="1"/>
              <a:t>Gcesysprep</a:t>
            </a:r>
            <a:r>
              <a:rPr lang="en-US" dirty="0"/>
              <a:t> (don’t run the standard Microsoft </a:t>
            </a:r>
            <a:r>
              <a:rPr lang="en-US" dirty="0" err="1"/>
              <a:t>Sysprep</a:t>
            </a:r>
            <a:r>
              <a:rPr lang="en-US" dirty="0"/>
              <a:t> utility)</a:t>
            </a:r>
          </a:p>
          <a:p>
            <a:pPr marL="0" lvl="1"/>
            <a:r>
              <a:rPr lang="en-US" dirty="0"/>
              <a:t>Snapshot the resultant root persistent disk</a:t>
            </a:r>
          </a:p>
          <a:p>
            <a:pPr marL="0" lvl="1"/>
            <a:r>
              <a:rPr lang="en-US" sz="3528" dirty="0">
                <a:solidFill>
                  <a:schemeClr val="tx1"/>
                </a:solidFill>
              </a:rPr>
              <a:t>Create image in GCE</a:t>
            </a:r>
          </a:p>
          <a:p>
            <a:r>
              <a:rPr lang="en-US" sz="1960" dirty="0">
                <a:gradFill>
                  <a:gsLst>
                    <a:gs pos="1250">
                      <a:schemeClr val="tx1"/>
                    </a:gs>
                    <a:gs pos="100000">
                      <a:schemeClr val="tx1"/>
                    </a:gs>
                  </a:gsLst>
                  <a:lin ang="5400000" scaled="0"/>
                </a:gradFill>
              </a:rPr>
              <a:t>Create an image using the snapshot as the base</a:t>
            </a:r>
          </a:p>
        </p:txBody>
      </p:sp>
    </p:spTree>
    <p:extLst>
      <p:ext uri="{BB962C8B-B14F-4D97-AF65-F5344CB8AC3E}">
        <p14:creationId xmlns:p14="http://schemas.microsoft.com/office/powerpoint/2010/main" val="914327672"/>
      </p:ext>
    </p:extLst>
  </p:cSld>
  <p:clrMapOvr>
    <a:masterClrMapping/>
  </p:clrMapOvr>
  <p:transition spd="med">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success</a:t>
            </a:r>
            <a:endParaRPr lang="en-US" dirty="0"/>
          </a:p>
        </p:txBody>
      </p:sp>
      <p:sp>
        <p:nvSpPr>
          <p:cNvPr id="3" name="Text Placeholder 2"/>
          <p:cNvSpPr>
            <a:spLocks noGrp="1"/>
          </p:cNvSpPr>
          <p:nvPr>
            <p:ph sz="quarter" idx="20"/>
          </p:nvPr>
        </p:nvSpPr>
        <p:spPr/>
        <p:txBody>
          <a:bodyPr/>
          <a:lstStyle/>
          <a:p>
            <a:r>
              <a:rPr lang="en-US" dirty="0" smtClean="0">
                <a:solidFill>
                  <a:srgbClr val="92D050"/>
                </a:solidFill>
              </a:rPr>
              <a:t>Deploy your GCE components</a:t>
            </a:r>
          </a:p>
          <a:p>
            <a:r>
              <a:rPr lang="en-US" dirty="0">
                <a:solidFill>
                  <a:srgbClr val="92D050"/>
                </a:solidFill>
              </a:rPr>
              <a:t>Install and </a:t>
            </a:r>
            <a:r>
              <a:rPr lang="en-US" dirty="0" smtClean="0">
                <a:solidFill>
                  <a:srgbClr val="92D050"/>
                </a:solidFill>
              </a:rPr>
              <a:t>configure the </a:t>
            </a:r>
            <a:r>
              <a:rPr lang="en-US" dirty="0">
                <a:solidFill>
                  <a:srgbClr val="92D050"/>
                </a:solidFill>
              </a:rPr>
              <a:t>Citrix components</a:t>
            </a:r>
            <a:endParaRPr lang="en-US" dirty="0" smtClean="0">
              <a:solidFill>
                <a:srgbClr val="92D050"/>
              </a:solidFill>
            </a:endParaRPr>
          </a:p>
          <a:p>
            <a:r>
              <a:rPr lang="en-US" dirty="0" smtClean="0">
                <a:solidFill>
                  <a:srgbClr val="92D050"/>
                </a:solidFill>
              </a:rPr>
              <a:t>Prepare your golden image</a:t>
            </a:r>
          </a:p>
          <a:p>
            <a:r>
              <a:rPr lang="en-US" dirty="0" smtClean="0"/>
              <a:t>Clone the golden image</a:t>
            </a:r>
          </a:p>
          <a:p>
            <a:r>
              <a:rPr lang="en-US" dirty="0" smtClean="0"/>
              <a:t>Add newly created VM instances to Machine Catalog</a:t>
            </a:r>
          </a:p>
          <a:p>
            <a:r>
              <a:rPr lang="en-US" dirty="0" smtClean="0"/>
              <a:t>Setup your Delivery Group</a:t>
            </a:r>
            <a:endParaRPr lang="en-US" dirty="0"/>
          </a:p>
        </p:txBody>
      </p:sp>
    </p:spTree>
    <p:extLst>
      <p:ext uri="{BB962C8B-B14F-4D97-AF65-F5344CB8AC3E}">
        <p14:creationId xmlns:p14="http://schemas.microsoft.com/office/powerpoint/2010/main" val="19577894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0" end="0"/>
                                            </p:txEl>
                                          </p:spTgt>
                                        </p:tgtEl>
                                      </p:cBhvr>
                                    </p:animEffect>
                                    <p:set>
                                      <p:cBhvr>
                                        <p:cTn id="7" dur="1" fill="hold">
                                          <p:stCondLst>
                                            <p:cond delay="499"/>
                                          </p:stCondLst>
                                        </p:cTn>
                                        <p:tgtEl>
                                          <p:spTgt spid="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1" end="1"/>
                                            </p:txEl>
                                          </p:spTgt>
                                        </p:tgtEl>
                                      </p:cBhvr>
                                    </p:animEffect>
                                    <p:set>
                                      <p:cBhvr>
                                        <p:cTn id="10" dur="1" fill="hold">
                                          <p:stCondLst>
                                            <p:cond delay="499"/>
                                          </p:stCondLst>
                                        </p:cTn>
                                        <p:tgtEl>
                                          <p:spTgt spid="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4" end="4"/>
                                            </p:txEl>
                                          </p:spTgt>
                                        </p:tgtEl>
                                      </p:cBhvr>
                                    </p:animEffect>
                                    <p:set>
                                      <p:cBhvr>
                                        <p:cTn id="13" dur="1" fill="hold">
                                          <p:stCondLst>
                                            <p:cond delay="4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5" end="5"/>
                                            </p:txEl>
                                          </p:spTgt>
                                        </p:tgtEl>
                                      </p:cBhvr>
                                    </p:animEffect>
                                    <p:set>
                                      <p:cBhvr>
                                        <p:cTn id="16" dur="1" fill="hold">
                                          <p:stCondLst>
                                            <p:cond delay="499"/>
                                          </p:stCondLst>
                                        </p:cTn>
                                        <p:tgtEl>
                                          <p:spTgt spid="3">
                                            <p:txEl>
                                              <p:pRg st="5" end="5"/>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
                                            <p:txEl>
                                              <p:pRg st="2" end="2"/>
                                            </p:txEl>
                                          </p:spTgt>
                                        </p:tgtEl>
                                      </p:cBhvr>
                                    </p:animEffect>
                                    <p:set>
                                      <p:cBhvr>
                                        <p:cTn id="19" dur="1" fill="hold">
                                          <p:stCondLst>
                                            <p:cond delay="499"/>
                                          </p:stCondLst>
                                        </p:cTn>
                                        <p:tgtEl>
                                          <p:spTgt spid="3">
                                            <p:txEl>
                                              <p:pRg st="2" end="2"/>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Clone Golden Image</a:t>
            </a:r>
            <a:endParaRPr lang="en-US" dirty="0"/>
          </a:p>
        </p:txBody>
      </p:sp>
      <p:sp>
        <p:nvSpPr>
          <p:cNvPr id="3" name="Text Placeholder 2"/>
          <p:cNvSpPr>
            <a:spLocks noGrp="1"/>
          </p:cNvSpPr>
          <p:nvPr>
            <p:ph sz="quarter" idx="20"/>
          </p:nvPr>
        </p:nvSpPr>
        <p:spPr/>
        <p:txBody>
          <a:bodyPr/>
          <a:lstStyle/>
          <a:p>
            <a:endParaRPr lang="en-US" sz="3528" dirty="0"/>
          </a:p>
          <a:p>
            <a:r>
              <a:rPr lang="en-US" sz="3528" dirty="0"/>
              <a:t>Use </a:t>
            </a:r>
            <a:r>
              <a:rPr lang="en-US" sz="3528" dirty="0" smtClean="0"/>
              <a:t>Google Cloud </a:t>
            </a:r>
            <a:r>
              <a:rPr lang="en-US" sz="3528" dirty="0"/>
              <a:t>portal to manually create </a:t>
            </a:r>
            <a:r>
              <a:rPr lang="en-US" sz="3528" dirty="0" smtClean="0"/>
              <a:t>groups of VM Instances using an Instance Template based </a:t>
            </a:r>
            <a:r>
              <a:rPr lang="en-US" sz="3528" dirty="0"/>
              <a:t>on the </a:t>
            </a:r>
            <a:r>
              <a:rPr lang="en-US" sz="3528" dirty="0" err="1"/>
              <a:t>sysprepped</a:t>
            </a:r>
            <a:r>
              <a:rPr lang="en-US" sz="3528" dirty="0"/>
              <a:t> </a:t>
            </a:r>
            <a:r>
              <a:rPr lang="en-US" sz="3528" dirty="0" smtClean="0"/>
              <a:t>image</a:t>
            </a:r>
            <a:endParaRPr lang="en-US" sz="2744" dirty="0"/>
          </a:p>
          <a:p>
            <a:r>
              <a:rPr lang="en-US" sz="3528" dirty="0"/>
              <a:t>Alternatively use the </a:t>
            </a:r>
            <a:r>
              <a:rPr lang="en-US" sz="3528" dirty="0" err="1" smtClean="0"/>
              <a:t>gcloud</a:t>
            </a:r>
            <a:r>
              <a:rPr lang="en-US" sz="3528" dirty="0" smtClean="0"/>
              <a:t> </a:t>
            </a:r>
            <a:r>
              <a:rPr lang="en-US" sz="3528" dirty="0"/>
              <a:t>script provided below to create multiple </a:t>
            </a:r>
            <a:r>
              <a:rPr lang="en-US" sz="3528" dirty="0" smtClean="0"/>
              <a:t>instances </a:t>
            </a:r>
            <a:r>
              <a:rPr lang="en-US" sz="3528" dirty="0"/>
              <a:t>based of the golden </a:t>
            </a:r>
            <a:r>
              <a:rPr lang="en-US" sz="3528" dirty="0" smtClean="0"/>
              <a:t>image</a:t>
            </a:r>
            <a:endParaRPr lang="en-US" sz="1960" dirty="0"/>
          </a:p>
        </p:txBody>
      </p:sp>
    </p:spTree>
    <p:extLst>
      <p:ext uri="{BB962C8B-B14F-4D97-AF65-F5344CB8AC3E}">
        <p14:creationId xmlns:p14="http://schemas.microsoft.com/office/powerpoint/2010/main" val="1239927966"/>
      </p:ext>
    </p:extLst>
  </p:cSld>
  <p:clrMapOvr>
    <a:masterClrMapping/>
  </p:clrMapOvr>
  <p:transition spd="med">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Recipe for success</a:t>
            </a:r>
            <a:endParaRPr lang="en-US" dirty="0"/>
          </a:p>
        </p:txBody>
      </p:sp>
      <p:sp>
        <p:nvSpPr>
          <p:cNvPr id="3" name="Text Placeholder 2"/>
          <p:cNvSpPr>
            <a:spLocks noGrp="1"/>
          </p:cNvSpPr>
          <p:nvPr>
            <p:ph sz="quarter" idx="20"/>
          </p:nvPr>
        </p:nvSpPr>
        <p:spPr/>
        <p:txBody>
          <a:bodyPr/>
          <a:lstStyle/>
          <a:p>
            <a:endParaRPr lang="en-US" dirty="0" smtClean="0"/>
          </a:p>
          <a:p>
            <a:r>
              <a:rPr lang="en-US" dirty="0" smtClean="0">
                <a:solidFill>
                  <a:srgbClr val="92D050"/>
                </a:solidFill>
              </a:rPr>
              <a:t>Deploy your GCE components</a:t>
            </a:r>
          </a:p>
          <a:p>
            <a:r>
              <a:rPr lang="en-US" dirty="0">
                <a:solidFill>
                  <a:srgbClr val="92D050"/>
                </a:solidFill>
              </a:rPr>
              <a:t>Install and </a:t>
            </a:r>
            <a:r>
              <a:rPr lang="en-US" dirty="0" smtClean="0">
                <a:solidFill>
                  <a:srgbClr val="92D050"/>
                </a:solidFill>
              </a:rPr>
              <a:t>configure the </a:t>
            </a:r>
            <a:r>
              <a:rPr lang="en-US" dirty="0">
                <a:solidFill>
                  <a:srgbClr val="92D050"/>
                </a:solidFill>
              </a:rPr>
              <a:t>Citrix components</a:t>
            </a:r>
            <a:endParaRPr lang="en-US" dirty="0" smtClean="0">
              <a:solidFill>
                <a:srgbClr val="92D050"/>
              </a:solidFill>
            </a:endParaRPr>
          </a:p>
          <a:p>
            <a:r>
              <a:rPr lang="en-US" dirty="0" smtClean="0">
                <a:solidFill>
                  <a:srgbClr val="92D050"/>
                </a:solidFill>
              </a:rPr>
              <a:t>Prepare your golden image</a:t>
            </a:r>
          </a:p>
          <a:p>
            <a:r>
              <a:rPr lang="en-US" dirty="0" smtClean="0">
                <a:solidFill>
                  <a:srgbClr val="92D050"/>
                </a:solidFill>
              </a:rPr>
              <a:t>Clone the golden image</a:t>
            </a:r>
          </a:p>
          <a:p>
            <a:r>
              <a:rPr lang="en-US" dirty="0" smtClean="0"/>
              <a:t>Add newly created VM Instances to Machine Catalog and setup your Delivery Group</a:t>
            </a:r>
            <a:endParaRPr lang="en-US" dirty="0"/>
          </a:p>
        </p:txBody>
      </p:sp>
    </p:spTree>
    <p:extLst>
      <p:ext uri="{BB962C8B-B14F-4D97-AF65-F5344CB8AC3E}">
        <p14:creationId xmlns:p14="http://schemas.microsoft.com/office/powerpoint/2010/main" val="33279866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xEl>
                                              <p:pRg st="1" end="1"/>
                                            </p:txEl>
                                          </p:spTgt>
                                        </p:tgtEl>
                                      </p:cBhvr>
                                    </p:animEffect>
                                    <p:set>
                                      <p:cBhvr>
                                        <p:cTn id="7" dur="1" fill="hold">
                                          <p:stCondLst>
                                            <p:cond delay="499"/>
                                          </p:stCondLst>
                                        </p:cTn>
                                        <p:tgtEl>
                                          <p:spTgt spid="3">
                                            <p:txEl>
                                              <p:pRg st="1" end="1"/>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
                                            <p:txEl>
                                              <p:pRg st="2" end="2"/>
                                            </p:txEl>
                                          </p:spTgt>
                                        </p:tgtEl>
                                      </p:cBhvr>
                                    </p:animEffect>
                                    <p:set>
                                      <p:cBhvr>
                                        <p:cTn id="10" dur="1" fill="hold">
                                          <p:stCondLst>
                                            <p:cond delay="499"/>
                                          </p:stCondLst>
                                        </p:cTn>
                                        <p:tgtEl>
                                          <p:spTgt spid="3">
                                            <p:txEl>
                                              <p:pRg st="2" end="2"/>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
                                            <p:txEl>
                                              <p:pRg st="3" end="3"/>
                                            </p:txEl>
                                          </p:spTgt>
                                        </p:tgtEl>
                                      </p:cBhvr>
                                    </p:animEffect>
                                    <p:set>
                                      <p:cBhvr>
                                        <p:cTn id="13" dur="1" fill="hold">
                                          <p:stCondLst>
                                            <p:cond delay="499"/>
                                          </p:stCondLst>
                                        </p:cTn>
                                        <p:tgtEl>
                                          <p:spTgt spid="3">
                                            <p:txEl>
                                              <p:pRg st="3" end="3"/>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
                                            <p:txEl>
                                              <p:pRg st="4" end="4"/>
                                            </p:txEl>
                                          </p:spTgt>
                                        </p:tgtEl>
                                      </p:cBhvr>
                                    </p:animEffect>
                                    <p:set>
                                      <p:cBhvr>
                                        <p:cTn id="16"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VM Instance to machine catalog and create delivery group Using Citrix Studio</a:t>
            </a:r>
            <a:endParaRPr lang="en-US" dirty="0"/>
          </a:p>
        </p:txBody>
      </p:sp>
      <p:sp>
        <p:nvSpPr>
          <p:cNvPr id="3" name="Text Placeholder 2"/>
          <p:cNvSpPr>
            <a:spLocks noGrp="1"/>
          </p:cNvSpPr>
          <p:nvPr>
            <p:ph sz="quarter" idx="20"/>
          </p:nvPr>
        </p:nvSpPr>
        <p:spPr/>
        <p:txBody>
          <a:bodyPr/>
          <a:lstStyle/>
          <a:p>
            <a:r>
              <a:rPr lang="en-US" smtClean="0"/>
              <a:t>Add virtual machine to a new or existing machine catalog</a:t>
            </a:r>
          </a:p>
          <a:p>
            <a:r>
              <a:rPr lang="en-US" smtClean="0"/>
              <a:t>  Windows Server OS for XenApp Session hosts</a:t>
            </a:r>
          </a:p>
          <a:p>
            <a:r>
              <a:rPr lang="en-US" smtClean="0"/>
              <a:t>  Windows Desktop OS for Server VDI hosts</a:t>
            </a:r>
          </a:p>
          <a:p>
            <a:r>
              <a:rPr lang="en-US" smtClean="0"/>
              <a:t>  Select “Deploy using another service or technology”</a:t>
            </a:r>
          </a:p>
          <a:p>
            <a:endParaRPr lang="en-US" smtClean="0"/>
          </a:p>
          <a:p>
            <a:r>
              <a:rPr lang="en-US" smtClean="0"/>
              <a:t>Create or modify existing delivery group to use new virtual machine</a:t>
            </a:r>
          </a:p>
          <a:p>
            <a:endParaRPr lang="en-US" dirty="0"/>
          </a:p>
        </p:txBody>
      </p:sp>
    </p:spTree>
    <p:extLst>
      <p:ext uri="{BB962C8B-B14F-4D97-AF65-F5344CB8AC3E}">
        <p14:creationId xmlns:p14="http://schemas.microsoft.com/office/powerpoint/2010/main" val="235573636"/>
      </p:ext>
    </p:extLst>
  </p:cSld>
  <p:clrMapOvr>
    <a:masterClrMapping/>
  </p:clrMapOvr>
  <p:transition spd="med">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Scale and Economics</a:t>
            </a:r>
            <a:endParaRPr lang="en-US" dirty="0"/>
          </a:p>
        </p:txBody>
      </p:sp>
    </p:spTree>
    <p:extLst>
      <p:ext uri="{BB962C8B-B14F-4D97-AF65-F5344CB8AC3E}">
        <p14:creationId xmlns:p14="http://schemas.microsoft.com/office/powerpoint/2010/main" val="1717360035"/>
      </p:ext>
    </p:extLst>
  </p:cSld>
  <p:clrMapOvr>
    <a:masterClrMapping/>
  </p:clrMapOvr>
  <p:transition spd="med">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Scale </a:t>
            </a:r>
            <a:r>
              <a:rPr lang="en-US" dirty="0"/>
              <a:t>t</a:t>
            </a:r>
            <a:r>
              <a:rPr lang="en-US" dirty="0" smtClean="0"/>
              <a:t>esting</a:t>
            </a:r>
            <a:endParaRPr lang="en-US" dirty="0"/>
          </a:p>
        </p:txBody>
      </p:sp>
      <p:sp>
        <p:nvSpPr>
          <p:cNvPr id="3" name="Text Placeholder 2"/>
          <p:cNvSpPr>
            <a:spLocks noGrp="1"/>
          </p:cNvSpPr>
          <p:nvPr>
            <p:ph sz="quarter" idx="20"/>
          </p:nvPr>
        </p:nvSpPr>
        <p:spPr/>
        <p:txBody>
          <a:bodyPr/>
          <a:lstStyle/>
          <a:p>
            <a:endParaRPr lang="en-US" dirty="0" smtClean="0"/>
          </a:p>
          <a:p>
            <a:r>
              <a:rPr lang="en-US" dirty="0" smtClean="0"/>
              <a:t>Assessment was based on </a:t>
            </a:r>
            <a:r>
              <a:rPr lang="en-US" dirty="0" err="1" smtClean="0"/>
              <a:t>LoginVSI</a:t>
            </a:r>
            <a:endParaRPr lang="en-US" dirty="0" smtClean="0"/>
          </a:p>
          <a:p>
            <a:endParaRPr lang="en-US" dirty="0" smtClean="0"/>
          </a:p>
          <a:p>
            <a:r>
              <a:rPr lang="en-US" dirty="0" smtClean="0"/>
              <a:t>Validated n1-highcpu-4 thru n1-highcpu-32 (session-based delivery)</a:t>
            </a:r>
          </a:p>
          <a:p>
            <a:r>
              <a:rPr lang="en-US" sz="1960" dirty="0"/>
              <a:t>Tested the Task-worker, Office-worker and knowledge-worker workloads (</a:t>
            </a:r>
            <a:r>
              <a:rPr lang="en-US" sz="1960" dirty="0" err="1"/>
              <a:t>loginVSI</a:t>
            </a:r>
            <a:r>
              <a:rPr lang="en-US" sz="1960" dirty="0"/>
              <a:t> 4.1)</a:t>
            </a:r>
          </a:p>
          <a:p>
            <a:pPr marL="0" indent="0">
              <a:buNone/>
            </a:pPr>
            <a:endParaRPr lang="en-US" dirty="0" smtClean="0"/>
          </a:p>
          <a:p>
            <a:r>
              <a:rPr lang="en-US" dirty="0"/>
              <a:t>Validated </a:t>
            </a:r>
            <a:r>
              <a:rPr lang="en-US" dirty="0" smtClean="0"/>
              <a:t>n1-highstandard-2 thru n1-highstandard-32 (session-based </a:t>
            </a:r>
            <a:r>
              <a:rPr lang="en-US" dirty="0"/>
              <a:t>delivery)</a:t>
            </a:r>
          </a:p>
          <a:p>
            <a:r>
              <a:rPr lang="en-US" sz="1960" dirty="0"/>
              <a:t>Tested the Task-worker, Office-worker and knowledge-worker workloads (</a:t>
            </a:r>
            <a:r>
              <a:rPr lang="en-US" sz="1960" dirty="0" err="1"/>
              <a:t>loginVSI</a:t>
            </a:r>
            <a:r>
              <a:rPr lang="en-US" sz="1960" dirty="0"/>
              <a:t> 4.1)</a:t>
            </a:r>
          </a:p>
        </p:txBody>
      </p:sp>
    </p:spTree>
    <p:extLst>
      <p:ext uri="{BB962C8B-B14F-4D97-AF65-F5344CB8AC3E}">
        <p14:creationId xmlns:p14="http://schemas.microsoft.com/office/powerpoint/2010/main" val="1617841485"/>
      </p:ext>
    </p:extLst>
  </p:cSld>
  <p:clrMapOvr>
    <a:masterClrMapping/>
  </p:clrMapOvr>
  <p:transition spd="med">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(Shared-Core)</a:t>
            </a:r>
            <a:endParaRPr lang="en-GB" dirty="0"/>
          </a:p>
        </p:txBody>
      </p:sp>
      <p:sp>
        <p:nvSpPr>
          <p:cNvPr id="3" name="Content Placeholder 2"/>
          <p:cNvSpPr>
            <a:spLocks noGrp="1"/>
          </p:cNvSpPr>
          <p:nvPr>
            <p:ph idx="1"/>
          </p:nvPr>
        </p:nvSpPr>
        <p:spPr/>
        <p:txBody>
          <a:bodyPr/>
          <a:lstStyle/>
          <a:p>
            <a:endParaRPr lang="en-GB"/>
          </a:p>
        </p:txBody>
      </p:sp>
      <p:sp>
        <p:nvSpPr>
          <p:cNvPr id="4" name="Rectangle 3"/>
          <p:cNvSpPr/>
          <p:nvPr/>
        </p:nvSpPr>
        <p:spPr>
          <a:xfrm>
            <a:off x="690880" y="2413337"/>
            <a:ext cx="6092825" cy="1754326"/>
          </a:xfrm>
          <a:prstGeom prst="rect">
            <a:avLst/>
          </a:prstGeom>
        </p:spPr>
        <p:txBody>
          <a:bodyPr>
            <a:spAutoFit/>
          </a:bodyPr>
          <a:lstStyle/>
          <a:p>
            <a:r>
              <a:rPr lang="en-GB" sz="6000" dirty="0">
                <a:solidFill>
                  <a:srgbClr val="3369E9"/>
                </a:solidFill>
                <a:latin typeface="OpenSans"/>
              </a:rPr>
              <a:t>f1-micro</a:t>
            </a:r>
          </a:p>
          <a:p>
            <a:r>
              <a:rPr lang="en-GB" sz="2400" dirty="0">
                <a:solidFill>
                  <a:srgbClr val="747C7F"/>
                </a:solidFill>
                <a:latin typeface="OpenSans"/>
              </a:rPr>
              <a:t>Shared Core</a:t>
            </a:r>
          </a:p>
          <a:p>
            <a:r>
              <a:rPr lang="en-GB" sz="2400" dirty="0">
                <a:solidFill>
                  <a:srgbClr val="747C7F"/>
                </a:solidFill>
                <a:latin typeface="OpenSans"/>
              </a:rPr>
              <a:t>0.6 GB </a:t>
            </a:r>
            <a:r>
              <a:rPr lang="en-GB" sz="2400" dirty="0" smtClean="0">
                <a:solidFill>
                  <a:srgbClr val="747C7F"/>
                </a:solidFill>
                <a:latin typeface="OpenSans"/>
              </a:rPr>
              <a:t>Memory</a:t>
            </a:r>
            <a:endParaRPr lang="en-GB" sz="2400" dirty="0">
              <a:solidFill>
                <a:srgbClr val="747C7F"/>
              </a:solidFill>
              <a:latin typeface="OpenSans"/>
            </a:endParaRPr>
          </a:p>
        </p:txBody>
      </p:sp>
      <p:sp>
        <p:nvSpPr>
          <p:cNvPr id="5" name="Rectangle 4"/>
          <p:cNvSpPr/>
          <p:nvPr/>
        </p:nvSpPr>
        <p:spPr>
          <a:xfrm>
            <a:off x="5151120" y="2413337"/>
            <a:ext cx="6092825" cy="1846659"/>
          </a:xfrm>
          <a:prstGeom prst="rect">
            <a:avLst/>
          </a:prstGeom>
        </p:spPr>
        <p:txBody>
          <a:bodyPr>
            <a:spAutoFit/>
          </a:bodyPr>
          <a:lstStyle/>
          <a:p>
            <a:r>
              <a:rPr lang="en-GB" sz="5400" dirty="0">
                <a:solidFill>
                  <a:srgbClr val="3369E9"/>
                </a:solidFill>
                <a:latin typeface="OpenSans"/>
              </a:rPr>
              <a:t>g1-small</a:t>
            </a:r>
          </a:p>
          <a:p>
            <a:r>
              <a:rPr lang="en-GB" sz="2000" dirty="0">
                <a:solidFill>
                  <a:srgbClr val="747C7F"/>
                </a:solidFill>
                <a:latin typeface="OpenSans"/>
              </a:rPr>
              <a:t>1 Core</a:t>
            </a:r>
          </a:p>
          <a:p>
            <a:r>
              <a:rPr lang="en-GB" sz="2000" dirty="0">
                <a:solidFill>
                  <a:srgbClr val="747C7F"/>
                </a:solidFill>
                <a:latin typeface="OpenSans"/>
              </a:rPr>
              <a:t>1.7 GB Memory</a:t>
            </a:r>
          </a:p>
          <a:p>
            <a:r>
              <a:rPr lang="en-GB" sz="2000" dirty="0">
                <a:solidFill>
                  <a:srgbClr val="009A39"/>
                </a:solidFill>
                <a:latin typeface="OpenSans"/>
              </a:rPr>
              <a:t>1.38 GCEUs</a:t>
            </a:r>
            <a:endParaRPr lang="en-GB" dirty="0"/>
          </a:p>
        </p:txBody>
      </p:sp>
    </p:spTree>
    <p:extLst>
      <p:ext uri="{BB962C8B-B14F-4D97-AF65-F5344CB8AC3E}">
        <p14:creationId xmlns:p14="http://schemas.microsoft.com/office/powerpoint/2010/main" val="37656182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sz="quarter" idx="14"/>
          </p:nvPr>
        </p:nvSpPr>
        <p:spPr>
          <a:xfrm>
            <a:off x="277131" y="3085097"/>
            <a:ext cx="3532187" cy="590333"/>
          </a:xfrm>
        </p:spPr>
        <p:txBody>
          <a:bodyPr/>
          <a:lstStyle/>
          <a:p>
            <a:r>
              <a:rPr lang="en-US" smtClean="0"/>
              <a:t>Agenda</a:t>
            </a:r>
            <a:endParaRPr lang="en-US" dirty="0"/>
          </a:p>
        </p:txBody>
      </p:sp>
      <p:sp>
        <p:nvSpPr>
          <p:cNvPr id="20482" name="Text Placeholder 4"/>
          <p:cNvSpPr>
            <a:spLocks noGrp="1"/>
          </p:cNvSpPr>
          <p:nvPr>
            <p:ph type="body" sz="quarter" idx="10"/>
          </p:nvPr>
        </p:nvSpPr>
        <p:spPr>
          <a:xfrm>
            <a:off x="4169664" y="1937554"/>
            <a:ext cx="7715021" cy="2862322"/>
          </a:xfrm>
        </p:spPr>
        <p:txBody>
          <a:bodyPr/>
          <a:lstStyle/>
          <a:p>
            <a:r>
              <a:rPr lang="en-US" dirty="0" smtClean="0"/>
              <a:t>Demo</a:t>
            </a:r>
          </a:p>
          <a:p>
            <a:r>
              <a:rPr lang="en-US" dirty="0" smtClean="0"/>
              <a:t>Whirlwind Tour of Google Cloud Platform </a:t>
            </a:r>
          </a:p>
          <a:p>
            <a:r>
              <a:rPr lang="en-US" dirty="0" smtClean="0"/>
              <a:t>Google Compute Engine</a:t>
            </a:r>
          </a:p>
          <a:p>
            <a:r>
              <a:rPr lang="en-US" dirty="0" smtClean="0"/>
              <a:t>Using XenDesktop and Compute Engine (demo)</a:t>
            </a:r>
          </a:p>
          <a:p>
            <a:r>
              <a:rPr lang="en-US" dirty="0" smtClean="0"/>
              <a:t>What is Next?</a:t>
            </a:r>
            <a:endParaRPr lang="en-US" dirty="0"/>
          </a:p>
        </p:txBody>
      </p:sp>
    </p:spTree>
    <p:extLst>
      <p:ext uri="{BB962C8B-B14F-4D97-AF65-F5344CB8AC3E}">
        <p14:creationId xmlns:p14="http://schemas.microsoft.com/office/powerpoint/2010/main" val="3989466537"/>
      </p:ext>
    </p:extLst>
  </p:cSld>
  <p:clrMapOvr>
    <a:masterClrMapping/>
  </p:clrMapOvr>
  <p:transition spd="med">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(Standard)</a:t>
            </a:r>
            <a:endParaRPr lang="en-GB" dirty="0"/>
          </a:p>
        </p:txBody>
      </p:sp>
      <p:graphicFrame>
        <p:nvGraphicFramePr>
          <p:cNvPr id="6" name="Content Placeholder 5"/>
          <p:cNvGraphicFramePr>
            <a:graphicFrameLocks noGrp="1"/>
          </p:cNvGraphicFramePr>
          <p:nvPr>
            <p:ph idx="1"/>
            <p:extLst/>
          </p:nvPr>
        </p:nvGraphicFramePr>
        <p:xfrm>
          <a:off x="5801360" y="2336799"/>
          <a:ext cx="6016624" cy="320040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1</a:t>
                      </a:r>
                      <a:endParaRPr lang="en-GB" dirty="0"/>
                    </a:p>
                  </a:txBody>
                  <a:tcPr/>
                </a:tc>
                <a:tc>
                  <a:txBody>
                    <a:bodyPr/>
                    <a:lstStyle/>
                    <a:p>
                      <a:pPr algn="ctr"/>
                      <a:r>
                        <a:rPr lang="en-GB" dirty="0" smtClean="0"/>
                        <a:t>1</a:t>
                      </a:r>
                      <a:endParaRPr lang="en-GB" dirty="0"/>
                    </a:p>
                  </a:txBody>
                  <a:tcPr/>
                </a:tc>
                <a:tc>
                  <a:txBody>
                    <a:bodyPr/>
                    <a:lstStyle/>
                    <a:p>
                      <a:pPr algn="ctr"/>
                      <a:r>
                        <a:rPr lang="en-GB" dirty="0" smtClean="0"/>
                        <a:t>3.75GB</a:t>
                      </a:r>
                      <a:endParaRPr lang="en-GB" dirty="0"/>
                    </a:p>
                  </a:txBody>
                  <a:tcPr/>
                </a:tc>
                <a:tc>
                  <a:txBody>
                    <a:bodyPr/>
                    <a:lstStyle/>
                    <a:p>
                      <a:pPr algn="ctr"/>
                      <a:r>
                        <a:rPr lang="en-GB" dirty="0" smtClean="0"/>
                        <a:t>2.75</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7.50GB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15GB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30GB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60GB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120GB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a:solidFill>
                  <a:srgbClr val="3369E9"/>
                </a:solidFill>
                <a:latin typeface="OpenSans"/>
              </a:rPr>
              <a:t>n1-standard-n</a:t>
            </a:r>
          </a:p>
          <a:p>
            <a:r>
              <a:rPr lang="en-GB" sz="2400" dirty="0">
                <a:solidFill>
                  <a:srgbClr val="747C7F"/>
                </a:solidFill>
                <a:latin typeface="OpenSans"/>
              </a:rPr>
              <a:t>Starts from 1 Core</a:t>
            </a:r>
          </a:p>
          <a:p>
            <a:r>
              <a:rPr lang="en-GB" sz="2400" dirty="0">
                <a:solidFill>
                  <a:srgbClr val="747C7F"/>
                </a:solidFill>
                <a:latin typeface="OpenSans"/>
              </a:rPr>
              <a:t>Start from 3.75 GB Memory</a:t>
            </a:r>
            <a:endParaRPr lang="en-GB" dirty="0"/>
          </a:p>
        </p:txBody>
      </p:sp>
    </p:spTree>
    <p:extLst>
      <p:ext uri="{BB962C8B-B14F-4D97-AF65-F5344CB8AC3E}">
        <p14:creationId xmlns:p14="http://schemas.microsoft.com/office/powerpoint/2010/main" val="277227107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(High Memory)</a:t>
            </a:r>
            <a:endParaRPr lang="en-GB" dirty="0"/>
          </a:p>
        </p:txBody>
      </p:sp>
      <p:graphicFrame>
        <p:nvGraphicFramePr>
          <p:cNvPr id="6" name="Content Placeholder 5"/>
          <p:cNvGraphicFramePr>
            <a:graphicFrameLocks noGrp="1"/>
          </p:cNvGraphicFramePr>
          <p:nvPr>
            <p:ph idx="1"/>
            <p:extLst/>
          </p:nvPr>
        </p:nvGraphicFramePr>
        <p:xfrm>
          <a:off x="5801360" y="2336799"/>
          <a:ext cx="6016624" cy="278892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13GB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26GB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52GB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104GB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208GB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smtClean="0">
                <a:solidFill>
                  <a:srgbClr val="FF0000"/>
                </a:solidFill>
                <a:latin typeface="OpenSans"/>
              </a:rPr>
              <a:t>n1-highmem-n</a:t>
            </a:r>
            <a:endParaRPr lang="en-GB" sz="6000" dirty="0">
              <a:solidFill>
                <a:srgbClr val="FF0000"/>
              </a:solidFill>
              <a:latin typeface="OpenSans"/>
            </a:endParaRPr>
          </a:p>
          <a:p>
            <a:r>
              <a:rPr lang="en-GB" sz="2400" dirty="0">
                <a:solidFill>
                  <a:srgbClr val="747C7F"/>
                </a:solidFill>
                <a:latin typeface="OpenSans"/>
              </a:rPr>
              <a:t>Starts from </a:t>
            </a:r>
            <a:r>
              <a:rPr lang="en-GB" sz="2400" dirty="0" smtClean="0">
                <a:solidFill>
                  <a:srgbClr val="747C7F"/>
                </a:solidFill>
                <a:latin typeface="OpenSans"/>
              </a:rPr>
              <a:t>2 </a:t>
            </a:r>
            <a:r>
              <a:rPr lang="en-GB" sz="2400" dirty="0">
                <a:solidFill>
                  <a:srgbClr val="747C7F"/>
                </a:solidFill>
                <a:latin typeface="OpenSans"/>
              </a:rPr>
              <a:t>Core</a:t>
            </a:r>
          </a:p>
          <a:p>
            <a:r>
              <a:rPr lang="en-GB" sz="2400" dirty="0">
                <a:solidFill>
                  <a:srgbClr val="747C7F"/>
                </a:solidFill>
                <a:latin typeface="OpenSans"/>
              </a:rPr>
              <a:t>Start from </a:t>
            </a:r>
            <a:r>
              <a:rPr lang="en-GB" sz="2400" dirty="0" smtClean="0">
                <a:solidFill>
                  <a:srgbClr val="747C7F"/>
                </a:solidFill>
                <a:latin typeface="OpenSans"/>
              </a:rPr>
              <a:t>13 </a:t>
            </a:r>
            <a:r>
              <a:rPr lang="en-GB" sz="2400" dirty="0">
                <a:solidFill>
                  <a:srgbClr val="747C7F"/>
                </a:solidFill>
                <a:latin typeface="OpenSans"/>
              </a:rPr>
              <a:t>GB Memory</a:t>
            </a:r>
            <a:endParaRPr lang="en-GB" dirty="0"/>
          </a:p>
        </p:txBody>
      </p:sp>
    </p:spTree>
    <p:extLst>
      <p:ext uri="{BB962C8B-B14F-4D97-AF65-F5344CB8AC3E}">
        <p14:creationId xmlns:p14="http://schemas.microsoft.com/office/powerpoint/2010/main" val="20550633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Machine Types (High CPU)</a:t>
            </a:r>
            <a:endParaRPr lang="en-GB" dirty="0"/>
          </a:p>
        </p:txBody>
      </p:sp>
      <p:graphicFrame>
        <p:nvGraphicFramePr>
          <p:cNvPr id="6" name="Content Placeholder 5"/>
          <p:cNvGraphicFramePr>
            <a:graphicFrameLocks noGrp="1"/>
          </p:cNvGraphicFramePr>
          <p:nvPr>
            <p:ph idx="1"/>
            <p:extLst/>
          </p:nvPr>
        </p:nvGraphicFramePr>
        <p:xfrm>
          <a:off x="5801360" y="2336799"/>
          <a:ext cx="6016624" cy="2788920"/>
        </p:xfrm>
        <a:graphic>
          <a:graphicData uri="http://schemas.openxmlformats.org/drawingml/2006/table">
            <a:tbl>
              <a:tblPr firstRow="1" bandRow="1">
                <a:tableStyleId>{5C22544A-7EE6-4342-B048-85BDC9FD1C3A}</a:tableStyleId>
              </a:tblPr>
              <a:tblGrid>
                <a:gridCol w="1504156"/>
                <a:gridCol w="1504156"/>
                <a:gridCol w="1504156"/>
                <a:gridCol w="1504156"/>
              </a:tblGrid>
              <a:tr h="358458">
                <a:tc>
                  <a:txBody>
                    <a:bodyPr/>
                    <a:lstStyle/>
                    <a:p>
                      <a:pPr algn="ctr"/>
                      <a:r>
                        <a:rPr lang="en-GB" dirty="0" smtClean="0"/>
                        <a:t>n</a:t>
                      </a:r>
                      <a:endParaRPr lang="en-GB" dirty="0"/>
                    </a:p>
                  </a:txBody>
                  <a:tcPr/>
                </a:tc>
                <a:tc>
                  <a:txBody>
                    <a:bodyPr/>
                    <a:lstStyle/>
                    <a:p>
                      <a:pPr algn="ctr"/>
                      <a:r>
                        <a:rPr lang="en-GB" dirty="0" smtClean="0"/>
                        <a:t>Virtual CPUs</a:t>
                      </a:r>
                      <a:endParaRPr lang="en-GB" dirty="0"/>
                    </a:p>
                  </a:txBody>
                  <a:tcPr/>
                </a:tc>
                <a:tc>
                  <a:txBody>
                    <a:bodyPr/>
                    <a:lstStyle/>
                    <a:p>
                      <a:pPr algn="ctr"/>
                      <a:r>
                        <a:rPr lang="en-GB" dirty="0" smtClean="0"/>
                        <a:t>Memory</a:t>
                      </a:r>
                      <a:endParaRPr lang="en-GB" dirty="0"/>
                    </a:p>
                  </a:txBody>
                  <a:tcPr/>
                </a:tc>
                <a:tc>
                  <a:txBody>
                    <a:bodyPr/>
                    <a:lstStyle/>
                    <a:p>
                      <a:pPr algn="ctr"/>
                      <a:r>
                        <a:rPr lang="en-GB" dirty="0" smtClean="0"/>
                        <a:t>GCEUs</a:t>
                      </a:r>
                      <a:endParaRPr lang="en-GB" dirty="0"/>
                    </a:p>
                  </a:txBody>
                  <a:tcPr/>
                </a:tc>
              </a:tr>
              <a:tr h="358458">
                <a:tc>
                  <a:txBody>
                    <a:bodyPr/>
                    <a:lstStyle/>
                    <a:p>
                      <a:pPr algn="ctr"/>
                      <a:r>
                        <a:rPr lang="en-GB" dirty="0" smtClean="0"/>
                        <a:t>2</a:t>
                      </a:r>
                      <a:endParaRPr lang="en-GB" dirty="0"/>
                    </a:p>
                  </a:txBody>
                  <a:tcPr/>
                </a:tc>
                <a:tc>
                  <a:txBody>
                    <a:bodyPr/>
                    <a:lstStyle/>
                    <a:p>
                      <a:pPr algn="ctr"/>
                      <a:r>
                        <a:rPr lang="en-GB" dirty="0" smtClean="0"/>
                        <a:t>2</a:t>
                      </a:r>
                      <a:endParaRPr lang="en-GB" dirty="0"/>
                    </a:p>
                  </a:txBody>
                  <a:tcPr/>
                </a:tc>
                <a:tc>
                  <a:txBody>
                    <a:bodyPr/>
                    <a:lstStyle/>
                    <a:p>
                      <a:pPr algn="ctr"/>
                      <a:r>
                        <a:rPr lang="en-GB" dirty="0" smtClean="0"/>
                        <a:t>1.80GB</a:t>
                      </a:r>
                      <a:endParaRPr lang="en-GB" dirty="0"/>
                    </a:p>
                  </a:txBody>
                  <a:tcPr/>
                </a:tc>
                <a:tc>
                  <a:txBody>
                    <a:bodyPr/>
                    <a:lstStyle/>
                    <a:p>
                      <a:pPr algn="ctr"/>
                      <a:r>
                        <a:rPr lang="en-GB" dirty="0" smtClean="0"/>
                        <a:t>5.50</a:t>
                      </a:r>
                      <a:endParaRPr lang="en-GB" dirty="0"/>
                    </a:p>
                  </a:txBody>
                  <a:tcPr/>
                </a:tc>
              </a:tr>
              <a:tr h="358458">
                <a:tc>
                  <a:txBody>
                    <a:bodyPr/>
                    <a:lstStyle/>
                    <a:p>
                      <a:pPr algn="ctr"/>
                      <a:r>
                        <a:rPr lang="en-GB" dirty="0" smtClean="0"/>
                        <a:t>4</a:t>
                      </a:r>
                      <a:endParaRPr lang="en-GB" dirty="0"/>
                    </a:p>
                  </a:txBody>
                  <a:tcPr/>
                </a:tc>
                <a:tc>
                  <a:txBody>
                    <a:bodyPr/>
                    <a:lstStyle/>
                    <a:p>
                      <a:pPr algn="ctr"/>
                      <a:r>
                        <a:rPr lang="en-GB" dirty="0" smtClean="0"/>
                        <a:t>4</a:t>
                      </a:r>
                      <a:endParaRPr lang="en-GB" dirty="0"/>
                    </a:p>
                  </a:txBody>
                  <a:tcPr/>
                </a:tc>
                <a:tc>
                  <a:txBody>
                    <a:bodyPr/>
                    <a:lstStyle/>
                    <a:p>
                      <a:pPr algn="ctr"/>
                      <a:r>
                        <a:rPr lang="en-GB" dirty="0" smtClean="0"/>
                        <a:t>3.60GB</a:t>
                      </a:r>
                      <a:endParaRPr lang="en-GB" dirty="0"/>
                    </a:p>
                  </a:txBody>
                  <a:tcPr/>
                </a:tc>
                <a:tc>
                  <a:txBody>
                    <a:bodyPr/>
                    <a:lstStyle/>
                    <a:p>
                      <a:pPr algn="ctr"/>
                      <a:r>
                        <a:rPr lang="en-GB" dirty="0" smtClean="0"/>
                        <a:t>11</a:t>
                      </a:r>
                      <a:endParaRPr lang="en-GB" dirty="0"/>
                    </a:p>
                  </a:txBody>
                  <a:tcPr/>
                </a:tc>
              </a:tr>
              <a:tr h="358458">
                <a:tc>
                  <a:txBody>
                    <a:bodyPr/>
                    <a:lstStyle/>
                    <a:p>
                      <a:pPr algn="ctr"/>
                      <a:r>
                        <a:rPr lang="en-GB" dirty="0" smtClean="0"/>
                        <a:t>8</a:t>
                      </a:r>
                      <a:endParaRPr lang="en-GB" dirty="0"/>
                    </a:p>
                  </a:txBody>
                  <a:tcPr/>
                </a:tc>
                <a:tc>
                  <a:txBody>
                    <a:bodyPr/>
                    <a:lstStyle/>
                    <a:p>
                      <a:pPr algn="ctr"/>
                      <a:r>
                        <a:rPr lang="en-GB" dirty="0" smtClean="0"/>
                        <a:t>8</a:t>
                      </a:r>
                      <a:endParaRPr lang="en-GB" dirty="0"/>
                    </a:p>
                  </a:txBody>
                  <a:tcPr/>
                </a:tc>
                <a:tc>
                  <a:txBody>
                    <a:bodyPr/>
                    <a:lstStyle/>
                    <a:p>
                      <a:pPr algn="ctr"/>
                      <a:r>
                        <a:rPr lang="en-GB" dirty="0" smtClean="0"/>
                        <a:t>7.20GB</a:t>
                      </a:r>
                      <a:endParaRPr lang="en-GB" dirty="0"/>
                    </a:p>
                  </a:txBody>
                  <a:tcPr/>
                </a:tc>
                <a:tc>
                  <a:txBody>
                    <a:bodyPr/>
                    <a:lstStyle/>
                    <a:p>
                      <a:pPr algn="ctr"/>
                      <a:r>
                        <a:rPr lang="en-GB" dirty="0" smtClean="0"/>
                        <a:t>22</a:t>
                      </a:r>
                      <a:endParaRPr lang="en-GB" dirty="0"/>
                    </a:p>
                  </a:txBody>
                  <a:tcPr/>
                </a:tc>
              </a:tr>
              <a:tr h="358458">
                <a:tc>
                  <a:txBody>
                    <a:bodyPr/>
                    <a:lstStyle/>
                    <a:p>
                      <a:pPr algn="ctr"/>
                      <a:r>
                        <a:rPr lang="en-GB" dirty="0" smtClean="0"/>
                        <a:t>16</a:t>
                      </a:r>
                      <a:endParaRPr lang="en-GB" dirty="0"/>
                    </a:p>
                  </a:txBody>
                  <a:tcPr/>
                </a:tc>
                <a:tc>
                  <a:txBody>
                    <a:bodyPr/>
                    <a:lstStyle/>
                    <a:p>
                      <a:pPr algn="ctr"/>
                      <a:r>
                        <a:rPr lang="en-GB" dirty="0" smtClean="0"/>
                        <a:t>16</a:t>
                      </a:r>
                      <a:endParaRPr lang="en-GB" dirty="0"/>
                    </a:p>
                  </a:txBody>
                  <a:tcPr/>
                </a:tc>
                <a:tc>
                  <a:txBody>
                    <a:bodyPr/>
                    <a:lstStyle/>
                    <a:p>
                      <a:pPr algn="ctr"/>
                      <a:r>
                        <a:rPr lang="en-GB" dirty="0" smtClean="0"/>
                        <a:t>14.4GB</a:t>
                      </a:r>
                      <a:endParaRPr lang="en-GB" dirty="0"/>
                    </a:p>
                  </a:txBody>
                  <a:tcPr/>
                </a:tc>
                <a:tc>
                  <a:txBody>
                    <a:bodyPr/>
                    <a:lstStyle/>
                    <a:p>
                      <a:pPr algn="ctr"/>
                      <a:r>
                        <a:rPr lang="en-GB" dirty="0" smtClean="0"/>
                        <a:t>44</a:t>
                      </a:r>
                      <a:endParaRPr lang="en-GB" dirty="0"/>
                    </a:p>
                  </a:txBody>
                  <a:tcPr/>
                </a:tc>
              </a:tr>
              <a:tr h="358458">
                <a:tc>
                  <a:txBody>
                    <a:bodyPr/>
                    <a:lstStyle/>
                    <a:p>
                      <a:pPr algn="ctr"/>
                      <a:r>
                        <a:rPr lang="en-GB" dirty="0" smtClean="0"/>
                        <a:t>32</a:t>
                      </a:r>
                      <a:r>
                        <a:rPr lang="en-GB" baseline="30000" dirty="0" smtClean="0">
                          <a:solidFill>
                            <a:srgbClr val="FF0000"/>
                          </a:solidFill>
                        </a:rPr>
                        <a:t>Beta</a:t>
                      </a:r>
                      <a:endParaRPr lang="en-GB" dirty="0">
                        <a:solidFill>
                          <a:srgbClr val="FF0000"/>
                        </a:solidFill>
                      </a:endParaRPr>
                    </a:p>
                  </a:txBody>
                  <a:tcPr/>
                </a:tc>
                <a:tc>
                  <a:txBody>
                    <a:bodyPr/>
                    <a:lstStyle/>
                    <a:p>
                      <a:pPr algn="ctr"/>
                      <a:r>
                        <a:rPr lang="en-GB" dirty="0" smtClean="0"/>
                        <a:t>32</a:t>
                      </a:r>
                      <a:endParaRPr lang="en-GB" dirty="0"/>
                    </a:p>
                  </a:txBody>
                  <a:tcPr/>
                </a:tc>
                <a:tc>
                  <a:txBody>
                    <a:bodyPr/>
                    <a:lstStyle/>
                    <a:p>
                      <a:pPr algn="ctr"/>
                      <a:r>
                        <a:rPr lang="en-GB" dirty="0" smtClean="0"/>
                        <a:t>28.2GB</a:t>
                      </a:r>
                      <a:endParaRPr lang="en-GB" dirty="0"/>
                    </a:p>
                  </a:txBody>
                  <a:tcPr/>
                </a:tc>
                <a:tc>
                  <a:txBody>
                    <a:bodyPr/>
                    <a:lstStyle/>
                    <a:p>
                      <a:pPr algn="ctr"/>
                      <a:r>
                        <a:rPr lang="en-GB" dirty="0" smtClean="0"/>
                        <a:t>88</a:t>
                      </a:r>
                      <a:endParaRPr lang="en-GB" dirty="0"/>
                    </a:p>
                  </a:txBody>
                  <a:tcPr/>
                </a:tc>
              </a:tr>
            </a:tbl>
          </a:graphicData>
        </a:graphic>
      </p:graphicFrame>
      <p:sp>
        <p:nvSpPr>
          <p:cNvPr id="5" name="Rectangle 4"/>
          <p:cNvSpPr/>
          <p:nvPr/>
        </p:nvSpPr>
        <p:spPr>
          <a:xfrm>
            <a:off x="154075" y="2461402"/>
            <a:ext cx="6092825" cy="1754326"/>
          </a:xfrm>
          <a:prstGeom prst="rect">
            <a:avLst/>
          </a:prstGeom>
        </p:spPr>
        <p:txBody>
          <a:bodyPr>
            <a:spAutoFit/>
          </a:bodyPr>
          <a:lstStyle/>
          <a:p>
            <a:r>
              <a:rPr lang="en-GB" sz="6000" dirty="0" smtClean="0">
                <a:solidFill>
                  <a:schemeClr val="accent6"/>
                </a:solidFill>
                <a:latin typeface="OpenSans"/>
              </a:rPr>
              <a:t>n1-highcpu-n</a:t>
            </a:r>
            <a:endParaRPr lang="en-GB" sz="6000" dirty="0">
              <a:solidFill>
                <a:schemeClr val="accent6"/>
              </a:solidFill>
              <a:latin typeface="OpenSans"/>
            </a:endParaRPr>
          </a:p>
          <a:p>
            <a:r>
              <a:rPr lang="en-GB" sz="2400" dirty="0">
                <a:solidFill>
                  <a:srgbClr val="747C7F"/>
                </a:solidFill>
                <a:latin typeface="OpenSans"/>
              </a:rPr>
              <a:t>Starts from </a:t>
            </a:r>
            <a:r>
              <a:rPr lang="en-GB" sz="2400" dirty="0" smtClean="0">
                <a:solidFill>
                  <a:srgbClr val="747C7F"/>
                </a:solidFill>
                <a:latin typeface="OpenSans"/>
              </a:rPr>
              <a:t>2 </a:t>
            </a:r>
            <a:r>
              <a:rPr lang="en-GB" sz="2400" dirty="0">
                <a:solidFill>
                  <a:srgbClr val="747C7F"/>
                </a:solidFill>
                <a:latin typeface="OpenSans"/>
              </a:rPr>
              <a:t>Core</a:t>
            </a:r>
          </a:p>
          <a:p>
            <a:r>
              <a:rPr lang="en-GB" sz="2400" dirty="0">
                <a:solidFill>
                  <a:srgbClr val="747C7F"/>
                </a:solidFill>
                <a:latin typeface="OpenSans"/>
              </a:rPr>
              <a:t>Start from </a:t>
            </a:r>
            <a:r>
              <a:rPr lang="en-GB" sz="2400" dirty="0" smtClean="0">
                <a:solidFill>
                  <a:srgbClr val="747C7F"/>
                </a:solidFill>
                <a:latin typeface="OpenSans"/>
              </a:rPr>
              <a:t>13 </a:t>
            </a:r>
            <a:r>
              <a:rPr lang="en-GB" sz="2400" dirty="0">
                <a:solidFill>
                  <a:srgbClr val="747C7F"/>
                </a:solidFill>
                <a:latin typeface="OpenSans"/>
              </a:rPr>
              <a:t>GB Memory</a:t>
            </a:r>
            <a:endParaRPr lang="en-GB" dirty="0"/>
          </a:p>
        </p:txBody>
      </p:sp>
    </p:spTree>
    <p:extLst>
      <p:ext uri="{BB962C8B-B14F-4D97-AF65-F5344CB8AC3E}">
        <p14:creationId xmlns:p14="http://schemas.microsoft.com/office/powerpoint/2010/main" val="6016631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Instance types – Knowledge Workers workload cost/users </a:t>
            </a:r>
            <a:endParaRPr lang="en-US" dirty="0"/>
          </a:p>
        </p:txBody>
      </p:sp>
      <p:cxnSp>
        <p:nvCxnSpPr>
          <p:cNvPr id="6" name="Straight Connector 5"/>
          <p:cNvCxnSpPr/>
          <p:nvPr/>
        </p:nvCxnSpPr>
        <p:spPr>
          <a:xfrm>
            <a:off x="5717236" y="2248081"/>
            <a:ext cx="821509" cy="0"/>
          </a:xfrm>
          <a:prstGeom prst="line">
            <a:avLst/>
          </a:prstGeom>
          <a:ln>
            <a:solidFill>
              <a:schemeClr val="tx1"/>
            </a:solidFill>
            <a:prstDash val="dash"/>
            <a:headEnd type="none"/>
            <a:tailEnd type="none"/>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5908154" y="1232996"/>
            <a:ext cx="5379857" cy="4922268"/>
          </a:xfrm>
          <a:prstGeom prst="rect">
            <a:avLst/>
          </a:prstGeom>
        </p:spPr>
      </p:pic>
      <p:pic>
        <p:nvPicPr>
          <p:cNvPr id="8" name="Picture 7"/>
          <p:cNvPicPr>
            <a:picLocks noChangeAspect="1"/>
          </p:cNvPicPr>
          <p:nvPr/>
        </p:nvPicPr>
        <p:blipFill>
          <a:blip r:embed="rId4"/>
          <a:stretch>
            <a:fillRect/>
          </a:stretch>
        </p:blipFill>
        <p:spPr>
          <a:xfrm>
            <a:off x="337378" y="1232996"/>
            <a:ext cx="5379857" cy="4922268"/>
          </a:xfrm>
          <a:prstGeom prst="rect">
            <a:avLst/>
          </a:prstGeom>
        </p:spPr>
      </p:pic>
    </p:spTree>
    <p:extLst>
      <p:ext uri="{BB962C8B-B14F-4D97-AF65-F5344CB8AC3E}">
        <p14:creationId xmlns:p14="http://schemas.microsoft.com/office/powerpoint/2010/main" val="1937109163"/>
      </p:ext>
    </p:extLst>
  </p:cSld>
  <p:clrMapOvr>
    <a:masterClrMapping/>
  </p:clrMapOvr>
  <p:transition spd="med">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Worker Workload Users per GCE Instance type</a:t>
            </a:r>
            <a:br>
              <a:rPr lang="en-US" dirty="0" smtClean="0"/>
            </a:br>
            <a:r>
              <a:rPr lang="en-US" dirty="0" smtClean="0"/>
              <a:t>XenApp 7.6 - Windows 2008R2</a:t>
            </a:r>
            <a:endParaRPr lang="en-US" dirty="0"/>
          </a:p>
        </p:txBody>
      </p:sp>
      <p:sp>
        <p:nvSpPr>
          <p:cNvPr id="4" name="Rectangle 3"/>
          <p:cNvSpPr/>
          <p:nvPr/>
        </p:nvSpPr>
        <p:spPr>
          <a:xfrm>
            <a:off x="843011" y="6050040"/>
            <a:ext cx="8725961" cy="280605"/>
          </a:xfrm>
          <a:prstGeom prst="rect">
            <a:avLst/>
          </a:prstGeom>
        </p:spPr>
        <p:txBody>
          <a:bodyPr wrap="square">
            <a:spAutoFit/>
          </a:bodyPr>
          <a:lstStyle/>
          <a:p>
            <a:r>
              <a:rPr lang="en-US" sz="1200" dirty="0">
                <a:solidFill>
                  <a:srgbClr val="FFFFFF"/>
                </a:solidFill>
              </a:rPr>
              <a:t>* This price reflects the total Azure infrastructure costs (no Citrix/Microsoft licensing included)</a:t>
            </a:r>
            <a:endParaRPr lang="en-US" sz="1799" dirty="0">
              <a:solidFill>
                <a:srgbClr val="FFFFFF"/>
              </a:solidFill>
            </a:endParaRPr>
          </a:p>
        </p:txBody>
      </p:sp>
      <p:graphicFrame>
        <p:nvGraphicFramePr>
          <p:cNvPr id="6" name="Chart 5"/>
          <p:cNvGraphicFramePr>
            <a:graphicFrameLocks/>
          </p:cNvGraphicFramePr>
          <p:nvPr>
            <p:extLst>
              <p:ext uri="{D42A27DB-BD31-4B8C-83A1-F6EECF244321}">
                <p14:modId xmlns:p14="http://schemas.microsoft.com/office/powerpoint/2010/main" val="2590239662"/>
              </p:ext>
            </p:extLst>
          </p:nvPr>
        </p:nvGraphicFramePr>
        <p:xfrm>
          <a:off x="448056" y="1281315"/>
          <a:ext cx="10083867" cy="50493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70267131"/>
      </p:ext>
    </p:extLst>
  </p:cSld>
  <p:clrMapOvr>
    <a:masterClrMapping/>
  </p:clrMapOvr>
  <p:transition spd="med">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Worker Workload Users per GCE Instance type</a:t>
            </a:r>
            <a:br>
              <a:rPr lang="en-US" dirty="0" smtClean="0"/>
            </a:br>
            <a:r>
              <a:rPr lang="en-US" dirty="0" smtClean="0"/>
              <a:t>XenApp 7.6 - Windows 2008R2</a:t>
            </a:r>
            <a:endParaRPr lang="en-US" dirty="0"/>
          </a:p>
        </p:txBody>
      </p:sp>
      <p:sp>
        <p:nvSpPr>
          <p:cNvPr id="4" name="Rectangle 3"/>
          <p:cNvSpPr/>
          <p:nvPr/>
        </p:nvSpPr>
        <p:spPr>
          <a:xfrm>
            <a:off x="843011" y="6050040"/>
            <a:ext cx="8725961" cy="280605"/>
          </a:xfrm>
          <a:prstGeom prst="rect">
            <a:avLst/>
          </a:prstGeom>
        </p:spPr>
        <p:txBody>
          <a:bodyPr wrap="square">
            <a:spAutoFit/>
          </a:bodyPr>
          <a:lstStyle/>
          <a:p>
            <a:r>
              <a:rPr lang="en-US" sz="1200" dirty="0">
                <a:solidFill>
                  <a:srgbClr val="FFFFFF"/>
                </a:solidFill>
              </a:rPr>
              <a:t>* This price reflects the total Azure infrastructure costs (no Citrix/Microsoft licensing included)</a:t>
            </a:r>
            <a:endParaRPr lang="en-US" sz="1799" dirty="0">
              <a:solidFill>
                <a:srgbClr val="FFFFFF"/>
              </a:solidFill>
            </a:endParaRPr>
          </a:p>
        </p:txBody>
      </p:sp>
      <p:graphicFrame>
        <p:nvGraphicFramePr>
          <p:cNvPr id="5" name="Chart 4"/>
          <p:cNvGraphicFramePr>
            <a:graphicFrameLocks/>
          </p:cNvGraphicFramePr>
          <p:nvPr>
            <p:extLst>
              <p:ext uri="{D42A27DB-BD31-4B8C-83A1-F6EECF244321}">
                <p14:modId xmlns:p14="http://schemas.microsoft.com/office/powerpoint/2010/main" val="798931998"/>
              </p:ext>
            </p:extLst>
          </p:nvPr>
        </p:nvGraphicFramePr>
        <p:xfrm>
          <a:off x="582804" y="1256506"/>
          <a:ext cx="9950258" cy="50741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6367581"/>
      </p:ext>
    </p:extLst>
  </p:cSld>
  <p:clrMapOvr>
    <a:masterClrMapping/>
  </p:clrMapOvr>
  <p:transition spd="med">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Economics of GCE</a:t>
            </a:r>
            <a:endParaRPr lang="en-US" dirty="0"/>
          </a:p>
        </p:txBody>
      </p:sp>
      <p:sp>
        <p:nvSpPr>
          <p:cNvPr id="3" name="Text Placeholder 2"/>
          <p:cNvSpPr>
            <a:spLocks noGrp="1"/>
          </p:cNvSpPr>
          <p:nvPr>
            <p:ph type="body" sz="quarter" idx="11"/>
          </p:nvPr>
        </p:nvSpPr>
        <p:spPr>
          <a:xfrm>
            <a:off x="269171" y="1189176"/>
            <a:ext cx="4560738" cy="4684087"/>
          </a:xfrm>
        </p:spPr>
        <p:txBody>
          <a:bodyPr/>
          <a:lstStyle/>
          <a:p>
            <a:endParaRPr lang="en-US" sz="1960" dirty="0"/>
          </a:p>
          <a:p>
            <a:r>
              <a:rPr lang="en-US" dirty="0" smtClean="0"/>
              <a:t>Excel spreadsheet</a:t>
            </a:r>
          </a:p>
          <a:p>
            <a:r>
              <a:rPr lang="en-US" sz="1960" dirty="0"/>
              <a:t>Provided as a tool to estimate costs</a:t>
            </a:r>
          </a:p>
          <a:p>
            <a:r>
              <a:rPr lang="en-US" sz="1960" dirty="0"/>
              <a:t>Supports two regions and two user profiles</a:t>
            </a:r>
          </a:p>
          <a:p>
            <a:r>
              <a:rPr lang="en-US" sz="1960" dirty="0"/>
              <a:t>Accounts for computer, network, and storage</a:t>
            </a:r>
          </a:p>
          <a:p>
            <a:endParaRPr lang="en-US" sz="1960" dirty="0"/>
          </a:p>
        </p:txBody>
      </p:sp>
      <p:pic>
        <p:nvPicPr>
          <p:cNvPr id="4" name="Picture 3"/>
          <p:cNvPicPr>
            <a:picLocks noChangeAspect="1"/>
          </p:cNvPicPr>
          <p:nvPr/>
        </p:nvPicPr>
        <p:blipFill>
          <a:blip r:embed="rId3"/>
          <a:stretch>
            <a:fillRect/>
          </a:stretch>
        </p:blipFill>
        <p:spPr>
          <a:xfrm>
            <a:off x="4614704" y="1316283"/>
            <a:ext cx="6773410" cy="4556980"/>
          </a:xfrm>
          <a:prstGeom prst="rect">
            <a:avLst/>
          </a:prstGeom>
        </p:spPr>
      </p:pic>
    </p:spTree>
    <p:extLst>
      <p:ext uri="{BB962C8B-B14F-4D97-AF65-F5344CB8AC3E}">
        <p14:creationId xmlns:p14="http://schemas.microsoft.com/office/powerpoint/2010/main" val="2203141446"/>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6"/>
          </p:nvPr>
        </p:nvSpPr>
        <p:spPr/>
        <p:txBody>
          <a:bodyPr/>
          <a:lstStyle/>
          <a:p>
            <a:r>
              <a:rPr lang="en-US" dirty="0" smtClean="0"/>
              <a:t>Excel Calculator</a:t>
            </a:r>
            <a:endParaRPr lang="en-US" dirty="0"/>
          </a:p>
        </p:txBody>
      </p:sp>
    </p:spTree>
    <p:extLst>
      <p:ext uri="{BB962C8B-B14F-4D97-AF65-F5344CB8AC3E}">
        <p14:creationId xmlns:p14="http://schemas.microsoft.com/office/powerpoint/2010/main" val="3191109418"/>
      </p:ext>
    </p:extLst>
  </p:cSld>
  <p:clrMapOvr>
    <a:masterClrMapping/>
  </p:clrMapOvr>
  <p:transition spd="med">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Before you leave…</a:t>
            </a:r>
            <a:endParaRPr lang="en-US" dirty="0"/>
          </a:p>
        </p:txBody>
      </p:sp>
      <p:sp>
        <p:nvSpPr>
          <p:cNvPr id="3" name="Content Placeholder 2"/>
          <p:cNvSpPr>
            <a:spLocks noGrp="1"/>
          </p:cNvSpPr>
          <p:nvPr>
            <p:ph sz="quarter" idx="20"/>
          </p:nvPr>
        </p:nvSpPr>
        <p:spPr/>
        <p:txBody>
          <a:bodyPr/>
          <a:lstStyle/>
          <a:p>
            <a:r>
              <a:rPr lang="en-US" dirty="0"/>
              <a:t>Check </a:t>
            </a:r>
            <a:r>
              <a:rPr lang="en-US" dirty="0">
                <a:hlinkClick r:id="rId2"/>
              </a:rPr>
              <a:t>http://blogs.citrix.com/author/peterb</a:t>
            </a:r>
            <a:r>
              <a:rPr lang="en-US" dirty="0" smtClean="0">
                <a:hlinkClick r:id="rId2"/>
              </a:rPr>
              <a:t>/</a:t>
            </a:r>
            <a:r>
              <a:rPr lang="en-US" dirty="0" smtClean="0"/>
              <a:t> for blog articles on XenApp and XenDesktop on GCE</a:t>
            </a:r>
          </a:p>
          <a:p>
            <a:r>
              <a:rPr lang="en-US" dirty="0" smtClean="0"/>
              <a:t>Conference </a:t>
            </a:r>
            <a:r>
              <a:rPr lang="en-US" dirty="0" smtClean="0"/>
              <a:t>Surveys are available online at </a:t>
            </a:r>
            <a:r>
              <a:rPr lang="en-US" dirty="0" smtClean="0">
                <a:hlinkClick r:id="rId3"/>
              </a:rPr>
              <a:t>www.citrixsynergy.com</a:t>
            </a:r>
            <a:r>
              <a:rPr lang="en-US" dirty="0" smtClean="0"/>
              <a:t> starting Thursday, May 14 at 9:00 a.m.</a:t>
            </a:r>
          </a:p>
          <a:p>
            <a:pPr lvl="1"/>
            <a:r>
              <a:rPr lang="en-US" dirty="0" smtClean="0"/>
              <a:t>Those who provide feedback by 6pm, Friday, May 15</a:t>
            </a:r>
            <a:r>
              <a:rPr lang="en-US" baseline="30000" dirty="0" smtClean="0"/>
              <a:t>th</a:t>
            </a:r>
            <a:r>
              <a:rPr lang="en-US" dirty="0" smtClean="0"/>
              <a:t> will receive:</a:t>
            </a:r>
          </a:p>
          <a:p>
            <a:pPr lvl="2"/>
            <a:r>
              <a:rPr lang="en-US" dirty="0" smtClean="0"/>
              <a:t>$20 Amazon e-gift card</a:t>
            </a:r>
          </a:p>
          <a:p>
            <a:pPr lvl="2"/>
            <a:r>
              <a:rPr lang="en-US" dirty="0" smtClean="0"/>
              <a:t>Name </a:t>
            </a:r>
            <a:r>
              <a:rPr lang="en-US" dirty="0"/>
              <a:t>entered in a drawing for a free Trip to Synergy 2016 (5 chances) </a:t>
            </a:r>
            <a:endParaRPr lang="en-US" dirty="0" smtClean="0"/>
          </a:p>
          <a:p>
            <a:pPr marL="0" indent="0">
              <a:buNone/>
            </a:pPr>
            <a:r>
              <a:rPr lang="en-US" dirty="0" smtClean="0"/>
              <a:t>Download presentations starting Monday May, 18</a:t>
            </a:r>
            <a:r>
              <a:rPr lang="en-US" baseline="30000" dirty="0" smtClean="0"/>
              <a:t>th</a:t>
            </a:r>
            <a:r>
              <a:rPr lang="en-US" dirty="0" smtClean="0"/>
              <a:t> from the My Event Planning tool</a:t>
            </a:r>
            <a:endParaRPr lang="en-US" dirty="0"/>
          </a:p>
        </p:txBody>
      </p:sp>
    </p:spTree>
    <p:extLst>
      <p:ext uri="{BB962C8B-B14F-4D97-AF65-F5344CB8AC3E}">
        <p14:creationId xmlns:p14="http://schemas.microsoft.com/office/powerpoint/2010/main" val="1332152521"/>
      </p:ext>
    </p:extLst>
  </p:cSld>
  <p:clrMapOvr>
    <a:masterClrMapping/>
  </p:clrMapOvr>
  <p:transition spd="med">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Demo</a:t>
            </a:r>
            <a:endParaRPr lang="en-US" dirty="0"/>
          </a:p>
        </p:txBody>
      </p:sp>
      <p:sp>
        <p:nvSpPr>
          <p:cNvPr id="5" name="Text Placeholder 4"/>
          <p:cNvSpPr>
            <a:spLocks noGrp="1"/>
          </p:cNvSpPr>
          <p:nvPr>
            <p:ph type="body" sz="quarter" idx="16"/>
          </p:nvPr>
        </p:nvSpPr>
        <p:spPr/>
        <p:txBody>
          <a:bodyPr/>
          <a:lstStyle/>
          <a:p>
            <a:r>
              <a:rPr lang="en-US" dirty="0" smtClean="0"/>
              <a:t>Does it work</a:t>
            </a:r>
            <a:endParaRPr lang="en-US" dirty="0"/>
          </a:p>
        </p:txBody>
      </p:sp>
    </p:spTree>
    <p:extLst>
      <p:ext uri="{BB962C8B-B14F-4D97-AF65-F5344CB8AC3E}">
        <p14:creationId xmlns:p14="http://schemas.microsoft.com/office/powerpoint/2010/main" val="1694829331"/>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Overview</a:t>
            </a:r>
            <a:endParaRPr lang="en-GB" dirty="0"/>
          </a:p>
        </p:txBody>
      </p:sp>
      <p:sp>
        <p:nvSpPr>
          <p:cNvPr id="7" name="Text Placeholder 6"/>
          <p:cNvSpPr>
            <a:spLocks noGrp="1"/>
          </p:cNvSpPr>
          <p:nvPr>
            <p:ph type="body" idx="1"/>
          </p:nvPr>
        </p:nvSpPr>
        <p:spPr/>
        <p:txBody>
          <a:bodyPr/>
          <a:lstStyle/>
          <a:p>
            <a:r>
              <a:rPr lang="en-GB" dirty="0" smtClean="0"/>
              <a:t>Google Cloud Platform</a:t>
            </a:r>
            <a:endParaRPr lang="en-GB" dirty="0"/>
          </a:p>
        </p:txBody>
      </p:sp>
      <p:pic>
        <p:nvPicPr>
          <p:cNvPr id="3076" name="Picture 4" descr="http://1.bp.blogspot.com/-XMabfJSjMPE/Up0palDvWQI/AAAAAAAAAUY/vjRrf6a-eUs/s1600/GOOG-50_CloudPlatform_Blogg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458" y="2996406"/>
            <a:ext cx="1316761" cy="116919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726727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206" y="123056"/>
            <a:ext cx="10512425" cy="1325563"/>
          </a:xfrm>
        </p:spPr>
        <p:txBody>
          <a:bodyPr/>
          <a:lstStyle/>
          <a:p>
            <a:r>
              <a:rPr lang="en-GB" b="1" dirty="0" smtClean="0"/>
              <a:t>Google Cloud Platform</a:t>
            </a:r>
            <a:endParaRPr lang="en-GB" b="1"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826980" y="1445633"/>
            <a:ext cx="10575201" cy="3271222"/>
          </a:xfrm>
          <a:prstGeom prst="rect">
            <a:avLst/>
          </a:prstGeom>
        </p:spPr>
      </p:pic>
    </p:spTree>
    <p:extLst>
      <p:ext uri="{BB962C8B-B14F-4D97-AF65-F5344CB8AC3E}">
        <p14:creationId xmlns:p14="http://schemas.microsoft.com/office/powerpoint/2010/main" val="3810014250"/>
      </p:ext>
    </p:extLst>
  </p:cSld>
  <p:clrMapOvr>
    <a:masterClrMapping/>
  </p:clrMapOvr>
  <p:timing>
    <p:tnLst>
      <p:par>
        <p:cTn id="1" dur="indefinite" restart="never" nodeType="tmRoot"/>
      </p:par>
    </p:tnLst>
  </p:timing>
</p:sld>
</file>

<file path=ppt/theme/theme1.xml><?xml version="1.0" encoding="utf-8"?>
<a:theme xmlns:a="http://schemas.openxmlformats.org/drawingml/2006/main" name="Citrix Corporate Template 2015">
  <a:themeElements>
    <a:clrScheme name="Citrix">
      <a:dk1>
        <a:srgbClr val="000000"/>
      </a:dk1>
      <a:lt1>
        <a:srgbClr val="FFFFFF"/>
      </a:lt1>
      <a:dk2>
        <a:srgbClr val="6B359D"/>
      </a:dk2>
      <a:lt2>
        <a:srgbClr val="414141"/>
      </a:lt2>
      <a:accent1>
        <a:srgbClr val="00A1E0"/>
      </a:accent1>
      <a:accent2>
        <a:srgbClr val="B5BE00"/>
      </a:accent2>
      <a:accent3>
        <a:srgbClr val="D65F00"/>
      </a:accent3>
      <a:accent4>
        <a:srgbClr val="E1261C"/>
      </a:accent4>
      <a:accent5>
        <a:srgbClr val="326195"/>
      </a:accent5>
      <a:accent6>
        <a:srgbClr val="497629"/>
      </a:accent6>
      <a:hlink>
        <a:srgbClr val="00A1E0"/>
      </a:hlink>
      <a:folHlink>
        <a:srgbClr val="6B359D"/>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2225" cap="flat" cmpd="sng" algn="ctr">
          <a:noFill/>
          <a:prstDash val="solid"/>
          <a:round/>
          <a:headEnd type="none" w="med" len="med"/>
          <a:tailEnd type="none" w="med" len="med"/>
        </a:ln>
        <a:effectLst/>
      </a:spPr>
      <a:bodyPr rot="0" spcFirstLastPara="0" vertOverflow="overflow" horzOverflow="overflow" vert="horz" wrap="square" lIns="138239" tIns="69119" rIns="138239" bIns="69119" numCol="1" spcCol="0" rtlCol="0" fromWordArt="0" anchor="ctr" anchorCtr="0" forceAA="0" compatLnSpc="1">
        <a:prstTxWarp prst="textNoShape">
          <a:avLst/>
        </a:prstTxWarp>
        <a:noAutofit/>
      </a:bodyPr>
      <a:lstStyle>
        <a:defPPr algn="ctr" defTabSz="1461590" fontAlgn="base">
          <a:spcBef>
            <a:spcPct val="0"/>
          </a:spcBef>
          <a:spcAft>
            <a:spcPct val="0"/>
          </a:spcAft>
          <a:defRPr sz="2000" dirty="0" smtClean="0">
            <a:solidFill>
              <a:schemeClr val="bg1"/>
            </a:solidFill>
            <a:latin typeface="Arial" charset="0"/>
            <a:cs typeface="Arial" charset="0"/>
          </a:defRPr>
        </a:defPPr>
      </a:lstStyle>
    </a:spDef>
    <a:lnDef>
      <a:spPr bwMode="auto">
        <a:noFill/>
        <a:ln w="19050" cap="flat" cmpd="sng" algn="ctr">
          <a:solidFill>
            <a:schemeClr val="bg2"/>
          </a:solidFill>
          <a:prstDash val="solid"/>
          <a:round/>
          <a:headEnd type="none" w="med" len="med"/>
          <a:tailEnd type="none" w="med" len="med"/>
        </a:ln>
        <a:effectLst/>
      </a:spPr>
      <a:bodyPr/>
      <a:lstStyle/>
    </a:lnDef>
    <a:txDef>
      <a:spPr>
        <a:noFill/>
      </a:spPr>
      <a:bodyPr wrap="square" rtlCol="0">
        <a:spAutoFit/>
      </a:bodyPr>
      <a:lstStyle>
        <a:defPPr>
          <a:defRPr sz="2400" dirty="0" err="1" smtClean="0">
            <a:solidFill>
              <a:schemeClr val="bg2"/>
            </a:solidFill>
          </a:defRPr>
        </a:defPPr>
      </a:lstStyle>
    </a:txDef>
  </a:objectDefaults>
  <a:extraClrSchemeLst/>
  <a:extLst>
    <a:ext uri="{05A4C25C-085E-4340-85A3-A5531E510DB2}">
      <thm15:themeFamily xmlns:thm15="http://schemas.microsoft.com/office/thememl/2012/main" name="Citrix Corporate Template 2015" id="{7B539277-23B4-4563-9DA0-9A1F7E839FD0}" vid="{E6639438-3707-4C8E-9D3A-57A4D1A54C3D}"/>
    </a:ext>
  </a:extLst>
</a:theme>
</file>

<file path=ppt/theme/theme2.xml><?xml version="1.0" encoding="utf-8"?>
<a:theme xmlns:a="http://schemas.openxmlformats.org/drawingml/2006/main" name="Google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ummit Synergy">
      <a:dk1>
        <a:srgbClr val="FFFFFF"/>
      </a:dk1>
      <a:lt1>
        <a:srgbClr val="706F5C"/>
      </a:lt1>
      <a:dk2>
        <a:srgbClr val="D6D5CC"/>
      </a:dk2>
      <a:lt2>
        <a:srgbClr val="4D4F53"/>
      </a:lt2>
      <a:accent1>
        <a:srgbClr val="0079BD"/>
      </a:accent1>
      <a:accent2>
        <a:srgbClr val="70963E"/>
      </a:accent2>
      <a:accent3>
        <a:srgbClr val="844CB0"/>
      </a:accent3>
      <a:accent4>
        <a:srgbClr val="FFA200"/>
      </a:accent4>
      <a:accent5>
        <a:srgbClr val="A90050"/>
      </a:accent5>
      <a:accent6>
        <a:srgbClr val="AB9C33"/>
      </a:accent6>
      <a:hlink>
        <a:srgbClr val="0079BD"/>
      </a:hlink>
      <a:folHlink>
        <a:srgbClr val="844CB0"/>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Summit Synergy">
      <a:dk1>
        <a:srgbClr val="FFFFFF"/>
      </a:dk1>
      <a:lt1>
        <a:srgbClr val="706F5C"/>
      </a:lt1>
      <a:dk2>
        <a:srgbClr val="D6D5CC"/>
      </a:dk2>
      <a:lt2>
        <a:srgbClr val="4D4F53"/>
      </a:lt2>
      <a:accent1>
        <a:srgbClr val="0079BD"/>
      </a:accent1>
      <a:accent2>
        <a:srgbClr val="70963E"/>
      </a:accent2>
      <a:accent3>
        <a:srgbClr val="844CB0"/>
      </a:accent3>
      <a:accent4>
        <a:srgbClr val="FFA200"/>
      </a:accent4>
      <a:accent5>
        <a:srgbClr val="A90050"/>
      </a:accent5>
      <a:accent6>
        <a:srgbClr val="AB9C33"/>
      </a:accent6>
      <a:hlink>
        <a:srgbClr val="0079BD"/>
      </a:hlink>
      <a:folHlink>
        <a:srgbClr val="844CB0"/>
      </a:folHlink>
    </a:clrScheme>
    <a:fontScheme name="Summit Synerg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Citrix Corporate 2015</Template>
  <TotalTime>0</TotalTime>
  <Words>4636</Words>
  <Application>Microsoft Office PowerPoint</Application>
  <PresentationFormat>Custom</PresentationFormat>
  <Paragraphs>742</Paragraphs>
  <Slides>69</Slides>
  <Notes>27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69</vt:i4>
      </vt:variant>
    </vt:vector>
  </HeadingPairs>
  <TitlesOfParts>
    <vt:vector size="82" baseType="lpstr">
      <vt:lpstr>Arial</vt:lpstr>
      <vt:lpstr>Calibri</vt:lpstr>
      <vt:lpstr>Calibri Light</vt:lpstr>
      <vt:lpstr>Catull</vt:lpstr>
      <vt:lpstr>Lucida Grande</vt:lpstr>
      <vt:lpstr>OpenSans</vt:lpstr>
      <vt:lpstr>OpenSans-Light</vt:lpstr>
      <vt:lpstr>OpenSans-Semibold</vt:lpstr>
      <vt:lpstr>Segoe Semibold</vt:lpstr>
      <vt:lpstr>Segoe UI</vt:lpstr>
      <vt:lpstr>Wingdings</vt:lpstr>
      <vt:lpstr>Citrix Corporate Template 2015</vt:lpstr>
      <vt:lpstr>Google Layout</vt:lpstr>
      <vt:lpstr>PowerPoint Presentation</vt:lpstr>
      <vt:lpstr>PowerPoint Presentation</vt:lpstr>
      <vt:lpstr>PowerPoint Presentation</vt:lpstr>
      <vt:lpstr>PowerPoint Presentation</vt:lpstr>
      <vt:lpstr>Session Objectives And Takeaways</vt:lpstr>
      <vt:lpstr>PowerPoint Presentation</vt:lpstr>
      <vt:lpstr>Demo</vt:lpstr>
      <vt:lpstr>Overview</vt:lpstr>
      <vt:lpstr>Google Cloud Platform</vt:lpstr>
      <vt:lpstr>What is Google Cloud Platform</vt:lpstr>
      <vt:lpstr>PowerPoint Presentation</vt:lpstr>
      <vt:lpstr>PowerPoint Presentation</vt:lpstr>
      <vt:lpstr>PowerPoint Presentation</vt:lpstr>
      <vt:lpstr>Storage</vt:lpstr>
      <vt:lpstr>Cloud SQL</vt:lpstr>
      <vt:lpstr>Cloud Datastore</vt:lpstr>
      <vt:lpstr>Cloud Storage</vt:lpstr>
      <vt:lpstr>Google Compute Engine</vt:lpstr>
      <vt:lpstr>Infrastucture-as-a-Service</vt:lpstr>
      <vt:lpstr>Google Compute Engine</vt:lpstr>
      <vt:lpstr>Instances on GCE</vt:lpstr>
      <vt:lpstr>Operating Systems</vt:lpstr>
      <vt:lpstr>Google Compute Engine Units (GCEUs)</vt:lpstr>
      <vt:lpstr>Machine Types (Shared-Core)</vt:lpstr>
      <vt:lpstr>Machine Types (Standard)</vt:lpstr>
      <vt:lpstr>Machine Types (High Memory)</vt:lpstr>
      <vt:lpstr>Machine Types (High CPU)</vt:lpstr>
      <vt:lpstr>Regions and Zones</vt:lpstr>
      <vt:lpstr>Live Migration</vt:lpstr>
      <vt:lpstr>Persistent Disk</vt:lpstr>
      <vt:lpstr>Load Balancing</vt:lpstr>
      <vt:lpstr>Persistent IP Addresses</vt:lpstr>
      <vt:lpstr>Architecture</vt:lpstr>
      <vt:lpstr>Simple Citrix deployment on GCE</vt:lpstr>
      <vt:lpstr>Simple hybrid deployment</vt:lpstr>
      <vt:lpstr>PowerPoint Presentation</vt:lpstr>
      <vt:lpstr>Demo</vt:lpstr>
      <vt:lpstr>How do I do this?</vt:lpstr>
      <vt:lpstr>Recipe for success</vt:lpstr>
      <vt:lpstr>Deploy the GCE infrastructure</vt:lpstr>
      <vt:lpstr>Deploy the GCE infra (continued)</vt:lpstr>
      <vt:lpstr>Deploy the GCE infra (continued)</vt:lpstr>
      <vt:lpstr>Recipe for success</vt:lpstr>
      <vt:lpstr>Install software components</vt:lpstr>
      <vt:lpstr>Prep your company's domain name</vt:lpstr>
      <vt:lpstr>Configuration – Secure gateway </vt:lpstr>
      <vt:lpstr>Citrix NetScaler for GCE – Work in Progress</vt:lpstr>
      <vt:lpstr>PowerPoint Presentation</vt:lpstr>
      <vt:lpstr>Configuration – Web interface</vt:lpstr>
      <vt:lpstr>Recipe for success</vt:lpstr>
      <vt:lpstr>Configuration – XenApp worker server</vt:lpstr>
      <vt:lpstr>Configuration – Server VDI</vt:lpstr>
      <vt:lpstr>Recipe for success</vt:lpstr>
      <vt:lpstr>Clone Golden Image</vt:lpstr>
      <vt:lpstr>Recipe for success</vt:lpstr>
      <vt:lpstr>Add VM Instance to machine catalog and create delivery group Using Citrix Studio</vt:lpstr>
      <vt:lpstr>Scale and Economics</vt:lpstr>
      <vt:lpstr>Scale testing</vt:lpstr>
      <vt:lpstr>Machine Types (Shared-Core)</vt:lpstr>
      <vt:lpstr>Machine Types (Standard)</vt:lpstr>
      <vt:lpstr>Machine Types (High Memory)</vt:lpstr>
      <vt:lpstr>Machine Types (High CPU)</vt:lpstr>
      <vt:lpstr>Instance types – Knowledge Workers workload cost/users </vt:lpstr>
      <vt:lpstr>Task Worker Workload Users per GCE Instance type XenApp 7.6 - Windows 2008R2</vt:lpstr>
      <vt:lpstr>Knowledge Worker Workload Users per GCE Instance type XenApp 7.6 - Windows 2008R2</vt:lpstr>
      <vt:lpstr>Economics of GCE</vt:lpstr>
      <vt:lpstr>Demo</vt:lpstr>
      <vt:lpstr>Before you leave…</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Contact brand@citrix.com for information.</dc:description>
  <cp:lastModifiedBy/>
  <cp:revision>1</cp:revision>
  <dcterms:created xsi:type="dcterms:W3CDTF">2015-04-08T16:21:17Z</dcterms:created>
  <dcterms:modified xsi:type="dcterms:W3CDTF">2015-05-14T14:54:01Z</dcterms:modified>
  <cp:category/>
</cp:coreProperties>
</file>